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8"/>
  </p:notesMasterIdLst>
  <p:handoutMasterIdLst>
    <p:handoutMasterId r:id="rId99"/>
  </p:handoutMasterIdLst>
  <p:sldIdLst>
    <p:sldId id="2333" r:id="rId2"/>
    <p:sldId id="2101" r:id="rId3"/>
    <p:sldId id="2334" r:id="rId4"/>
    <p:sldId id="2345" r:id="rId5"/>
    <p:sldId id="2341" r:id="rId6"/>
    <p:sldId id="2369" r:id="rId7"/>
    <p:sldId id="2491" r:id="rId8"/>
    <p:sldId id="2495" r:id="rId9"/>
    <p:sldId id="2496" r:id="rId10"/>
    <p:sldId id="2497" r:id="rId11"/>
    <p:sldId id="2498" r:id="rId12"/>
    <p:sldId id="2499" r:id="rId13"/>
    <p:sldId id="2500" r:id="rId14"/>
    <p:sldId id="2501" r:id="rId15"/>
    <p:sldId id="2502" r:id="rId16"/>
    <p:sldId id="2503" r:id="rId17"/>
    <p:sldId id="2504" r:id="rId18"/>
    <p:sldId id="2505" r:id="rId19"/>
    <p:sldId id="2506" r:id="rId20"/>
    <p:sldId id="2507" r:id="rId21"/>
    <p:sldId id="2508" r:id="rId22"/>
    <p:sldId id="2509" r:id="rId23"/>
    <p:sldId id="2451" r:id="rId24"/>
    <p:sldId id="2490" r:id="rId25"/>
    <p:sldId id="2452" r:id="rId26"/>
    <p:sldId id="2511" r:id="rId27"/>
    <p:sldId id="2510" r:id="rId28"/>
    <p:sldId id="2516" r:id="rId29"/>
    <p:sldId id="2517" r:id="rId30"/>
    <p:sldId id="2518" r:id="rId31"/>
    <p:sldId id="2519" r:id="rId32"/>
    <p:sldId id="2520" r:id="rId33"/>
    <p:sldId id="2521" r:id="rId34"/>
    <p:sldId id="2522" r:id="rId35"/>
    <p:sldId id="2523" r:id="rId36"/>
    <p:sldId id="2524" r:id="rId37"/>
    <p:sldId id="2525" r:id="rId38"/>
    <p:sldId id="2526" r:id="rId39"/>
    <p:sldId id="2527" r:id="rId40"/>
    <p:sldId id="2528" r:id="rId41"/>
    <p:sldId id="2529" r:id="rId42"/>
    <p:sldId id="2530" r:id="rId43"/>
    <p:sldId id="2531" r:id="rId44"/>
    <p:sldId id="2532" r:id="rId45"/>
    <p:sldId id="2533" r:id="rId46"/>
    <p:sldId id="2535" r:id="rId47"/>
    <p:sldId id="2534" r:id="rId48"/>
    <p:sldId id="2536" r:id="rId49"/>
    <p:sldId id="2537" r:id="rId50"/>
    <p:sldId id="2538" r:id="rId51"/>
    <p:sldId id="2539" r:id="rId52"/>
    <p:sldId id="2540" r:id="rId53"/>
    <p:sldId id="2541" r:id="rId54"/>
    <p:sldId id="2542" r:id="rId55"/>
    <p:sldId id="2492" r:id="rId56"/>
    <p:sldId id="2493" r:id="rId57"/>
    <p:sldId id="2494" r:id="rId58"/>
    <p:sldId id="2543" r:id="rId59"/>
    <p:sldId id="2544" r:id="rId60"/>
    <p:sldId id="2512" r:id="rId61"/>
    <p:sldId id="2545" r:id="rId62"/>
    <p:sldId id="2546" r:id="rId63"/>
    <p:sldId id="2547" r:id="rId64"/>
    <p:sldId id="2548" r:id="rId65"/>
    <p:sldId id="2549" r:id="rId66"/>
    <p:sldId id="2550" r:id="rId67"/>
    <p:sldId id="2551" r:id="rId68"/>
    <p:sldId id="2552" r:id="rId69"/>
    <p:sldId id="2553" r:id="rId70"/>
    <p:sldId id="2554" r:id="rId71"/>
    <p:sldId id="2555" r:id="rId72"/>
    <p:sldId id="2556" r:id="rId73"/>
    <p:sldId id="2557" r:id="rId74"/>
    <p:sldId id="2558" r:id="rId75"/>
    <p:sldId id="2559" r:id="rId76"/>
    <p:sldId id="2560" r:id="rId77"/>
    <p:sldId id="2561" r:id="rId78"/>
    <p:sldId id="2562" r:id="rId79"/>
    <p:sldId id="2513" r:id="rId80"/>
    <p:sldId id="2515" r:id="rId81"/>
    <p:sldId id="2566" r:id="rId82"/>
    <p:sldId id="2567" r:id="rId83"/>
    <p:sldId id="2568" r:id="rId84"/>
    <p:sldId id="2569" r:id="rId85"/>
    <p:sldId id="2570" r:id="rId86"/>
    <p:sldId id="2571" r:id="rId87"/>
    <p:sldId id="2572" r:id="rId88"/>
    <p:sldId id="2573" r:id="rId89"/>
    <p:sldId id="2574" r:id="rId90"/>
    <p:sldId id="2575" r:id="rId91"/>
    <p:sldId id="2576" r:id="rId92"/>
    <p:sldId id="2577" r:id="rId93"/>
    <p:sldId id="2563" r:id="rId94"/>
    <p:sldId id="2564" r:id="rId95"/>
    <p:sldId id="2565" r:id="rId96"/>
    <p:sldId id="2578" r:id="rId9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546" userDrawn="1">
          <p15:clr>
            <a:srgbClr val="A4A3A4"/>
          </p15:clr>
        </p15:guide>
        <p15:guide id="6" pos="982" userDrawn="1">
          <p15:clr>
            <a:srgbClr val="A4A3A4"/>
          </p15:clr>
        </p15:guide>
        <p15:guide id="7" orient="horz" pos="1820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pos="506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50000" autoAdjust="0"/>
  </p:normalViewPr>
  <p:slideViewPr>
    <p:cSldViewPr snapToGrid="0" showGuides="1">
      <p:cViewPr varScale="1">
        <p:scale>
          <a:sx n="165" d="100"/>
          <a:sy n="165" d="100"/>
        </p:scale>
        <p:origin x="144" y="192"/>
      </p:cViewPr>
      <p:guideLst>
        <p:guide orient="horz" pos="2273"/>
        <p:guide pos="3840"/>
        <p:guide pos="3999"/>
        <p:guide orient="horz" pos="2546"/>
        <p:guide pos="982"/>
        <p:guide orient="horz" pos="1820"/>
        <p:guide orient="horz" pos="504"/>
        <p:guide pos="506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2022-03-02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772532" cy="3591827"/>
          </a:xfrm>
        </p:spPr>
        <p:txBody>
          <a:bodyPr/>
          <a:lstStyle/>
          <a:p>
            <a:r>
              <a:rPr lang="ko-KR" altLang="en-US" sz="4400" dirty="0"/>
              <a:t>혼자 공부하는 </a:t>
            </a:r>
            <a:r>
              <a:rPr lang="en-US" altLang="ko-KR" sz="4400" dirty="0"/>
              <a:t>R </a:t>
            </a:r>
            <a:r>
              <a:rPr lang="ko-KR" altLang="en-US" sz="4400" dirty="0"/>
              <a:t>데이터 분석</a:t>
            </a:r>
            <a:endParaRPr lang="ko-Kore-KR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05 </a:t>
            </a:r>
            <a:r>
              <a:rPr lang="ko-KR" altLang="en-US" dirty="0"/>
              <a:t>데이터 가공하기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56870-B1F1-442D-B95C-C6CC3DE1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00" y="1037947"/>
            <a:ext cx="2652748" cy="3620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select ( ) </a:t>
            </a:r>
            <a:r>
              <a:rPr lang="ko-KR" altLang="en-US" dirty="0"/>
              <a:t>함수를 사용할 때 </a:t>
            </a:r>
            <a:r>
              <a:rPr lang="en-US" altLang="ko-KR" dirty="0"/>
              <a:t>unused arguments ( ) </a:t>
            </a:r>
            <a:r>
              <a:rPr lang="ko-KR" altLang="en-US" dirty="0"/>
              <a:t>오류 메시지가 나타난다면 이는 다른 패키지에 포함된 </a:t>
            </a:r>
            <a:r>
              <a:rPr lang="en-US" altLang="ko-KR" dirty="0"/>
              <a:t>select ( ) </a:t>
            </a:r>
            <a:r>
              <a:rPr lang="ko-KR" altLang="en-US" dirty="0"/>
              <a:t>함수가 사용되었기 때문임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:: </a:t>
            </a:r>
            <a:r>
              <a:rPr lang="ko-KR" altLang="en-US" dirty="0"/>
              <a:t>연산자를 사용하여 </a:t>
            </a:r>
            <a:r>
              <a:rPr lang="en-US" altLang="ko-KR" dirty="0" err="1"/>
              <a:t>dplyr</a:t>
            </a:r>
            <a:r>
              <a:rPr lang="en-US" altLang="ko-KR" dirty="0"/>
              <a:t>::select (</a:t>
            </a:r>
            <a:r>
              <a:rPr lang="en-US" altLang="ko-KR" dirty="0" err="1"/>
              <a:t>mtcars</a:t>
            </a:r>
            <a:r>
              <a:rPr lang="en-US" altLang="ko-KR" dirty="0"/>
              <a:t>, am, gear) </a:t>
            </a:r>
            <a:r>
              <a:rPr lang="ko-KR" altLang="en-US" dirty="0"/>
              <a:t>형태로 패키지명을 함께 작성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6411A-26AA-49C7-914F-2D5408556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88" y="1206364"/>
            <a:ext cx="5201915" cy="6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4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정렬하기</a:t>
            </a:r>
            <a:r>
              <a:rPr lang="en-US" altLang="ko-KR" dirty="0"/>
              <a:t>: arrange( ) </a:t>
            </a:r>
            <a:r>
              <a:rPr lang="ko-KR" altLang="en-US" dirty="0"/>
              <a:t>함수</a:t>
            </a:r>
          </a:p>
          <a:p>
            <a:pPr lvl="2"/>
            <a:r>
              <a:rPr lang="en-US" altLang="ko-KR" dirty="0"/>
              <a:t>arrange( ) </a:t>
            </a:r>
            <a:r>
              <a:rPr lang="ko-KR" altLang="en-US" dirty="0"/>
              <a:t>함수는 데이터를 오름차순으로 정렬할 때 사용</a:t>
            </a:r>
            <a:endParaRPr lang="en-US" altLang="ko-KR" dirty="0"/>
          </a:p>
          <a:p>
            <a:pPr lvl="2"/>
            <a:r>
              <a:rPr lang="ko-KR" altLang="en-US" dirty="0"/>
              <a:t>여러 개의 열을 기준으로 지정할 수 있으며</a:t>
            </a:r>
            <a:r>
              <a:rPr lang="en-US" altLang="ko-KR" dirty="0"/>
              <a:t>, </a:t>
            </a:r>
            <a:r>
              <a:rPr lang="ko-KR" altLang="en-US" dirty="0"/>
              <a:t>내림차순으로 정렬할 때는 </a:t>
            </a:r>
            <a:r>
              <a:rPr lang="en-US" altLang="ko-KR" dirty="0"/>
              <a:t>desc( ) </a:t>
            </a:r>
            <a:r>
              <a:rPr lang="ko-KR" altLang="en-US" dirty="0"/>
              <a:t>함수를 함께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오름차순 정렬 기준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숫자형 변수</a:t>
            </a:r>
            <a:r>
              <a:rPr lang="en-US" altLang="ko-KR" dirty="0"/>
              <a:t>: MISSING, </a:t>
            </a:r>
            <a:r>
              <a:rPr lang="ko-KR" altLang="en-US" dirty="0"/>
              <a:t>음수</a:t>
            </a:r>
            <a:r>
              <a:rPr lang="en-US" altLang="ko-KR" dirty="0"/>
              <a:t>, 0, </a:t>
            </a:r>
            <a:r>
              <a:rPr lang="ko-KR" altLang="en-US" dirty="0"/>
              <a:t>양수</a:t>
            </a:r>
          </a:p>
          <a:p>
            <a:pPr lvl="3"/>
            <a:r>
              <a:rPr lang="ko-KR" altLang="en-US" dirty="0"/>
              <a:t>문자형 변수</a:t>
            </a:r>
            <a:r>
              <a:rPr lang="en-US" altLang="ko-KR" dirty="0"/>
              <a:t>: </a:t>
            </a:r>
            <a:r>
              <a:rPr lang="ko-KR" altLang="en-US" dirty="0"/>
              <a:t>빈칸부터 </a:t>
            </a:r>
            <a:r>
              <a:rPr lang="en-US" altLang="ko-KR" dirty="0"/>
              <a:t>!”#$%&amp;’( ) *+-./0123456789 : ; ⇔?@ ABCDEFGHIJKLMNOPQRSTUVWXYZ [ / ] _</a:t>
            </a:r>
          </a:p>
          <a:p>
            <a:pPr lvl="2"/>
            <a:r>
              <a:rPr lang="ko-KR" altLang="en-US" dirty="0"/>
              <a:t>무게</a:t>
            </a:r>
            <a:r>
              <a:rPr lang="en-US" altLang="ko-KR" dirty="0"/>
              <a:t>(</a:t>
            </a:r>
            <a:r>
              <a:rPr lang="en-US" altLang="ko-KR" dirty="0" err="1"/>
              <a:t>wt</a:t>
            </a:r>
            <a:r>
              <a:rPr lang="en-US" altLang="ko-KR" dirty="0"/>
              <a:t>)</a:t>
            </a:r>
            <a:r>
              <a:rPr lang="ko-KR" altLang="en-US" dirty="0"/>
              <a:t>를 기준으로 오름차순 정렬한 후 </a:t>
            </a:r>
            <a:r>
              <a:rPr lang="en-US" altLang="ko-KR" dirty="0"/>
              <a:t>head( ) </a:t>
            </a:r>
            <a:r>
              <a:rPr lang="ko-KR" altLang="en-US" dirty="0"/>
              <a:t>함수로 상위 데이터만 출력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B0E5705-D792-4137-AA55-8B47353DA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08034"/>
              </p:ext>
            </p:extLst>
          </p:nvPr>
        </p:nvGraphicFramePr>
        <p:xfrm>
          <a:off x="1523999" y="2009532"/>
          <a:ext cx="4608513" cy="518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6085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arrange(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2, ...)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arrange(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2, ..., desc(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B7A9DA1-5496-485B-933F-9BABA4266FE1}"/>
              </a:ext>
            </a:extLst>
          </p:cNvPr>
          <p:cNvSpPr txBox="1"/>
          <p:nvPr/>
        </p:nvSpPr>
        <p:spPr>
          <a:xfrm>
            <a:off x="6800728" y="2026141"/>
            <a:ext cx="1354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오름차순 정렬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56877-117C-4FBB-9078-4350E91C9CBA}"/>
              </a:ext>
            </a:extLst>
          </p:cNvPr>
          <p:cNvSpPr txBox="1"/>
          <p:nvPr/>
        </p:nvSpPr>
        <p:spPr>
          <a:xfrm>
            <a:off x="6800728" y="2282981"/>
            <a:ext cx="1354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내림차순 정렬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A39E04-BA64-4942-8633-DAF4DBD6A14D}"/>
              </a:ext>
            </a:extLst>
          </p:cNvPr>
          <p:cNvCxnSpPr/>
          <p:nvPr/>
        </p:nvCxnSpPr>
        <p:spPr>
          <a:xfrm>
            <a:off x="6348413" y="2157046"/>
            <a:ext cx="328246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9BDF15-4521-43FC-8F66-AA7E5C252F20}"/>
              </a:ext>
            </a:extLst>
          </p:cNvPr>
          <p:cNvCxnSpPr/>
          <p:nvPr/>
        </p:nvCxnSpPr>
        <p:spPr>
          <a:xfrm>
            <a:off x="6348413" y="2426677"/>
            <a:ext cx="328246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F9D9D74-220C-4404-8836-0FC5ACA4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67051"/>
              </p:ext>
            </p:extLst>
          </p:nvPr>
        </p:nvGraphicFramePr>
        <p:xfrm>
          <a:off x="1493274" y="4071229"/>
          <a:ext cx="257982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오름차순 정렬하기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head(arrange(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B2742019-263C-417B-A6D7-0A08D5D4B37B}"/>
              </a:ext>
            </a:extLst>
          </p:cNvPr>
          <p:cNvSpPr/>
          <p:nvPr/>
        </p:nvSpPr>
        <p:spPr>
          <a:xfrm>
            <a:off x="4524290" y="4221186"/>
            <a:ext cx="257907" cy="218245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FBD617-46E4-4C5C-BCCF-8CABE427B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07" y="4048897"/>
            <a:ext cx="5715000" cy="194886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B5148D-017D-44F5-9FFC-5896A8DC9319}"/>
              </a:ext>
            </a:extLst>
          </p:cNvPr>
          <p:cNvCxnSpPr/>
          <p:nvPr/>
        </p:nvCxnSpPr>
        <p:spPr>
          <a:xfrm>
            <a:off x="3673883" y="4589389"/>
            <a:ext cx="0" cy="24051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478FBA-048A-49FD-862F-2AA35B863CF5}"/>
              </a:ext>
            </a:extLst>
          </p:cNvPr>
          <p:cNvSpPr txBox="1"/>
          <p:nvPr/>
        </p:nvSpPr>
        <p:spPr>
          <a:xfrm>
            <a:off x="2996876" y="4865610"/>
            <a:ext cx="1354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07775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sz="2400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내림차순과 오름차순을 혼용해서 사용</a:t>
            </a:r>
            <a:endParaRPr lang="en-US" altLang="ko-KR" dirty="0"/>
          </a:p>
          <a:p>
            <a:pPr lvl="2"/>
            <a:r>
              <a:rPr lang="ko-KR" altLang="en-US" dirty="0"/>
              <a:t>연비</a:t>
            </a:r>
            <a:r>
              <a:rPr lang="en-US" altLang="ko-KR" dirty="0"/>
              <a:t>(mpg)</a:t>
            </a:r>
            <a:r>
              <a:rPr lang="ko-KR" altLang="en-US" dirty="0"/>
              <a:t>를 기준으로 오름차순 정렬한 후 무게</a:t>
            </a:r>
            <a:r>
              <a:rPr lang="en-US" altLang="ko-KR" dirty="0"/>
              <a:t>(</a:t>
            </a:r>
            <a:r>
              <a:rPr lang="en-US" altLang="ko-KR" dirty="0" err="1"/>
              <a:t>wt</a:t>
            </a:r>
            <a:r>
              <a:rPr lang="en-US" altLang="ko-KR" dirty="0"/>
              <a:t>)</a:t>
            </a:r>
            <a:r>
              <a:rPr lang="ko-KR" altLang="en-US" dirty="0"/>
              <a:t>를 기준으로 내림차순 정렬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F9D9D74-220C-4404-8836-0FC5ACA4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9146"/>
              </p:ext>
            </p:extLst>
          </p:nvPr>
        </p:nvGraphicFramePr>
        <p:xfrm>
          <a:off x="1524000" y="1574213"/>
          <a:ext cx="37396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오름차순 정렬한 후 내림차순 정렬하기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head(arrange(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mpg, desc(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B2742019-263C-417B-A6D7-0A08D5D4B37B}"/>
              </a:ext>
            </a:extLst>
          </p:cNvPr>
          <p:cNvSpPr/>
          <p:nvPr/>
        </p:nvSpPr>
        <p:spPr>
          <a:xfrm>
            <a:off x="1757198" y="3192156"/>
            <a:ext cx="360969" cy="323322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A308CE-A198-4870-8D20-6CB3335A26BF}"/>
              </a:ext>
            </a:extLst>
          </p:cNvPr>
          <p:cNvCxnSpPr>
            <a:cxnSpLocks/>
          </p:cNvCxnSpPr>
          <p:nvPr/>
        </p:nvCxnSpPr>
        <p:spPr>
          <a:xfrm>
            <a:off x="3724673" y="2031507"/>
            <a:ext cx="0" cy="61703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8DA355-F847-4CF4-9005-58A8BF2148A2}"/>
              </a:ext>
            </a:extLst>
          </p:cNvPr>
          <p:cNvSpPr txBox="1"/>
          <p:nvPr/>
        </p:nvSpPr>
        <p:spPr>
          <a:xfrm>
            <a:off x="3047665" y="2694527"/>
            <a:ext cx="1354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첫번째 기준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BC9B54-C73D-40B1-A25F-8EA0ACB9272A}"/>
              </a:ext>
            </a:extLst>
          </p:cNvPr>
          <p:cNvCxnSpPr/>
          <p:nvPr/>
        </p:nvCxnSpPr>
        <p:spPr>
          <a:xfrm>
            <a:off x="4414968" y="2031507"/>
            <a:ext cx="0" cy="24051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CF8E33-9D81-4E35-AF3B-A2C5C81CE24E}"/>
              </a:ext>
            </a:extLst>
          </p:cNvPr>
          <p:cNvSpPr txBox="1"/>
          <p:nvPr/>
        </p:nvSpPr>
        <p:spPr>
          <a:xfrm>
            <a:off x="3838383" y="2306177"/>
            <a:ext cx="1354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두번째 기준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18200-9E18-4155-BBE2-83F25F805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658" y="3082877"/>
            <a:ext cx="5968878" cy="19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9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sz="2400" dirty="0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추가 및 중복 데이터 제거하기</a:t>
            </a:r>
          </a:p>
          <a:p>
            <a:pPr lvl="1"/>
            <a:r>
              <a:rPr lang="ko-KR" altLang="en-US" dirty="0"/>
              <a:t>열 추가하기</a:t>
            </a:r>
            <a:r>
              <a:rPr lang="en-US" altLang="ko-KR" dirty="0"/>
              <a:t>: mutate( ) </a:t>
            </a:r>
            <a:r>
              <a:rPr lang="ko-KR" altLang="en-US" dirty="0"/>
              <a:t>함수</a:t>
            </a:r>
          </a:p>
          <a:p>
            <a:pPr lvl="2"/>
            <a:r>
              <a:rPr lang="en-US" altLang="ko-KR" dirty="0"/>
              <a:t>mutate( ) </a:t>
            </a:r>
            <a:r>
              <a:rPr lang="ko-KR" altLang="en-US" dirty="0"/>
              <a:t>함수는 데이터 세트에 열을 추가할 때 사용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기존 열을 가공한 후 그 결괏값을 기존 열이나 새로운 열에 할당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years</a:t>
            </a:r>
            <a:r>
              <a:rPr lang="ko-KR" altLang="en-US" dirty="0"/>
              <a:t>라는 생산일자 열을 새로 추가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값에는 일괄적으로 </a:t>
            </a:r>
            <a:r>
              <a:rPr lang="en-US" altLang="ko-KR" dirty="0"/>
              <a:t>1974</a:t>
            </a:r>
            <a:r>
              <a:rPr lang="ko-KR" altLang="en-US" dirty="0"/>
              <a:t>를 추가하여 </a:t>
            </a:r>
            <a:r>
              <a:rPr lang="en-US" altLang="ko-KR" dirty="0"/>
              <a:t>1974</a:t>
            </a:r>
            <a:r>
              <a:rPr lang="ko-KR" altLang="en-US" dirty="0"/>
              <a:t>년 데이터임을 표시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F9D9D74-220C-4404-8836-0FC5ACA4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28346"/>
              </p:ext>
            </p:extLst>
          </p:nvPr>
        </p:nvGraphicFramePr>
        <p:xfrm>
          <a:off x="1714982" y="2385030"/>
          <a:ext cx="4337538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33753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mutate(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추가할 변수 이름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조건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1, ...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5FE7D8A-EFDE-433D-B65D-E8778775C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24840"/>
              </p:ext>
            </p:extLst>
          </p:nvPr>
        </p:nvGraphicFramePr>
        <p:xfrm>
          <a:off x="1459300" y="3342998"/>
          <a:ext cx="344658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658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새로운 열 추가하기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head(mutate(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years = "1974"))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5C4BB107-C4CD-419E-AB55-DE0295F156BF}"/>
              </a:ext>
            </a:extLst>
          </p:cNvPr>
          <p:cNvSpPr/>
          <p:nvPr/>
        </p:nvSpPr>
        <p:spPr>
          <a:xfrm>
            <a:off x="1711273" y="4240404"/>
            <a:ext cx="328246" cy="3048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7D45E9-1AEE-4518-ADAA-EE21C7981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97" y="4100815"/>
            <a:ext cx="6093802" cy="19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3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sz="2400" dirty="0"/>
              <a:t>(9)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자동차별 연비</a:t>
            </a:r>
            <a:r>
              <a:rPr lang="en-US" altLang="ko-KR" dirty="0"/>
              <a:t>(mpg) </a:t>
            </a:r>
            <a:r>
              <a:rPr lang="ko-KR" altLang="en-US" dirty="0"/>
              <a:t>순위를 </a:t>
            </a:r>
            <a:r>
              <a:rPr lang="en-US" altLang="ko-KR" dirty="0"/>
              <a:t>rank( ) </a:t>
            </a:r>
            <a:r>
              <a:rPr lang="ko-KR" altLang="en-US" dirty="0"/>
              <a:t>함수로 구하여 </a:t>
            </a:r>
            <a:r>
              <a:rPr lang="en-US" altLang="ko-KR" dirty="0" err="1"/>
              <a:t>mpg_rank</a:t>
            </a:r>
            <a:r>
              <a:rPr lang="en-US" altLang="ko-KR" dirty="0"/>
              <a:t> </a:t>
            </a:r>
            <a:r>
              <a:rPr lang="ko-KR" altLang="en-US" dirty="0"/>
              <a:t>열을 추가하여 할당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5FE7D8A-EFDE-433D-B65D-E8778775C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017625"/>
              </p:ext>
            </p:extLst>
          </p:nvPr>
        </p:nvGraphicFramePr>
        <p:xfrm>
          <a:off x="1524000" y="1282661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head(mutate(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mpg_rank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rank(mpg)))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AA922AC-8A0B-421E-9BD9-FFD503C8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45" y="1757491"/>
            <a:ext cx="7579702" cy="2360536"/>
          </a:xfrm>
          <a:prstGeom prst="rect">
            <a:avLst/>
          </a:prstGeom>
        </p:spPr>
      </p:pic>
      <p:sp>
        <p:nvSpPr>
          <p:cNvPr id="10" name="Arrow: Right 2">
            <a:extLst>
              <a:ext uri="{FF2B5EF4-FFF2-40B4-BE49-F238E27FC236}">
                <a16:creationId xmlns:a16="http://schemas.microsoft.com/office/drawing/2014/main" id="{05F34E6F-B1B6-435E-B5BC-B7BCC52F02BC}"/>
              </a:ext>
            </a:extLst>
          </p:cNvPr>
          <p:cNvSpPr/>
          <p:nvPr/>
        </p:nvSpPr>
        <p:spPr>
          <a:xfrm>
            <a:off x="1717060" y="1938416"/>
            <a:ext cx="328246" cy="3048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8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sz="2400" dirty="0"/>
              <a:t>(10)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중복 값 제거하기</a:t>
            </a:r>
            <a:r>
              <a:rPr lang="en-US" altLang="ko-KR" dirty="0"/>
              <a:t>: distinct( ) </a:t>
            </a:r>
            <a:r>
              <a:rPr lang="ko-KR" altLang="en-US" dirty="0"/>
              <a:t>함수</a:t>
            </a:r>
          </a:p>
          <a:p>
            <a:pPr lvl="2"/>
            <a:r>
              <a:rPr lang="en-US" altLang="ko-KR" dirty="0"/>
              <a:t>distinct( ) </a:t>
            </a:r>
            <a:r>
              <a:rPr lang="ko-KR" altLang="en-US" dirty="0"/>
              <a:t>함수는 중복 값을 제거할 때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실린더 개수</a:t>
            </a:r>
            <a:r>
              <a:rPr lang="en-US" altLang="ko-KR" dirty="0"/>
              <a:t>(</a:t>
            </a:r>
            <a:r>
              <a:rPr lang="en-US" altLang="ko-KR" dirty="0" err="1"/>
              <a:t>cyl</a:t>
            </a:r>
            <a:r>
              <a:rPr lang="en-US" altLang="ko-KR" dirty="0"/>
              <a:t>)</a:t>
            </a:r>
            <a:r>
              <a:rPr lang="ko-KR" altLang="en-US" dirty="0"/>
              <a:t>에 따른 종류와 기어 개수</a:t>
            </a:r>
            <a:r>
              <a:rPr lang="en-US" altLang="ko-KR" dirty="0"/>
              <a:t>(gear)</a:t>
            </a:r>
            <a:r>
              <a:rPr lang="ko-KR" altLang="en-US" dirty="0"/>
              <a:t>에 따른 종류를 확인</a:t>
            </a:r>
            <a:endParaRPr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lang="en-US" altLang="ko-KR" dirty="0" err="1"/>
              <a:t>cyl</a:t>
            </a:r>
            <a:r>
              <a:rPr lang="en-US" altLang="ko-KR" dirty="0"/>
              <a:t> </a:t>
            </a:r>
            <a:r>
              <a:rPr lang="ko-KR" altLang="en-US" dirty="0"/>
              <a:t>열에서 중복 값을 제거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257300" lvl="2" indent="-342900">
              <a:buFont typeface="+mj-lt"/>
              <a:buAutoNum type="arabicParenR" startAt="2"/>
            </a:pPr>
            <a:r>
              <a:rPr lang="en-US" altLang="ko-KR" dirty="0"/>
              <a:t>gear </a:t>
            </a:r>
            <a:r>
              <a:rPr lang="ko-KR" altLang="en-US" dirty="0"/>
              <a:t>열에서 중복 값을 제거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5FE7D8A-EFDE-433D-B65D-E8778775C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61759"/>
              </p:ext>
            </p:extLst>
          </p:nvPr>
        </p:nvGraphicFramePr>
        <p:xfrm>
          <a:off x="1524000" y="1575737"/>
          <a:ext cx="2485293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distinct(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1F6F4D0-C429-4073-8D9E-523F6E222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72873"/>
              </p:ext>
            </p:extLst>
          </p:nvPr>
        </p:nvGraphicFramePr>
        <p:xfrm>
          <a:off x="1523999" y="2722445"/>
          <a:ext cx="248529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중복 값 제거하기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distinct(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cyl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D9B85818-8C8E-46A0-83B7-B2C5479DB2F0}"/>
              </a:ext>
            </a:extLst>
          </p:cNvPr>
          <p:cNvSpPr/>
          <p:nvPr/>
        </p:nvSpPr>
        <p:spPr>
          <a:xfrm>
            <a:off x="4331677" y="2836330"/>
            <a:ext cx="293077" cy="29039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53C74A-969B-4F57-B669-DF536C06A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285" y="2745038"/>
            <a:ext cx="2066349" cy="114872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7AEE92-3FE4-40FD-912B-759FE7938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98157"/>
              </p:ext>
            </p:extLst>
          </p:nvPr>
        </p:nvGraphicFramePr>
        <p:xfrm>
          <a:off x="1523998" y="4557805"/>
          <a:ext cx="248529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distinct(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gear)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52F4ECD0-86C7-4799-8519-D1BC8D0D41AF}"/>
              </a:ext>
            </a:extLst>
          </p:cNvPr>
          <p:cNvSpPr/>
          <p:nvPr/>
        </p:nvSpPr>
        <p:spPr>
          <a:xfrm>
            <a:off x="4331677" y="4572215"/>
            <a:ext cx="293077" cy="29039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D3B402-3A08-4EC3-AE43-5918C8E68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318" y="4508994"/>
            <a:ext cx="1991316" cy="12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2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sz="2400" dirty="0"/>
              <a:t>(11)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distinct() </a:t>
            </a:r>
            <a:r>
              <a:rPr lang="ko-KR" altLang="en-US" dirty="0"/>
              <a:t>함수는 한 번에 여러 개의 열을 지정할 수 있음</a:t>
            </a:r>
            <a:endParaRPr lang="en-US" altLang="ko-KR" dirty="0"/>
          </a:p>
          <a:p>
            <a:pPr lvl="2"/>
            <a:r>
              <a:rPr lang="en-US" altLang="ko-KR" dirty="0" err="1"/>
              <a:t>cyl</a:t>
            </a:r>
            <a:r>
              <a:rPr lang="en-US" altLang="ko-KR" dirty="0"/>
              <a:t> </a:t>
            </a:r>
            <a:r>
              <a:rPr lang="ko-KR" altLang="en-US" dirty="0"/>
              <a:t>열과 </a:t>
            </a:r>
            <a:r>
              <a:rPr lang="en-US" altLang="ko-KR" dirty="0"/>
              <a:t>gear </a:t>
            </a:r>
            <a:r>
              <a:rPr lang="ko-KR" altLang="en-US" dirty="0"/>
              <a:t>열을 동시에 지정하여 결과가 어떻게 다른지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한 번에 열을 여러 개 지정하면 각 열에서 중복 값이 제거되는 것이 아니라 </a:t>
            </a:r>
            <a:br>
              <a:rPr lang="en-US" altLang="ko-KR" dirty="0"/>
            </a:br>
            <a:r>
              <a:rPr lang="ko-KR" altLang="en-US" dirty="0"/>
              <a:t>지정한 </a:t>
            </a:r>
            <a:r>
              <a:rPr lang="en-US" altLang="ko-KR" dirty="0" err="1"/>
              <a:t>cyl</a:t>
            </a:r>
            <a:r>
              <a:rPr lang="en-US" altLang="ko-KR" dirty="0"/>
              <a:t> </a:t>
            </a:r>
            <a:r>
              <a:rPr lang="ko-KR" altLang="en-US" dirty="0"/>
              <a:t>열과 </a:t>
            </a:r>
            <a:r>
              <a:rPr lang="en-US" altLang="ko-KR" dirty="0"/>
              <a:t>gear </a:t>
            </a:r>
            <a:r>
              <a:rPr lang="ko-KR" altLang="en-US" dirty="0"/>
              <a:t>열의 모든 값이 동일할 때만 제거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7AEE92-3FE4-40FD-912B-759FE7938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5929"/>
              </p:ext>
            </p:extLst>
          </p:nvPr>
        </p:nvGraphicFramePr>
        <p:xfrm>
          <a:off x="1709194" y="1738535"/>
          <a:ext cx="337209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209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139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 개 열에서 중복 값 제거하기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distinct(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cyl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gear)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52F4ECD0-86C7-4799-8519-D1BC8D0D41AF}"/>
              </a:ext>
            </a:extLst>
          </p:cNvPr>
          <p:cNvSpPr/>
          <p:nvPr/>
        </p:nvSpPr>
        <p:spPr>
          <a:xfrm>
            <a:off x="5371400" y="1852420"/>
            <a:ext cx="293077" cy="29039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E2DF3-B824-4D31-81BF-AFFADEA1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593" y="1738535"/>
            <a:ext cx="2576091" cy="276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2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sz="2400" dirty="0"/>
              <a:t>(12)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요약 및 샘플 추출하기</a:t>
            </a:r>
          </a:p>
          <a:p>
            <a:pPr lvl="2"/>
            <a:r>
              <a:rPr lang="ko-KR" altLang="en-US" dirty="0"/>
              <a:t>전체 데이터를 평균이나 중앙값</a:t>
            </a:r>
            <a:r>
              <a:rPr lang="en-US" altLang="ko-KR" dirty="0"/>
              <a:t>, </a:t>
            </a:r>
            <a:r>
              <a:rPr lang="ko-KR" altLang="en-US" dirty="0"/>
              <a:t>최솟값 등으로 요약하거나</a:t>
            </a:r>
            <a:r>
              <a:rPr lang="en-US" altLang="ko-KR" dirty="0"/>
              <a:t>, </a:t>
            </a:r>
            <a:r>
              <a:rPr lang="ko-KR" altLang="en-US" dirty="0"/>
              <a:t>전체 데이터에서 무작위로 데이터 샘플을 </a:t>
            </a:r>
            <a:br>
              <a:rPr lang="en-US" altLang="ko-KR" dirty="0"/>
            </a:br>
            <a:r>
              <a:rPr lang="ko-KR" altLang="en-US" dirty="0"/>
              <a:t>추출할 때 사용하는 함수</a:t>
            </a:r>
            <a:endParaRPr lang="en-US" altLang="ko-KR" dirty="0"/>
          </a:p>
          <a:p>
            <a:pPr lvl="1"/>
            <a:r>
              <a:rPr lang="ko-KR" altLang="en-US" dirty="0"/>
              <a:t>데이터 전체 요약하기</a:t>
            </a:r>
            <a:r>
              <a:rPr lang="en-US" altLang="ko-KR" dirty="0"/>
              <a:t>: </a:t>
            </a:r>
            <a:r>
              <a:rPr lang="en-US" altLang="ko-KR" dirty="0" err="1"/>
              <a:t>summarise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</a:p>
          <a:p>
            <a:pPr lvl="2"/>
            <a:r>
              <a:rPr lang="en-US" altLang="ko-KR" dirty="0" err="1"/>
              <a:t>summarise</a:t>
            </a:r>
            <a:r>
              <a:rPr lang="en-US" altLang="ko-KR" dirty="0"/>
              <a:t>( ) </a:t>
            </a:r>
            <a:r>
              <a:rPr lang="ko-KR" altLang="en-US" dirty="0"/>
              <a:t>함수는 기술통계 함수와 함께 사용하여 데이터 요약을 확인할 때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자동차 실린더 개수</a:t>
            </a:r>
            <a:r>
              <a:rPr lang="en-US" altLang="ko-KR" dirty="0"/>
              <a:t>(</a:t>
            </a:r>
            <a:r>
              <a:rPr lang="en-US" altLang="ko-KR" dirty="0" err="1"/>
              <a:t>cyl</a:t>
            </a:r>
            <a:r>
              <a:rPr lang="en-US" altLang="ko-KR" dirty="0"/>
              <a:t>)</a:t>
            </a:r>
            <a:r>
              <a:rPr lang="ko-KR" altLang="en-US" dirty="0"/>
              <a:t>의 평균</a:t>
            </a:r>
            <a:r>
              <a:rPr lang="en-US" altLang="ko-KR" dirty="0"/>
              <a:t>, </a:t>
            </a:r>
            <a:r>
              <a:rPr lang="ko-KR" altLang="en-US" dirty="0"/>
              <a:t>최솟값</a:t>
            </a:r>
            <a:r>
              <a:rPr lang="en-US" altLang="ko-KR" dirty="0"/>
              <a:t>, </a:t>
            </a:r>
            <a:r>
              <a:rPr lang="ko-KR" altLang="en-US" dirty="0"/>
              <a:t>최댓값 </a:t>
            </a:r>
            <a:r>
              <a:rPr lang="en-US" altLang="ko-KR" dirty="0"/>
              <a:t>- </a:t>
            </a:r>
            <a:r>
              <a:rPr lang="en-US" altLang="ko-KR" dirty="0" err="1"/>
              <a:t>mtcars</a:t>
            </a:r>
            <a:r>
              <a:rPr lang="en-US" altLang="ko-KR" dirty="0"/>
              <a:t> </a:t>
            </a:r>
            <a:r>
              <a:rPr lang="ko-KR" altLang="en-US" dirty="0"/>
              <a:t>데이터 세트에서 반환할 열 이름을 각각 </a:t>
            </a:r>
            <a:r>
              <a:rPr lang="en-US" altLang="ko-KR" dirty="0" err="1"/>
              <a:t>cyl_mean</a:t>
            </a:r>
            <a:r>
              <a:rPr lang="en-US" altLang="ko-KR" dirty="0"/>
              <a:t>, </a:t>
            </a:r>
            <a:r>
              <a:rPr lang="en-US" altLang="ko-KR" dirty="0" err="1"/>
              <a:t>cyl_min</a:t>
            </a:r>
            <a:r>
              <a:rPr lang="en-US" altLang="ko-KR" dirty="0"/>
              <a:t>, </a:t>
            </a:r>
            <a:r>
              <a:rPr lang="en-US" altLang="ko-KR" dirty="0" err="1"/>
              <a:t>cyl_max</a:t>
            </a:r>
            <a:r>
              <a:rPr lang="ko-KR" altLang="en-US" dirty="0"/>
              <a:t>로 지정한 후 </a:t>
            </a:r>
            <a:r>
              <a:rPr lang="en-US" altLang="ko-KR" dirty="0" err="1"/>
              <a:t>cyl</a:t>
            </a:r>
            <a:r>
              <a:rPr lang="en-US" altLang="ko-KR" dirty="0"/>
              <a:t> </a:t>
            </a:r>
            <a:r>
              <a:rPr lang="ko-KR" altLang="en-US" dirty="0"/>
              <a:t>열의 평균</a:t>
            </a:r>
            <a:r>
              <a:rPr lang="en-US" altLang="ko-KR" dirty="0"/>
              <a:t>, </a:t>
            </a:r>
            <a:r>
              <a:rPr lang="ko-KR" altLang="en-US" dirty="0"/>
              <a:t>최솟값</a:t>
            </a:r>
            <a:r>
              <a:rPr lang="en-US" altLang="ko-KR" dirty="0"/>
              <a:t>, </a:t>
            </a:r>
            <a:r>
              <a:rPr lang="ko-KR" altLang="en-US" dirty="0"/>
              <a:t>최댓값을 반환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summarise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기술통계 함수</a:t>
            </a:r>
            <a:r>
              <a:rPr lang="en-US" altLang="ko-KR" dirty="0"/>
              <a:t>)</a:t>
            </a:r>
            <a:r>
              <a:rPr lang="ko-KR" altLang="en-US" dirty="0"/>
              <a:t>형태로 </a:t>
            </a:r>
            <a:r>
              <a:rPr lang="en-US" altLang="ko-KR" dirty="0" err="1"/>
              <a:t>mtcars</a:t>
            </a:r>
            <a:r>
              <a:rPr lang="ko-KR" altLang="en-US" dirty="0"/>
              <a:t>에서 </a:t>
            </a:r>
            <a:r>
              <a:rPr lang="en-US" altLang="ko-KR" dirty="0" err="1"/>
              <a:t>cyl</a:t>
            </a:r>
            <a:r>
              <a:rPr lang="en-US" altLang="ko-KR" dirty="0"/>
              <a:t> </a:t>
            </a:r>
            <a:r>
              <a:rPr lang="ko-KR" altLang="en-US" dirty="0"/>
              <a:t>열의 평균</a:t>
            </a:r>
            <a:r>
              <a:rPr lang="en-US" altLang="ko-KR" dirty="0"/>
              <a:t>, </a:t>
            </a:r>
            <a:r>
              <a:rPr lang="ko-KR" altLang="en-US" dirty="0"/>
              <a:t>최솟값</a:t>
            </a:r>
            <a:r>
              <a:rPr lang="en-US" altLang="ko-KR" dirty="0"/>
              <a:t>, </a:t>
            </a:r>
            <a:r>
              <a:rPr lang="ko-KR" altLang="en-US" dirty="0"/>
              <a:t>최댓값을 반환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7AEE92-3FE4-40FD-912B-759FE7938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8534"/>
              </p:ext>
            </p:extLst>
          </p:nvPr>
        </p:nvGraphicFramePr>
        <p:xfrm>
          <a:off x="1524000" y="2641723"/>
          <a:ext cx="4970585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97058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summarise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요약할 변수명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기술통계 함수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DC6DB19-3C71-48EC-AA44-77379D6229D4}"/>
              </a:ext>
            </a:extLst>
          </p:cNvPr>
          <p:cNvSpPr txBox="1"/>
          <p:nvPr/>
        </p:nvSpPr>
        <p:spPr>
          <a:xfrm>
            <a:off x="3042139" y="3075842"/>
            <a:ext cx="1554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열 이름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컬럼명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DB9330-D863-464A-B465-6A84E2D12583}"/>
              </a:ext>
            </a:extLst>
          </p:cNvPr>
          <p:cNvCxnSpPr/>
          <p:nvPr/>
        </p:nvCxnSpPr>
        <p:spPr>
          <a:xfrm>
            <a:off x="3727938" y="2881366"/>
            <a:ext cx="0" cy="26376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D1AC157-B916-4F46-A4CD-1CA9F6AC7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63823"/>
              </p:ext>
            </p:extLst>
          </p:nvPr>
        </p:nvGraphicFramePr>
        <p:xfrm>
          <a:off x="1524000" y="4072740"/>
          <a:ext cx="730473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73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요약하기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summarise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cyl_mean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mean(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cyl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cyl_min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min(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cyl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cyl_max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max(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cyl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9610F1-304C-44CB-8BAB-5ACF30A37AB6}"/>
              </a:ext>
            </a:extLst>
          </p:cNvPr>
          <p:cNvSpPr/>
          <p:nvPr/>
        </p:nvSpPr>
        <p:spPr>
          <a:xfrm>
            <a:off x="9011337" y="4220451"/>
            <a:ext cx="252739" cy="2227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17A2C0-0DE3-4EC4-A68B-AC97D2CB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674" y="4040449"/>
            <a:ext cx="2559985" cy="547552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AE81F0D-A76A-4F19-B95D-07708277D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40088"/>
              </p:ext>
            </p:extLst>
          </p:nvPr>
        </p:nvGraphicFramePr>
        <p:xfrm>
          <a:off x="1524000" y="5591276"/>
          <a:ext cx="446026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026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summarise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mean(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cyl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), min(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cyl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), max(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cyl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B8E6501E-14E6-4129-88AA-6DD3C546D931}"/>
              </a:ext>
            </a:extLst>
          </p:cNvPr>
          <p:cNvSpPr/>
          <p:nvPr/>
        </p:nvSpPr>
        <p:spPr>
          <a:xfrm>
            <a:off x="6375586" y="5632307"/>
            <a:ext cx="237998" cy="2227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BCFE1EE-341F-45D3-A88C-DCB9F2AD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168" y="5527816"/>
            <a:ext cx="2753413" cy="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5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sz="2400" dirty="0"/>
              <a:t>(13)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/>
              <a:t>mtcars</a:t>
            </a:r>
            <a:r>
              <a:rPr lang="en-US" altLang="ko-KR" dirty="0"/>
              <a:t> </a:t>
            </a:r>
            <a:r>
              <a:rPr lang="ko-KR" altLang="en-US" dirty="0"/>
              <a:t>데이터 세트에서 동일한 실린더 개수</a:t>
            </a:r>
            <a:r>
              <a:rPr lang="en-US" altLang="ko-KR" dirty="0"/>
              <a:t>(</a:t>
            </a:r>
            <a:r>
              <a:rPr lang="en-US" altLang="ko-KR" dirty="0" err="1"/>
              <a:t>cyl</a:t>
            </a:r>
            <a:r>
              <a:rPr lang="en-US" altLang="ko-KR" dirty="0"/>
              <a:t>)</a:t>
            </a:r>
            <a:r>
              <a:rPr lang="ko-KR" altLang="en-US" dirty="0"/>
              <a:t>를 가진 차가 몇 대나 있는지 확인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group_by</a:t>
            </a:r>
            <a:r>
              <a:rPr lang="en-US" altLang="ko-KR" dirty="0"/>
              <a:t>( ) </a:t>
            </a:r>
            <a:r>
              <a:rPr lang="ko-KR" altLang="en-US" dirty="0"/>
              <a:t>함수로 </a:t>
            </a:r>
            <a:r>
              <a:rPr lang="en-US" altLang="ko-KR" dirty="0" err="1"/>
              <a:t>cyl</a:t>
            </a:r>
            <a:r>
              <a:rPr lang="en-US" altLang="ko-KR" dirty="0"/>
              <a:t> </a:t>
            </a:r>
            <a:r>
              <a:rPr lang="ko-KR" altLang="en-US" dirty="0"/>
              <a:t>열을 그룹으로 묶어 </a:t>
            </a:r>
            <a:r>
              <a:rPr lang="en-US" altLang="ko-KR" dirty="0" err="1"/>
              <a:t>gr_cyl</a:t>
            </a:r>
            <a:r>
              <a:rPr lang="en-US" altLang="ko-KR" dirty="0"/>
              <a:t> </a:t>
            </a:r>
            <a:r>
              <a:rPr lang="ko-KR" altLang="en-US" dirty="0"/>
              <a:t>변수에 반환하고</a:t>
            </a:r>
            <a:r>
              <a:rPr lang="en-US" altLang="ko-KR" dirty="0"/>
              <a:t>, </a:t>
            </a:r>
            <a:r>
              <a:rPr lang="en-US" altLang="ko-KR" dirty="0" err="1"/>
              <a:t>summarise</a:t>
            </a:r>
            <a:r>
              <a:rPr lang="en-US" altLang="ko-KR" dirty="0"/>
              <a:t>( ) </a:t>
            </a:r>
            <a:r>
              <a:rPr lang="ko-KR" altLang="en-US" dirty="0"/>
              <a:t>함수로 데이터를 요약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기술통계 함수는 데이터 개수를 구하는 </a:t>
            </a:r>
            <a:r>
              <a:rPr lang="en-US" altLang="ko-KR" dirty="0"/>
              <a:t>n( 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특정 열의 중복 값을 제외하고 개수를 파악하려면 </a:t>
            </a:r>
            <a:r>
              <a:rPr lang="en-US" altLang="ko-KR" dirty="0" err="1"/>
              <a:t>n_distinct</a:t>
            </a:r>
            <a:r>
              <a:rPr lang="en-US" altLang="ko-KR" dirty="0"/>
              <a:t>( ) </a:t>
            </a:r>
            <a:r>
              <a:rPr lang="ko-KR" altLang="en-US" dirty="0"/>
              <a:t>함수를 사용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cyl</a:t>
            </a:r>
            <a:r>
              <a:rPr lang="en-US" altLang="ko-KR" dirty="0"/>
              <a:t> </a:t>
            </a:r>
            <a:r>
              <a:rPr lang="ko-KR" altLang="en-US" dirty="0"/>
              <a:t>열 그룹에서 기어</a:t>
            </a:r>
            <a:r>
              <a:rPr lang="en-US" altLang="ko-KR" dirty="0"/>
              <a:t>(gear) </a:t>
            </a:r>
            <a:r>
              <a:rPr lang="ko-KR" altLang="en-US" dirty="0"/>
              <a:t>값이 중복인 데이터를 제외한 개수를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D1AC157-B916-4F46-A4CD-1CA9F6AC7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20041"/>
              </p:ext>
            </p:extLst>
          </p:nvPr>
        </p:nvGraphicFramePr>
        <p:xfrm>
          <a:off x="1686045" y="1886633"/>
          <a:ext cx="307295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그룹별로 요약하기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gr_cyl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group_by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cyl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summarise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gr_cyl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n())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D1DBD06F-E9BF-4108-965C-7A1AE48E0EDB}"/>
              </a:ext>
            </a:extLst>
          </p:cNvPr>
          <p:cNvSpPr/>
          <p:nvPr/>
        </p:nvSpPr>
        <p:spPr>
          <a:xfrm>
            <a:off x="5023336" y="2216366"/>
            <a:ext cx="363415" cy="246185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6D005-4586-4AD1-A387-F4E85BF5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088" y="1836597"/>
            <a:ext cx="1483566" cy="156133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4937F27-3D43-4050-9B9A-AEAE6EC22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75375"/>
              </p:ext>
            </p:extLst>
          </p:nvPr>
        </p:nvGraphicFramePr>
        <p:xfrm>
          <a:off x="1686045" y="4364330"/>
          <a:ext cx="341839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39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gr_cyl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group_by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cyl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summarise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gr_cyl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n_distinct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(gear))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7DA985-D8A1-4FAA-8E75-6FB2F6B1921E}"/>
              </a:ext>
            </a:extLst>
          </p:cNvPr>
          <p:cNvSpPr/>
          <p:nvPr/>
        </p:nvSpPr>
        <p:spPr>
          <a:xfrm>
            <a:off x="5341640" y="4553104"/>
            <a:ext cx="363415" cy="246185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A8F45-9F05-41A5-8EC8-A14143818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533" y="4333271"/>
            <a:ext cx="2254407" cy="15732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8D94CA-A6D4-4681-9850-F620609312D3}"/>
              </a:ext>
            </a:extLst>
          </p:cNvPr>
          <p:cNvSpPr txBox="1"/>
          <p:nvPr/>
        </p:nvSpPr>
        <p:spPr>
          <a:xfrm>
            <a:off x="2652567" y="6016422"/>
            <a:ext cx="6241031" cy="578882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※    n( ) </a:t>
            </a:r>
            <a:r>
              <a:rPr lang="ko-KR" altLang="en-US" sz="1400" dirty="0"/>
              <a:t>함수와 </a:t>
            </a:r>
            <a:r>
              <a:rPr lang="en-US" altLang="ko-KR" sz="1400" dirty="0" err="1"/>
              <a:t>n_distinct</a:t>
            </a:r>
            <a:r>
              <a:rPr lang="en-US" altLang="ko-KR" sz="1400" dirty="0"/>
              <a:t> ( ) </a:t>
            </a:r>
            <a:r>
              <a:rPr lang="ko-KR" altLang="en-US" sz="1400" dirty="0"/>
              <a:t>함수는 단독으로 사용할 수 없음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 err="1"/>
              <a:t>summarise</a:t>
            </a:r>
            <a:r>
              <a:rPr lang="en-US" altLang="ko-KR" sz="1400" dirty="0"/>
              <a:t>( ) </a:t>
            </a:r>
            <a:r>
              <a:rPr lang="ko-KR" altLang="en-US" sz="1400" dirty="0"/>
              <a:t>함수</a:t>
            </a:r>
            <a:r>
              <a:rPr lang="en-US" altLang="ko-KR" sz="1400" dirty="0"/>
              <a:t>, mutate( ) </a:t>
            </a:r>
            <a:r>
              <a:rPr lang="ko-KR" altLang="en-US" sz="1400" dirty="0"/>
              <a:t>함수</a:t>
            </a:r>
            <a:r>
              <a:rPr lang="en-US" altLang="ko-KR" sz="1400" dirty="0"/>
              <a:t>, filter ( ) </a:t>
            </a:r>
            <a:r>
              <a:rPr lang="ko-KR" altLang="en-US" sz="1400" dirty="0"/>
              <a:t>함수에서만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105933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sz="2400" dirty="0"/>
              <a:t>(14)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샘플 추출하기</a:t>
            </a:r>
            <a:r>
              <a:rPr lang="en-US" altLang="ko-KR" dirty="0"/>
              <a:t>: </a:t>
            </a:r>
            <a:r>
              <a:rPr lang="en-US" altLang="ko-KR" dirty="0" err="1"/>
              <a:t>sample_n</a:t>
            </a:r>
            <a:r>
              <a:rPr lang="en-US" altLang="ko-KR" dirty="0"/>
              <a:t>( ), </a:t>
            </a:r>
            <a:r>
              <a:rPr lang="en-US" altLang="ko-KR" dirty="0" err="1"/>
              <a:t>sample_frac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</a:p>
          <a:p>
            <a:pPr lvl="2"/>
            <a:r>
              <a:rPr lang="ko-KR" altLang="en-US" dirty="0"/>
              <a:t>데이터에서 임의로 샘플 데이터를 추출할 때는 </a:t>
            </a:r>
            <a:r>
              <a:rPr lang="en-US" altLang="ko-KR" dirty="0" err="1"/>
              <a:t>sample_n</a:t>
            </a:r>
            <a:r>
              <a:rPr lang="en-US" altLang="ko-KR" dirty="0"/>
              <a:t>( ) </a:t>
            </a:r>
            <a:r>
              <a:rPr lang="ko-KR" altLang="en-US" dirty="0"/>
              <a:t>함수와 </a:t>
            </a:r>
            <a:r>
              <a:rPr lang="en-US" altLang="ko-KR" dirty="0" err="1"/>
              <a:t>sample_frac</a:t>
            </a:r>
            <a:r>
              <a:rPr lang="en-US" altLang="ko-KR" dirty="0"/>
              <a:t>( 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lvl="2"/>
            <a:r>
              <a:rPr lang="en-US" altLang="ko-KR" dirty="0" err="1"/>
              <a:t>sample_n</a:t>
            </a:r>
            <a:r>
              <a:rPr lang="en-US" altLang="ko-KR" dirty="0"/>
              <a:t>( ) </a:t>
            </a:r>
            <a:r>
              <a:rPr lang="ko-KR" altLang="en-US" dirty="0"/>
              <a:t>함수는 전체 데이터에서 샘플 데이터를 개수 기준으로 추출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sample_frac</a:t>
            </a:r>
            <a:r>
              <a:rPr lang="en-US" altLang="ko-KR" dirty="0"/>
              <a:t> ( ) </a:t>
            </a:r>
            <a:r>
              <a:rPr lang="ko-KR" altLang="en-US" dirty="0"/>
              <a:t>함수는 전체 데이터에서 샘플 데이터를 비율 기준으로 추출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개수 기준으로 샘플 데이터를 추출 </a:t>
            </a:r>
            <a:r>
              <a:rPr lang="en-US" altLang="ko-KR" dirty="0"/>
              <a:t>- </a:t>
            </a:r>
            <a:r>
              <a:rPr lang="en-US" altLang="ko-KR" dirty="0" err="1"/>
              <a:t>sample_n</a:t>
            </a:r>
            <a:r>
              <a:rPr lang="en-US" altLang="ko-KR" dirty="0"/>
              <a:t>( ) </a:t>
            </a:r>
            <a:r>
              <a:rPr lang="ko-KR" altLang="en-US" dirty="0"/>
              <a:t>함수로 </a:t>
            </a:r>
            <a:r>
              <a:rPr lang="en-US" altLang="ko-KR" dirty="0" err="1"/>
              <a:t>mtcars</a:t>
            </a:r>
            <a:r>
              <a:rPr lang="en-US" altLang="ko-KR" dirty="0"/>
              <a:t> </a:t>
            </a:r>
            <a:r>
              <a:rPr lang="ko-KR" altLang="en-US" dirty="0"/>
              <a:t>데이터 세트에서 샘플 데이터 </a:t>
            </a:r>
            <a:r>
              <a:rPr lang="en-US" altLang="ko-KR" dirty="0"/>
              <a:t>10</a:t>
            </a:r>
            <a:r>
              <a:rPr lang="ko-KR" altLang="en-US" dirty="0"/>
              <a:t>개를 추출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4937F27-3D43-4050-9B9A-AEAE6EC22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507198"/>
              </p:ext>
            </p:extLst>
          </p:nvPr>
        </p:nvGraphicFramePr>
        <p:xfrm>
          <a:off x="1513785" y="1930401"/>
          <a:ext cx="3481754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4817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sample_n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샘플 추출할 개수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543BA16-9AE5-44B3-86F3-8E1D13C5D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49768"/>
              </p:ext>
            </p:extLst>
          </p:nvPr>
        </p:nvGraphicFramePr>
        <p:xfrm>
          <a:off x="1513785" y="2659320"/>
          <a:ext cx="3481754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4817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sample_frac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샘플 추출할 비율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3EDC62-7EA9-4E90-986D-8714D559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555"/>
              </p:ext>
            </p:extLst>
          </p:nvPr>
        </p:nvGraphicFramePr>
        <p:xfrm>
          <a:off x="1513785" y="3421693"/>
          <a:ext cx="284987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87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샘플 데이터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 추출하기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sample_n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10)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27582AF-9AEE-43E8-BE4E-4F1E299832D3}"/>
              </a:ext>
            </a:extLst>
          </p:cNvPr>
          <p:cNvSpPr/>
          <p:nvPr/>
        </p:nvSpPr>
        <p:spPr>
          <a:xfrm>
            <a:off x="4620400" y="3501185"/>
            <a:ext cx="375139" cy="28776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5EDA92-2D0E-42BD-9887-4C8EF1F7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07" y="3421692"/>
            <a:ext cx="5289371" cy="26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7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dirty="0"/>
              <a:t>개발 환경 설치</a:t>
            </a:r>
            <a:endParaRPr lang="en-US" altLang="ko-KR" b="1" dirty="0"/>
          </a:p>
          <a:p>
            <a:r>
              <a:rPr lang="en-US" altLang="ko-KR" sz="1600" dirty="0"/>
              <a:t>R -  https://www.r-project.org</a:t>
            </a:r>
          </a:p>
          <a:p>
            <a:r>
              <a:rPr lang="en-US" altLang="ko-KR" sz="1600" dirty="0"/>
              <a:t>R </a:t>
            </a:r>
            <a:r>
              <a:rPr lang="ko-KR" altLang="en-US" sz="1600" dirty="0"/>
              <a:t>스튜디오 </a:t>
            </a:r>
            <a:r>
              <a:rPr lang="en-US" altLang="ko-KR" sz="1600" dirty="0"/>
              <a:t>- https://www.rstudio.com</a:t>
            </a:r>
          </a:p>
          <a:p>
            <a:pPr lvl="0"/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강전희 </a:t>
            </a: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컴퓨터공학과 인공지능을 공부했고 </a:t>
            </a:r>
            <a:r>
              <a:rPr lang="en-US" altLang="ko-KR" dirty="0">
                <a:solidFill>
                  <a:prstClr val="black"/>
                </a:solidFill>
              </a:rPr>
              <a:t>CJ ENM</a:t>
            </a:r>
            <a:r>
              <a:rPr lang="ko-KR" altLang="en-US" dirty="0">
                <a:solidFill>
                  <a:prstClr val="black"/>
                </a:solidFill>
              </a:rPr>
              <a:t> 근무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시스템 구축</a:t>
            </a:r>
            <a:r>
              <a:rPr lang="en-US" altLang="ko-KR" dirty="0">
                <a:solidFill>
                  <a:prstClr val="black"/>
                </a:solidFill>
              </a:rPr>
              <a:t>·</a:t>
            </a:r>
            <a:r>
              <a:rPr lang="ko-KR" altLang="en-US" dirty="0">
                <a:solidFill>
                  <a:prstClr val="black"/>
                </a:solidFill>
              </a:rPr>
              <a:t>설계</a:t>
            </a:r>
            <a:r>
              <a:rPr lang="en-US" altLang="ko-KR" dirty="0">
                <a:solidFill>
                  <a:prstClr val="black"/>
                </a:solidFill>
              </a:rPr>
              <a:t>·</a:t>
            </a:r>
            <a:r>
              <a:rPr lang="ko-KR" altLang="en-US" dirty="0">
                <a:solidFill>
                  <a:prstClr val="black"/>
                </a:solidFill>
              </a:rPr>
              <a:t>운영을 시작으로 인공지능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빅데이터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개인 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정보 보호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온갖 가젯과 자료 정리에 관심이 많으며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국내 최초로 </a:t>
            </a:r>
            <a:r>
              <a:rPr lang="en-US" altLang="ko-KR" dirty="0">
                <a:solidFill>
                  <a:prstClr val="black"/>
                </a:solidFill>
              </a:rPr>
              <a:t>MCN</a:t>
            </a:r>
            <a:r>
              <a:rPr lang="ko-KR" altLang="en-US" dirty="0">
                <a:solidFill>
                  <a:prstClr val="black"/>
                </a:solidFill>
              </a:rPr>
              <a:t>인 </a:t>
            </a:r>
            <a:r>
              <a:rPr lang="en-US" altLang="ko-KR" dirty="0">
                <a:solidFill>
                  <a:prstClr val="black"/>
                </a:solidFill>
              </a:rPr>
              <a:t>DIATV </a:t>
            </a:r>
            <a:r>
              <a:rPr lang="ko-KR" altLang="en-US" dirty="0">
                <a:solidFill>
                  <a:prstClr val="black"/>
                </a:solidFill>
              </a:rPr>
              <a:t>사업을 시작한 </a:t>
            </a:r>
            <a:r>
              <a:rPr lang="en-US" altLang="ko-KR" dirty="0">
                <a:solidFill>
                  <a:prstClr val="black"/>
                </a:solidFill>
              </a:rPr>
              <a:t>MCN</a:t>
            </a:r>
            <a:r>
              <a:rPr lang="ko-KR" altLang="en-US" dirty="0">
                <a:solidFill>
                  <a:prstClr val="black"/>
                </a:solidFill>
              </a:rPr>
              <a:t>계의 화석 같은 존재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현재는 </a:t>
            </a:r>
            <a:r>
              <a:rPr lang="en-US" altLang="ko-KR" dirty="0">
                <a:solidFill>
                  <a:prstClr val="black"/>
                </a:solidFill>
              </a:rPr>
              <a:t>DIATV </a:t>
            </a:r>
            <a:r>
              <a:rPr lang="ko-KR" altLang="en-US" dirty="0">
                <a:solidFill>
                  <a:prstClr val="black"/>
                </a:solidFill>
              </a:rPr>
              <a:t>경험을 바탕으로 </a:t>
            </a:r>
            <a:r>
              <a:rPr lang="en-US" altLang="ko-KR" dirty="0">
                <a:solidFill>
                  <a:prstClr val="black"/>
                </a:solidFill>
              </a:rPr>
              <a:t>SNS </a:t>
            </a:r>
            <a:r>
              <a:rPr lang="ko-KR" altLang="en-US" dirty="0">
                <a:solidFill>
                  <a:prstClr val="black"/>
                </a:solidFill>
              </a:rPr>
              <a:t>데이터 분석과 시스템 기획을 담당</a:t>
            </a:r>
          </a:p>
          <a:p>
            <a:pPr lvl="0"/>
            <a:endParaRPr lang="ko-KR" altLang="en-US" b="1" dirty="0">
              <a:solidFill>
                <a:prstClr val="black"/>
              </a:solidFill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엄동란</a:t>
            </a: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통계학을 공부한 후 컨설팅 회사에 입사하여 </a:t>
            </a:r>
            <a:r>
              <a:rPr lang="en-US" altLang="ko-KR" dirty="0">
                <a:solidFill>
                  <a:prstClr val="black"/>
                </a:solidFill>
              </a:rPr>
              <a:t>CRM </a:t>
            </a:r>
            <a:r>
              <a:rPr lang="ko-KR" altLang="en-US" dirty="0">
                <a:solidFill>
                  <a:prstClr val="black"/>
                </a:solidFill>
              </a:rPr>
              <a:t>기반의 분석 업무를 경험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L</a:t>
            </a:r>
            <a:r>
              <a:rPr lang="ko-KR" altLang="en-US" dirty="0">
                <a:solidFill>
                  <a:prstClr val="black"/>
                </a:solidFill>
              </a:rPr>
              <a:t>사에서 회원 기반의 빅데이터 분석 업무를 담당했고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빅데이터 기획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분석 외에 마케팅 분야에서도 다양한 경험을 보유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sz="2400" dirty="0"/>
              <a:t>(15)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/>
              <a:t>sample_frac</a:t>
            </a:r>
            <a:r>
              <a:rPr lang="en-US" altLang="ko-KR" dirty="0"/>
              <a:t>( ) </a:t>
            </a:r>
            <a:r>
              <a:rPr lang="ko-KR" altLang="en-US" dirty="0"/>
              <a:t>함수로 </a:t>
            </a:r>
            <a:r>
              <a:rPr lang="en-US" altLang="ko-KR" dirty="0" err="1"/>
              <a:t>mtcars</a:t>
            </a:r>
            <a:r>
              <a:rPr lang="en-US" altLang="ko-KR" dirty="0"/>
              <a:t> </a:t>
            </a:r>
            <a:r>
              <a:rPr lang="ko-KR" altLang="en-US" dirty="0"/>
              <a:t>데이터 세트에서 전체 데이터의 </a:t>
            </a:r>
            <a:r>
              <a:rPr lang="en-US" altLang="ko-KR" dirty="0"/>
              <a:t>20%</a:t>
            </a:r>
            <a:r>
              <a:rPr lang="ko-KR" altLang="en-US" dirty="0"/>
              <a:t>를 샘플로 추출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3EDC62-7EA9-4E90-986D-8714D559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8576"/>
              </p:ext>
            </p:extLst>
          </p:nvPr>
        </p:nvGraphicFramePr>
        <p:xfrm>
          <a:off x="1524000" y="1291990"/>
          <a:ext cx="396089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89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전체 데이터의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20%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샘플로 추출하기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sample_frac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0.2)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27582AF-9AEE-43E8-BE4E-4F1E299832D3}"/>
              </a:ext>
            </a:extLst>
          </p:cNvPr>
          <p:cNvSpPr/>
          <p:nvPr/>
        </p:nvSpPr>
        <p:spPr>
          <a:xfrm>
            <a:off x="1727594" y="2143250"/>
            <a:ext cx="375139" cy="28776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29B26-8B29-43DB-B761-574A2CD2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54" y="2090094"/>
            <a:ext cx="6097233" cy="18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03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sz="2400" dirty="0"/>
              <a:t>(16)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파이프 연산자</a:t>
            </a:r>
            <a:r>
              <a:rPr lang="en-US" altLang="ko-KR" dirty="0"/>
              <a:t>: %&gt;%</a:t>
            </a:r>
          </a:p>
          <a:p>
            <a:pPr lvl="2"/>
            <a:r>
              <a:rPr lang="ko-KR" altLang="en-US" dirty="0"/>
              <a:t>파이프 연산자</a:t>
            </a:r>
            <a:r>
              <a:rPr lang="en-US" altLang="ko-KR" dirty="0"/>
              <a:t>(pipe operator): </a:t>
            </a:r>
            <a:r>
              <a:rPr lang="ko-KR" altLang="en-US" dirty="0"/>
              <a:t>파이프</a:t>
            </a:r>
            <a:r>
              <a:rPr lang="en-US" altLang="ko-KR" dirty="0"/>
              <a:t>, </a:t>
            </a:r>
            <a:r>
              <a:rPr lang="ko-KR" altLang="en-US" dirty="0"/>
              <a:t>연결하여 연산하는 연산자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3EDC62-7EA9-4E90-986D-8714D559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005525"/>
              </p:ext>
            </p:extLst>
          </p:nvPr>
        </p:nvGraphicFramePr>
        <p:xfrm>
          <a:off x="1524000" y="1626895"/>
          <a:ext cx="5545015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54501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데이터 세트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%&gt;%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조건 또는 계산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%&gt;%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데이터 세트</a:t>
                      </a: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27582AF-9AEE-43E8-BE4E-4F1E299832D3}"/>
              </a:ext>
            </a:extLst>
          </p:cNvPr>
          <p:cNvSpPr/>
          <p:nvPr/>
        </p:nvSpPr>
        <p:spPr>
          <a:xfrm>
            <a:off x="5934547" y="2455819"/>
            <a:ext cx="375139" cy="28776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D979E9-2521-4798-986E-56FFD6D98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24994"/>
              </p:ext>
            </p:extLst>
          </p:nvPr>
        </p:nvGraphicFramePr>
        <p:xfrm>
          <a:off x="1524000" y="2331106"/>
          <a:ext cx="40897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72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파이프 연산자로 그룹별 요약하기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group_by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cyl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%&gt;%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summarise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(n())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CB5D13D-3059-40B1-B46B-B411F8FF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969" y="2238056"/>
            <a:ext cx="1752409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64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sz="2400" dirty="0"/>
              <a:t>(17)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mutate( ) </a:t>
            </a:r>
            <a:r>
              <a:rPr lang="ko-KR" altLang="en-US" dirty="0"/>
              <a:t>함수로 연비별</a:t>
            </a:r>
            <a:r>
              <a:rPr lang="en-US" altLang="ko-KR" dirty="0"/>
              <a:t>(mpg) </a:t>
            </a:r>
            <a:r>
              <a:rPr lang="ko-KR" altLang="en-US" dirty="0"/>
              <a:t>순위를 추가한 후 순위를 기준으로 정렬</a:t>
            </a:r>
            <a:endParaRPr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lang="en-US" altLang="ko-KR" dirty="0"/>
              <a:t>%&gt;% </a:t>
            </a:r>
            <a:r>
              <a:rPr lang="ko-KR" altLang="en-US" dirty="0"/>
              <a:t>연산자를 사용하지 않고 연비순으로 정렬</a:t>
            </a:r>
            <a:br>
              <a:rPr lang="en-US" altLang="ko-KR" dirty="0"/>
            </a:br>
            <a:r>
              <a:rPr lang="en-US" altLang="ko-KR" dirty="0"/>
              <a:t>- rank( ) </a:t>
            </a:r>
            <a:r>
              <a:rPr lang="ko-KR" altLang="en-US" dirty="0"/>
              <a:t>함수와 </a:t>
            </a:r>
            <a:r>
              <a:rPr lang="en-US" altLang="ko-KR" dirty="0"/>
              <a:t>mutate( ) </a:t>
            </a:r>
            <a:r>
              <a:rPr lang="ko-KR" altLang="en-US" dirty="0"/>
              <a:t>함수로 연비 순위 열을 추가한 결괏값을 </a:t>
            </a:r>
            <a:r>
              <a:rPr lang="en-US" altLang="ko-KR" dirty="0" err="1"/>
              <a:t>mp_rank</a:t>
            </a:r>
            <a:r>
              <a:rPr lang="en-US" altLang="ko-KR" dirty="0"/>
              <a:t> </a:t>
            </a:r>
            <a:r>
              <a:rPr lang="ko-KR" altLang="en-US" dirty="0"/>
              <a:t>변수에 저장</a:t>
            </a:r>
            <a:br>
              <a:rPr lang="en-US" altLang="ko-KR" dirty="0"/>
            </a:br>
            <a:r>
              <a:rPr lang="en-US" altLang="ko-KR" dirty="0"/>
              <a:t>- arrange( ) </a:t>
            </a:r>
            <a:r>
              <a:rPr lang="ko-KR" altLang="en-US" dirty="0"/>
              <a:t>함수로 정렬</a:t>
            </a:r>
            <a:endParaRPr lang="en-US" altLang="ko-KR" dirty="0"/>
          </a:p>
          <a:p>
            <a:pPr marL="1257300" lvl="2" indent="-342900">
              <a:buFont typeface="+mj-lt"/>
              <a:buAutoNum type="arabicParenR"/>
            </a:pPr>
            <a:endParaRPr lang="en-US" altLang="ko-KR" dirty="0"/>
          </a:p>
          <a:p>
            <a:pPr marL="1257300" lvl="2" indent="-342900">
              <a:buFont typeface="+mj-lt"/>
              <a:buAutoNum type="arabicParenR"/>
            </a:pPr>
            <a:endParaRPr lang="en-US" altLang="ko-KR" dirty="0"/>
          </a:p>
          <a:p>
            <a:pPr marL="1257300" lvl="2" indent="-342900">
              <a:buFont typeface="+mj-lt"/>
              <a:buAutoNum type="arabicParenR"/>
            </a:pPr>
            <a:endParaRPr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lang="en-US" altLang="ko-KR" dirty="0"/>
              <a:t>%&gt;% </a:t>
            </a:r>
            <a:r>
              <a:rPr lang="ko-KR" altLang="en-US" dirty="0"/>
              <a:t>연산자를 사용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연비</a:t>
            </a:r>
            <a:r>
              <a:rPr lang="en-US" altLang="ko-KR" dirty="0"/>
              <a:t>(mpg) </a:t>
            </a:r>
            <a:r>
              <a:rPr lang="ko-KR" altLang="en-US" dirty="0"/>
              <a:t>기준으로 순위를 구하고 </a:t>
            </a:r>
            <a:r>
              <a:rPr lang="en-US" altLang="ko-KR" dirty="0" err="1"/>
              <a:t>mpg_rank</a:t>
            </a:r>
            <a:r>
              <a:rPr lang="en-US" altLang="ko-KR" dirty="0"/>
              <a:t> </a:t>
            </a:r>
            <a:r>
              <a:rPr lang="ko-KR" altLang="en-US" dirty="0"/>
              <a:t>열을 추가한 후 </a:t>
            </a:r>
            <a:r>
              <a:rPr lang="en-US" altLang="ko-KR" dirty="0" err="1"/>
              <a:t>mpg_rank</a:t>
            </a:r>
            <a:r>
              <a:rPr lang="en-US" altLang="ko-KR" dirty="0"/>
              <a:t> </a:t>
            </a:r>
            <a:r>
              <a:rPr lang="ko-KR" altLang="en-US" dirty="0"/>
              <a:t>열로 정렬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D979E9-2521-4798-986E-56FFD6D98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74974"/>
              </p:ext>
            </p:extLst>
          </p:nvPr>
        </p:nvGraphicFramePr>
        <p:xfrm>
          <a:off x="1842304" y="2236965"/>
          <a:ext cx="52992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927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파이프 연산자 없이 순위 기준으로 정렬하기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mp_rank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mutate(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mpg_rank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rank(mpg))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arrange(</a:t>
                      </a:r>
                      <a:r>
                        <a:rPr lang="en-US" altLang="ko-KR" sz="140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mp_rank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mpg_rank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0A6CF49-DF45-4462-A701-4BBDD8635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092617"/>
              </p:ext>
            </p:extLst>
          </p:nvPr>
        </p:nvGraphicFramePr>
        <p:xfrm>
          <a:off x="1842304" y="3974214"/>
          <a:ext cx="535744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44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파이프 연산자를 사용하여 순위 기준으로 정렬하기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mutate(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mpg_rank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rank(mpg)) %&gt;% arrange(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mpg_rank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23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2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en-US" altLang="ko-KR" sz="1600" b="1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dplyr</a:t>
            </a:r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패키지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데이터 처리 패키지</a:t>
            </a:r>
            <a:b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-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가공에 유용한 많은 함수가 있어 데이터 가공에 중요한 필수 패키지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%&gt;%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파이프 연산자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데이터나 결괏값을 새로운 변수에 저장하는 과정을 거치지 않고 데이터와 함수를 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연결하여 사용 가능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031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표로 정리하는 핵심 함수</a:t>
            </a:r>
            <a:endParaRPr lang="en-US" altLang="ko-KR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B7E955-212E-43B6-A918-9A8A9338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711"/>
              </p:ext>
            </p:extLst>
          </p:nvPr>
        </p:nvGraphicFramePr>
        <p:xfrm>
          <a:off x="1524000" y="1336383"/>
          <a:ext cx="81280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9712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6368288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filter(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조건에 맞는 행을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select(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변수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을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arrange(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지정한 열 기준으로 정렬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기본값 오름차순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mutate(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열을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summarise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데이터를 요약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(summarize( 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로 사용 가능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273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기술통계 함수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데이터 개수를 구함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456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n_distinct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기술통계 함수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중복값을 제거한 데이터 개수를 구함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854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group_by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데이터를 그룹화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4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sample_n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개 샘플을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394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sample_frac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n%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비율 샘플을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6717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65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확인문제</a:t>
            </a:r>
            <a:br>
              <a:rPr lang="en-US" altLang="ko-KR" dirty="0"/>
            </a:b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설명에 맞는 함수를 빈칸에 채우기</a:t>
            </a:r>
            <a:endParaRPr lang="en-US" altLang="ko-KR" sz="160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조건에 맞는 행을 추출하는 함수</a:t>
            </a:r>
            <a:r>
              <a:rPr lang="en-US" altLang="ko-KR" dirty="0"/>
              <a:t>: (                    )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열을 추출하는 함수</a:t>
            </a:r>
            <a:r>
              <a:rPr lang="en-US" altLang="ko-KR" dirty="0"/>
              <a:t>: (                  )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정렬하는 함수</a:t>
            </a:r>
            <a:r>
              <a:rPr lang="en-US" altLang="ko-KR" dirty="0"/>
              <a:t>: (                   )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열을 추가하는 함수</a:t>
            </a:r>
            <a:r>
              <a:rPr lang="en-US" altLang="ko-KR" dirty="0"/>
              <a:t>: (                  )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/>
              <a:t>n</a:t>
            </a:r>
            <a:r>
              <a:rPr lang="ko-KR" altLang="en-US" dirty="0"/>
              <a:t>개의 샘플을 추출하는 함수</a:t>
            </a:r>
            <a:r>
              <a:rPr lang="en-US" altLang="ko-KR" dirty="0"/>
              <a:t>: (                   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/>
              <a:t>mtcars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데이터에서 샘플 데이터 </a:t>
            </a:r>
            <a:r>
              <a:rPr lang="en-US" altLang="ko-KR" sz="1600" dirty="0"/>
              <a:t>5</a:t>
            </a:r>
            <a:r>
              <a:rPr lang="ko-KR" altLang="en-US" sz="1600" dirty="0"/>
              <a:t>개를 추출하는 코드를 작성하기</a:t>
            </a:r>
            <a:endParaRPr lang="en-US" altLang="ko-KR" sz="1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20D09FB-EC50-4E79-8919-67F0015F8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059404"/>
              </p:ext>
            </p:extLst>
          </p:nvPr>
        </p:nvGraphicFramePr>
        <p:xfrm>
          <a:off x="1385104" y="4600475"/>
          <a:ext cx="62801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8542B02-2B5A-4ACE-80D3-BA24B39810ED}"/>
              </a:ext>
            </a:extLst>
          </p:cNvPr>
          <p:cNvSpPr/>
          <p:nvPr/>
        </p:nvSpPr>
        <p:spPr>
          <a:xfrm>
            <a:off x="1526510" y="4626875"/>
            <a:ext cx="2391520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91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마무리④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altLang="ko-KR" sz="1800" dirty="0"/>
            </a:br>
            <a:endParaRPr lang="en-US" altLang="ko-KR" sz="1800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다음 빈칸을 채워서 </a:t>
            </a:r>
            <a:r>
              <a:rPr lang="en-US" altLang="ko-KR" sz="1600" dirty="0" err="1"/>
              <a:t>mtcars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데이터의 </a:t>
            </a:r>
            <a:r>
              <a:rPr lang="en-US" altLang="ko-KR" sz="1600" dirty="0"/>
              <a:t>gear </a:t>
            </a:r>
            <a:r>
              <a:rPr lang="ko-KR" altLang="en-US" sz="1600" dirty="0"/>
              <a:t>변수의 평균을 구하는 코드 완성하기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r>
              <a:rPr lang="en-US" altLang="ko-KR" sz="1600" dirty="0" err="1"/>
              <a:t>mtcars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데이터의 </a:t>
            </a:r>
            <a:r>
              <a:rPr lang="en-US" altLang="ko-KR" sz="1600" dirty="0"/>
              <a:t>gear </a:t>
            </a:r>
            <a:r>
              <a:rPr lang="ko-KR" altLang="en-US" sz="1600" dirty="0"/>
              <a:t>변수 값을 그룹핑하는 코드를 작성하기</a:t>
            </a:r>
            <a:endParaRPr lang="en-US" altLang="ko-KR" sz="1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20D09FB-EC50-4E79-8919-67F0015F8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92455"/>
              </p:ext>
            </p:extLst>
          </p:nvPr>
        </p:nvGraphicFramePr>
        <p:xfrm>
          <a:off x="1524000" y="1926273"/>
          <a:ext cx="62801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            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gear_mean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                                                 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2C5A3A-180D-4C47-A199-C62BC0A16825}"/>
              </a:ext>
            </a:extLst>
          </p:cNvPr>
          <p:cNvSpPr/>
          <p:nvPr/>
        </p:nvSpPr>
        <p:spPr>
          <a:xfrm>
            <a:off x="5220534" y="1951005"/>
            <a:ext cx="1584000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0386FA-88C5-4018-BA52-357C028A47A7}"/>
              </a:ext>
            </a:extLst>
          </p:cNvPr>
          <p:cNvSpPr/>
          <p:nvPr/>
        </p:nvSpPr>
        <p:spPr>
          <a:xfrm>
            <a:off x="1734854" y="1961099"/>
            <a:ext cx="1584000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B3A7C1-91A1-4A72-B3F2-779BA7249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17097"/>
              </p:ext>
            </p:extLst>
          </p:nvPr>
        </p:nvGraphicFramePr>
        <p:xfrm>
          <a:off x="1524000" y="4400996"/>
          <a:ext cx="62801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FEA0A6E-DAE0-4D6E-AE35-66763966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491" y="1841961"/>
            <a:ext cx="2193577" cy="1180461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2596D5B9-0C95-4F68-B7E7-D361E387DD6E}"/>
              </a:ext>
            </a:extLst>
          </p:cNvPr>
          <p:cNvSpPr/>
          <p:nvPr/>
        </p:nvSpPr>
        <p:spPr>
          <a:xfrm>
            <a:off x="1661547" y="4427396"/>
            <a:ext cx="2343293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90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데이터 가공</a:t>
            </a:r>
            <a:endParaRPr lang="en-US" altLang="ko-KR" dirty="0"/>
          </a:p>
          <a:p>
            <a:pPr lvl="2"/>
            <a:r>
              <a:rPr lang="ko-KR" altLang="en-US" dirty="0"/>
              <a:t>데이터 분석할 때 변수를 생성하거나 변수명을 변경하고</a:t>
            </a:r>
            <a:r>
              <a:rPr lang="en-US" altLang="ko-KR" dirty="0"/>
              <a:t>, </a:t>
            </a:r>
            <a:r>
              <a:rPr lang="ko-KR" altLang="en-US" dirty="0"/>
              <a:t>조건에 맞는 데이터를 추출하거나 변경하고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데이터를 정렬하고 병합하는 일련의 과정</a:t>
            </a:r>
          </a:p>
          <a:p>
            <a:pPr lvl="2"/>
            <a:r>
              <a:rPr lang="ko-KR" altLang="en-US" dirty="0"/>
              <a:t>데이터 전처리</a:t>
            </a:r>
            <a:r>
              <a:rPr lang="en-US" altLang="ko-KR" dirty="0"/>
              <a:t>(data preprocessing)</a:t>
            </a:r>
          </a:p>
          <a:p>
            <a:pPr lvl="2"/>
            <a:r>
              <a:rPr lang="ko-KR" altLang="en-US" dirty="0"/>
              <a:t>데이터 핸들링</a:t>
            </a:r>
            <a:r>
              <a:rPr lang="en-US" altLang="ko-KR" dirty="0"/>
              <a:t>(data handling)</a:t>
            </a:r>
          </a:p>
          <a:p>
            <a:pPr lvl="2"/>
            <a:r>
              <a:rPr lang="ko-KR" altLang="en-US" dirty="0"/>
              <a:t>데이터 마트</a:t>
            </a:r>
            <a:r>
              <a:rPr lang="en-US" altLang="ko-KR" dirty="0"/>
              <a:t>(data mart)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707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필요한 데이터 추출하기</a:t>
            </a:r>
          </a:p>
          <a:p>
            <a:pPr lvl="2"/>
            <a:r>
              <a:rPr lang="ko-KR" altLang="en-US" dirty="0"/>
              <a:t>전체 데이터 중에서 필요한 데이터만 추출하는 방법</a:t>
            </a:r>
            <a:endParaRPr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dirty="0"/>
              <a:t>사용할 변수를 선택하는 방식</a:t>
            </a:r>
            <a:endParaRPr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dirty="0"/>
              <a:t>원하는 조건 값에 맞는 데이터를 추출하는 방식</a:t>
            </a:r>
            <a:endParaRPr lang="en-US" altLang="ko-KR" dirty="0"/>
          </a:p>
          <a:p>
            <a:pPr lvl="2"/>
            <a:r>
              <a:rPr lang="ko-KR" altLang="en-US" dirty="0"/>
              <a:t>실습 전에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패키지를 로드한 후 진행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readxl</a:t>
            </a:r>
            <a:r>
              <a:rPr lang="en-US" altLang="ko-KR" dirty="0"/>
              <a:t> </a:t>
            </a:r>
            <a:r>
              <a:rPr lang="ko-KR" altLang="en-US" dirty="0"/>
              <a:t>패키지를 로드한 후 </a:t>
            </a:r>
            <a:r>
              <a:rPr lang="en-US" altLang="ko-KR" dirty="0"/>
              <a:t>Sample1.xlsx </a:t>
            </a:r>
            <a:r>
              <a:rPr lang="ko-KR" altLang="en-US" dirty="0"/>
              <a:t>엑셀 파일 가져오기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0A6CF49-DF45-4462-A701-4BBDD8635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85486"/>
              </p:ext>
            </p:extLst>
          </p:nvPr>
        </p:nvGraphicFramePr>
        <p:xfrm>
          <a:off x="1749707" y="2725068"/>
          <a:ext cx="230944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44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dplyr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801DF8-56C8-4533-BEB5-507FA967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71613"/>
              </p:ext>
            </p:extLst>
          </p:nvPr>
        </p:nvGraphicFramePr>
        <p:xfrm>
          <a:off x="1749707" y="3494969"/>
          <a:ext cx="404446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46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readxl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read_excel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("C:/Rstudy/Sample1.xlsx")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4600DEC-59AC-4D00-8F5C-C7D8B92CF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54" y="4569855"/>
            <a:ext cx="6340877" cy="21480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A63059-CDED-4E01-B2A8-74D18F13FF97}"/>
              </a:ext>
            </a:extLst>
          </p:cNvPr>
          <p:cNvSpPr txBox="1"/>
          <p:nvPr/>
        </p:nvSpPr>
        <p:spPr>
          <a:xfrm>
            <a:off x="6258045" y="3598077"/>
            <a:ext cx="36693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※ exdata1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데이터 세트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SEX(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성별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), AGE(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나이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), AREA(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지역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따른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년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, 21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년 이용금액과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이용건수가 담겨있는 가상의 데이터</a:t>
            </a:r>
          </a:p>
        </p:txBody>
      </p:sp>
      <p:sp>
        <p:nvSpPr>
          <p:cNvPr id="13" name="Arrow: Right 2">
            <a:extLst>
              <a:ext uri="{FF2B5EF4-FFF2-40B4-BE49-F238E27FC236}">
                <a16:creationId xmlns:a16="http://schemas.microsoft.com/office/drawing/2014/main" id="{B9B32DC4-91F2-40B9-8D26-CD6379972312}"/>
              </a:ext>
            </a:extLst>
          </p:cNvPr>
          <p:cNvSpPr/>
          <p:nvPr/>
        </p:nvSpPr>
        <p:spPr>
          <a:xfrm>
            <a:off x="1973780" y="4705467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42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선택한 변수만 추출하기</a:t>
            </a:r>
          </a:p>
          <a:p>
            <a:pPr lvl="2"/>
            <a:r>
              <a:rPr lang="en-US" altLang="ko-KR" dirty="0"/>
              <a:t>select( 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데이터 세트에 있는 변수 중 필요한 변수만 추출</a:t>
            </a:r>
            <a:endParaRPr lang="en-US" altLang="ko-KR" dirty="0"/>
          </a:p>
          <a:p>
            <a:pPr lvl="2"/>
            <a:r>
              <a:rPr lang="en-US" altLang="ko-KR" dirty="0"/>
              <a:t>exdata1 </a:t>
            </a:r>
            <a:r>
              <a:rPr lang="ko-KR" altLang="en-US" dirty="0"/>
              <a:t>데이터 세트에 있는 </a:t>
            </a:r>
            <a:r>
              <a:rPr lang="en-US" altLang="ko-KR" dirty="0"/>
              <a:t>ID </a:t>
            </a:r>
            <a:r>
              <a:rPr lang="ko-KR" altLang="en-US" dirty="0"/>
              <a:t>변수만 선택하여 추출</a:t>
            </a:r>
            <a:br>
              <a:rPr lang="en-US" altLang="ko-KR" dirty="0"/>
            </a:br>
            <a:r>
              <a:rPr lang="en-US" altLang="ko-KR" dirty="0"/>
              <a:t>- %&gt;% </a:t>
            </a:r>
            <a:r>
              <a:rPr lang="ko-KR" altLang="en-US" dirty="0"/>
              <a:t>연산자를 사용하여 코드 작성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801DF8-56C8-4533-BEB5-507FA967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00593"/>
              </p:ext>
            </p:extLst>
          </p:nvPr>
        </p:nvGraphicFramePr>
        <p:xfrm>
          <a:off x="1680259" y="2344083"/>
          <a:ext cx="237978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78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선택한 변수 추출하기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exdata1 %&gt;% select(ID)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C81E655-A234-4C91-9436-064BB7089A99}"/>
              </a:ext>
            </a:extLst>
          </p:cNvPr>
          <p:cNvSpPr/>
          <p:nvPr/>
        </p:nvSpPr>
        <p:spPr>
          <a:xfrm>
            <a:off x="4280431" y="2485932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EB195-4196-498D-A03C-205909E5F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132" y="2344083"/>
            <a:ext cx="1635425" cy="35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5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30D5A-3073-42CB-919C-264D9ED34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815008"/>
            <a:ext cx="9864725" cy="5386500"/>
          </a:xfrm>
        </p:spPr>
        <p:txBody>
          <a:bodyPr numCol="1" spcCol="180000">
            <a:normAutofit fontScale="70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01: </a:t>
            </a:r>
            <a:r>
              <a:rPr lang="ko-KR" altLang="en-US" sz="2300" b="1" dirty="0"/>
              <a:t>빅데이터와 </a:t>
            </a:r>
            <a:r>
              <a:rPr lang="en-US" altLang="ko-KR" sz="2300" b="1" dirty="0"/>
              <a:t>R</a:t>
            </a:r>
            <a:endParaRPr lang="ko-KR" altLang="en-US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R </a:t>
            </a:r>
            <a:r>
              <a:rPr lang="ko-KR" altLang="en-US" sz="2200" dirty="0"/>
              <a:t>언어 개념과 개발 환경 설치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400" b="1" dirty="0"/>
              <a:t>CHAPTER 02: </a:t>
            </a:r>
            <a:r>
              <a:rPr lang="ko-KR" altLang="en-US" sz="2400" b="1" dirty="0"/>
              <a:t>데이터 분석을 위한 기본 다지기</a:t>
            </a:r>
            <a:endParaRPr lang="en-US" altLang="ko-KR" sz="24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데이터 분석 과정 및 데이터 구조와 종류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03: R </a:t>
            </a:r>
            <a:r>
              <a:rPr lang="ko-KR" altLang="en-US" sz="2300" b="1" dirty="0"/>
              <a:t>프로그래밍 익히기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변수와 함수 및 조건문과 반복문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04: </a:t>
            </a:r>
            <a:r>
              <a:rPr lang="ko-KR" altLang="en-US" sz="2300" b="1" dirty="0"/>
              <a:t>데이터 다루기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데이터 수집</a:t>
            </a:r>
            <a:r>
              <a:rPr lang="en-US" altLang="ko-KR" sz="2200" dirty="0"/>
              <a:t>, </a:t>
            </a:r>
            <a:r>
              <a:rPr lang="ko-KR" altLang="en-US" sz="2200" dirty="0"/>
              <a:t>구조 관측 방법과 그래프 그리기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05: </a:t>
            </a:r>
            <a:r>
              <a:rPr lang="ko-KR" altLang="en-US" sz="2300" b="1" dirty="0"/>
              <a:t>데이터 가공하기 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dplyr</a:t>
            </a:r>
            <a:r>
              <a:rPr lang="en-US" altLang="ko-KR" sz="2200" dirty="0"/>
              <a:t> </a:t>
            </a:r>
            <a:r>
              <a:rPr lang="ko-KR" altLang="en-US" sz="2200" dirty="0"/>
              <a:t>패키지와 </a:t>
            </a:r>
            <a:r>
              <a:rPr lang="en-US" altLang="ko-KR" sz="2200" dirty="0"/>
              <a:t>reshape2 </a:t>
            </a:r>
            <a:r>
              <a:rPr lang="ko-KR" altLang="en-US" sz="2200" dirty="0"/>
              <a:t>패키지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06: </a:t>
            </a:r>
            <a:r>
              <a:rPr lang="ko-KR" altLang="en-US" sz="2300" b="1" dirty="0"/>
              <a:t>데이터 시각화</a:t>
            </a:r>
            <a:r>
              <a:rPr lang="en-US" altLang="ko-KR" sz="2300" b="1" dirty="0"/>
              <a:t>: ggplot2 </a:t>
            </a:r>
            <a:r>
              <a:rPr lang="ko-KR" altLang="en-US" sz="2300" b="1" dirty="0"/>
              <a:t>패키지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ggplot2 </a:t>
            </a:r>
            <a:r>
              <a:rPr lang="ko-KR" altLang="en-US" sz="2200" dirty="0"/>
              <a:t>패키지 그래프 구현과 </a:t>
            </a:r>
            <a:r>
              <a:rPr lang="en-US" altLang="ko-KR" sz="2200" dirty="0" err="1"/>
              <a:t>ggmap</a:t>
            </a:r>
            <a:r>
              <a:rPr lang="en-US" altLang="ko-KR" sz="2200" dirty="0"/>
              <a:t> </a:t>
            </a:r>
            <a:r>
              <a:rPr lang="ko-KR" altLang="en-US" sz="2200" dirty="0"/>
              <a:t>패키지 지도 시각화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07: </a:t>
            </a:r>
            <a:r>
              <a:rPr lang="ko-KR" altLang="en-US" sz="2300" b="1" dirty="0"/>
              <a:t>프로젝트로 실력 다지기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지역별 국내 휴양림 분포</a:t>
            </a:r>
            <a:r>
              <a:rPr lang="en-US" altLang="ko-KR" sz="2200" dirty="0"/>
              <a:t>, </a:t>
            </a:r>
            <a:r>
              <a:rPr lang="ko-KR" altLang="en-US" sz="2200" dirty="0"/>
              <a:t>해외 입국자 추이 등 프로젝트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08: </a:t>
            </a:r>
            <a:r>
              <a:rPr lang="ko-KR" altLang="en-US" sz="2300" b="1" dirty="0"/>
              <a:t>데이터 분석 보고서 공유하기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R </a:t>
            </a:r>
            <a:r>
              <a:rPr lang="ko-KR" altLang="en-US" sz="2200" dirty="0"/>
              <a:t>마크다운 데이터 분석 보고서 작성과 </a:t>
            </a:r>
            <a:r>
              <a:rPr lang="en-US" altLang="ko-KR" sz="2200" dirty="0" err="1"/>
              <a:t>Rpubs</a:t>
            </a:r>
            <a:r>
              <a:rPr lang="ko-KR" altLang="en-US" sz="2200" dirty="0"/>
              <a:t>로 데이터 분석 보고서 공유하는 방법 등 학습</a:t>
            </a:r>
            <a:endParaRPr lang="en-US" altLang="ko-KR" sz="2200" dirty="0"/>
          </a:p>
          <a:p>
            <a:pPr>
              <a:buClr>
                <a:schemeClr val="tx1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ID, AREA, Y17_CNT </a:t>
            </a:r>
            <a:r>
              <a:rPr lang="ko-KR" altLang="en-US" dirty="0"/>
              <a:t>변수 </a:t>
            </a:r>
            <a:r>
              <a:rPr lang="en-US" altLang="ko-KR" dirty="0"/>
              <a:t>3</a:t>
            </a:r>
            <a:r>
              <a:rPr lang="ko-KR" altLang="en-US" dirty="0"/>
              <a:t>개를 한 번에 추출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801DF8-56C8-4533-BEB5-507FA967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94884"/>
              </p:ext>
            </p:extLst>
          </p:nvPr>
        </p:nvGraphicFramePr>
        <p:xfrm>
          <a:off x="1689275" y="1351292"/>
          <a:ext cx="341677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77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선택한 변수 여러 개 추출하기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exdata1 %&gt;% select(ID, AREA, Y21_CNT)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C81E655-A234-4C91-9436-064BB7089A99}"/>
              </a:ext>
            </a:extLst>
          </p:cNvPr>
          <p:cNvSpPr/>
          <p:nvPr/>
        </p:nvSpPr>
        <p:spPr>
          <a:xfrm>
            <a:off x="5392614" y="1493141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3E751-C2E2-42B3-82E7-6713BD81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51292"/>
            <a:ext cx="2205546" cy="321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47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선택한 변수만 제외하고 추출</a:t>
            </a:r>
            <a:br>
              <a:rPr lang="en-US" altLang="ko-KR" dirty="0"/>
            </a:br>
            <a:r>
              <a:rPr lang="en-US" altLang="ko-KR" dirty="0"/>
              <a:t>- exdata1 </a:t>
            </a:r>
            <a:r>
              <a:rPr lang="ko-KR" altLang="en-US" dirty="0"/>
              <a:t>데이터 세트에 있는 변수 중 </a:t>
            </a:r>
            <a:r>
              <a:rPr lang="en-US" altLang="ko-KR" dirty="0"/>
              <a:t>AREA </a:t>
            </a:r>
            <a:r>
              <a:rPr lang="ko-KR" altLang="en-US" dirty="0"/>
              <a:t>변수만 제외하고 나머지 변수를 추출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801DF8-56C8-4533-BEB5-507FA967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17079"/>
              </p:ext>
            </p:extLst>
          </p:nvPr>
        </p:nvGraphicFramePr>
        <p:xfrm>
          <a:off x="1714983" y="1662243"/>
          <a:ext cx="341677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77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선택한 변수 제외하고 추출하기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exdata1 %&gt;% select(-AREA)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C81E655-A234-4C91-9436-064BB7089A99}"/>
              </a:ext>
            </a:extLst>
          </p:cNvPr>
          <p:cNvSpPr/>
          <p:nvPr/>
        </p:nvSpPr>
        <p:spPr>
          <a:xfrm>
            <a:off x="1924656" y="2490451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F07E7-FC8B-4489-9E36-3B131B55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02" y="2415436"/>
            <a:ext cx="6291995" cy="32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2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AREA, Y21_CNT </a:t>
            </a:r>
            <a:r>
              <a:rPr lang="ko-KR" altLang="en-US" dirty="0"/>
              <a:t>변수 </a:t>
            </a:r>
            <a:r>
              <a:rPr lang="en-US" altLang="ko-KR" dirty="0"/>
              <a:t>2</a:t>
            </a:r>
            <a:r>
              <a:rPr lang="ko-KR" altLang="en-US" dirty="0"/>
              <a:t>개를 제외하고 추출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801DF8-56C8-4533-BEB5-507FA967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491634"/>
              </p:ext>
            </p:extLst>
          </p:nvPr>
        </p:nvGraphicFramePr>
        <p:xfrm>
          <a:off x="1523999" y="1165430"/>
          <a:ext cx="359201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01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exdata1 %&gt;% select(-AREA, - Y21_CNT)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C81E655-A234-4C91-9436-064BB7089A99}"/>
              </a:ext>
            </a:extLst>
          </p:cNvPr>
          <p:cNvSpPr/>
          <p:nvPr/>
        </p:nvSpPr>
        <p:spPr>
          <a:xfrm>
            <a:off x="1743919" y="1820651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876AE-99F8-4FB9-BDB2-A2F0C551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07" y="1820651"/>
            <a:ext cx="7231306" cy="39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93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필요한 데이터만 추출하기</a:t>
            </a:r>
          </a:p>
          <a:p>
            <a:pPr lvl="2"/>
            <a:r>
              <a:rPr lang="en-US" altLang="ko-KR" dirty="0"/>
              <a:t>filter( 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필요한 조건을 지정하여 조건에 맞는 데이터만 추출하여 분석</a:t>
            </a:r>
            <a:endParaRPr lang="en-US" altLang="ko-KR" dirty="0"/>
          </a:p>
          <a:p>
            <a:pPr lvl="2"/>
            <a:r>
              <a:rPr lang="en-US" altLang="ko-KR" dirty="0"/>
              <a:t>exdata1 </a:t>
            </a:r>
            <a:r>
              <a:rPr lang="ko-KR" altLang="en-US" dirty="0"/>
              <a:t>데이터 세트 </a:t>
            </a:r>
            <a:r>
              <a:rPr lang="en-US" altLang="ko-KR" dirty="0"/>
              <a:t>AREA(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값이 서울인 경우를 추출</a:t>
            </a:r>
            <a:br>
              <a:rPr lang="en-US" altLang="ko-KR" dirty="0"/>
            </a:b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==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연산자</a:t>
            </a:r>
            <a:r>
              <a:rPr lang="ko-KR" altLang="en-US" dirty="0"/>
              <a:t>를 사용하여 조건문을 작성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801DF8-56C8-4533-BEB5-507FA967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73050"/>
              </p:ext>
            </p:extLst>
          </p:nvPr>
        </p:nvGraphicFramePr>
        <p:xfrm>
          <a:off x="1714982" y="2315804"/>
          <a:ext cx="399712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712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조건에 만족하는 데이터만 추출하기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exdata1 %&gt;% filter(AREA == 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C81E655-A234-4C91-9436-064BB7089A99}"/>
              </a:ext>
            </a:extLst>
          </p:cNvPr>
          <p:cNvSpPr/>
          <p:nvPr/>
        </p:nvSpPr>
        <p:spPr>
          <a:xfrm>
            <a:off x="1906408" y="3224236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49374A-D204-41DB-BE22-C640F1A12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939" y="3007396"/>
            <a:ext cx="6394896" cy="3371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2D26C2-D9FF-4C65-8B09-4AB0A4103191}"/>
              </a:ext>
            </a:extLst>
          </p:cNvPr>
          <p:cNvSpPr txBox="1"/>
          <p:nvPr/>
        </p:nvSpPr>
        <p:spPr>
          <a:xfrm>
            <a:off x="4228404" y="2971694"/>
            <a:ext cx="21492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서울 지역만 추출됩니다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2996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조건이 </a:t>
            </a:r>
            <a:r>
              <a:rPr lang="en-US" altLang="ko-KR" dirty="0"/>
              <a:t>2</a:t>
            </a:r>
            <a:r>
              <a:rPr lang="ko-KR" altLang="en-US" dirty="0"/>
              <a:t>가지일 때</a:t>
            </a:r>
            <a:br>
              <a:rPr lang="en-US" altLang="ko-KR" dirty="0"/>
            </a:br>
            <a:r>
              <a:rPr lang="en-US" altLang="ko-KR" dirty="0"/>
              <a:t>- AREA(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값이 서울이면서 </a:t>
            </a:r>
            <a:r>
              <a:rPr lang="en-US" altLang="ko-KR" dirty="0"/>
              <a:t>Y21_CNT(21</a:t>
            </a:r>
            <a:r>
              <a:rPr lang="ko-KR" altLang="en-US" dirty="0"/>
              <a:t>년 이용건수</a:t>
            </a:r>
            <a:r>
              <a:rPr lang="en-US" altLang="ko-KR" dirty="0"/>
              <a:t>) </a:t>
            </a:r>
            <a:r>
              <a:rPr lang="ko-KR" altLang="en-US" dirty="0"/>
              <a:t>값이 </a:t>
            </a:r>
            <a:r>
              <a:rPr lang="en-US" altLang="ko-KR" dirty="0"/>
              <a:t>10</a:t>
            </a:r>
            <a:r>
              <a:rPr lang="ko-KR" altLang="en-US" dirty="0"/>
              <a:t>건 이상인 경우를 추출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801DF8-56C8-4533-BEB5-507FA967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6451"/>
              </p:ext>
            </p:extLst>
          </p:nvPr>
        </p:nvGraphicFramePr>
        <p:xfrm>
          <a:off x="1725006" y="1536074"/>
          <a:ext cx="5075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12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exdata1 %&gt;% filter(AREA == 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&amp; Y21_CNT &gt;= 10)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C81E655-A234-4C91-9436-064BB7089A99}"/>
              </a:ext>
            </a:extLst>
          </p:cNvPr>
          <p:cNvSpPr/>
          <p:nvPr/>
        </p:nvSpPr>
        <p:spPr>
          <a:xfrm>
            <a:off x="1973209" y="2180024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05363-C38A-42B7-B8D5-82D47360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120" y="2060899"/>
            <a:ext cx="7733200" cy="22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38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조건이 </a:t>
            </a:r>
            <a:r>
              <a:rPr lang="en-US" altLang="ko-KR" dirty="0"/>
              <a:t>2</a:t>
            </a:r>
            <a:r>
              <a:rPr lang="ko-KR" altLang="en-US" dirty="0"/>
              <a:t>가지일 때</a:t>
            </a:r>
            <a:br>
              <a:rPr lang="en-US" altLang="ko-KR" dirty="0"/>
            </a:br>
            <a:r>
              <a:rPr lang="en-US" altLang="ko-KR" dirty="0"/>
              <a:t>- AREA(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값이 서울이면서 </a:t>
            </a:r>
            <a:r>
              <a:rPr lang="en-US" altLang="ko-KR" dirty="0"/>
              <a:t>Y21_CNT(21</a:t>
            </a:r>
            <a:r>
              <a:rPr lang="ko-KR" altLang="en-US" dirty="0"/>
              <a:t>년 이용건수</a:t>
            </a:r>
            <a:r>
              <a:rPr lang="en-US" altLang="ko-KR" dirty="0"/>
              <a:t>) </a:t>
            </a:r>
            <a:r>
              <a:rPr lang="ko-KR" altLang="en-US" dirty="0"/>
              <a:t>값이 </a:t>
            </a:r>
            <a:r>
              <a:rPr lang="en-US" altLang="ko-KR" dirty="0"/>
              <a:t>10</a:t>
            </a:r>
            <a:r>
              <a:rPr lang="ko-KR" altLang="en-US" dirty="0"/>
              <a:t>건 이상인 경우를 추출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&amp;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연산자</a:t>
            </a:r>
            <a:r>
              <a:rPr lang="ko-KR" altLang="en-US" dirty="0"/>
              <a:t>를 사용하여 </a:t>
            </a:r>
            <a:r>
              <a:rPr lang="en-US" altLang="ko-KR" dirty="0"/>
              <a:t>2</a:t>
            </a:r>
            <a:r>
              <a:rPr lang="ko-KR" altLang="en-US" dirty="0"/>
              <a:t>가지 조건을 모두 만족하는 행만 추출</a:t>
            </a:r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801DF8-56C8-4533-BEB5-507FA967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78392"/>
              </p:ext>
            </p:extLst>
          </p:nvPr>
        </p:nvGraphicFramePr>
        <p:xfrm>
          <a:off x="1882964" y="1914931"/>
          <a:ext cx="474354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54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exdata1 %&gt;% filter(AREA == 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&amp; Y21_CNT &gt;= 10)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C81E655-A234-4C91-9436-064BB7089A99}"/>
              </a:ext>
            </a:extLst>
          </p:cNvPr>
          <p:cNvSpPr/>
          <p:nvPr/>
        </p:nvSpPr>
        <p:spPr>
          <a:xfrm>
            <a:off x="2093135" y="2605855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FF67E5-5A30-4E24-895A-C05CAC1EF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88" y="2470760"/>
            <a:ext cx="7161868" cy="21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12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(10)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정렬하기</a:t>
            </a:r>
          </a:p>
          <a:p>
            <a:pPr lvl="2"/>
            <a:r>
              <a:rPr lang="en-US" altLang="ko-KR" dirty="0"/>
              <a:t>arrange( 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변수를 크기순으로 정렬하여 새로운 데이터를 만들거나 조회할 때 사용</a:t>
            </a:r>
            <a:endParaRPr lang="en-US" altLang="ko-KR" dirty="0"/>
          </a:p>
          <a:p>
            <a:pPr lvl="2"/>
            <a:r>
              <a:rPr lang="en-US" altLang="ko-KR" dirty="0"/>
              <a:t>AGE </a:t>
            </a:r>
            <a:r>
              <a:rPr lang="ko-KR" altLang="en-US" dirty="0"/>
              <a:t>변수를 기준으로 오름차순 정렬하여 나이가 어린 사람부터 많은 사람 순서로 정렬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801DF8-56C8-4533-BEB5-507FA967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514415"/>
              </p:ext>
            </p:extLst>
          </p:nvPr>
        </p:nvGraphicFramePr>
        <p:xfrm>
          <a:off x="1645535" y="2061352"/>
          <a:ext cx="279009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09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오름차순 정렬하기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exdata1 %&gt;% arrange(AGE)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C81E655-A234-4C91-9436-064BB7089A99}"/>
              </a:ext>
            </a:extLst>
          </p:cNvPr>
          <p:cNvSpPr/>
          <p:nvPr/>
        </p:nvSpPr>
        <p:spPr>
          <a:xfrm>
            <a:off x="4687613" y="2203201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B21EF-0E21-46FE-BD22-80549FBE3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28" y="2054064"/>
            <a:ext cx="6616555" cy="398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09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(11)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Y21_AMT </a:t>
            </a:r>
            <a:r>
              <a:rPr lang="ko-KR" altLang="en-US" dirty="0"/>
              <a:t>변수를 기준으로 이용 금액이 높은 값에서 낮은 값으로 내림차순 정렬</a:t>
            </a:r>
            <a:br>
              <a:rPr lang="en-US" altLang="ko-KR" dirty="0"/>
            </a:br>
            <a:r>
              <a:rPr lang="en-US" altLang="ko-KR" dirty="0"/>
              <a:t>- arrange( ) </a:t>
            </a:r>
            <a:r>
              <a:rPr lang="ko-KR" altLang="en-US" dirty="0"/>
              <a:t>함수에 </a:t>
            </a:r>
            <a:r>
              <a:rPr lang="en-US" altLang="ko-KR" dirty="0"/>
              <a:t>desc( ) </a:t>
            </a:r>
            <a:r>
              <a:rPr lang="ko-KR" altLang="en-US" dirty="0"/>
              <a:t>함수를 사용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801DF8-56C8-4533-BEB5-507FA967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13259"/>
              </p:ext>
            </p:extLst>
          </p:nvPr>
        </p:nvGraphicFramePr>
        <p:xfrm>
          <a:off x="1722786" y="1532428"/>
          <a:ext cx="378655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5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내림차순 정렬하기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exdata1 %&gt;% arrange(desc(Y21_AMT))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C81E655-A234-4C91-9436-064BB7089A99}"/>
              </a:ext>
            </a:extLst>
          </p:cNvPr>
          <p:cNvSpPr/>
          <p:nvPr/>
        </p:nvSpPr>
        <p:spPr>
          <a:xfrm>
            <a:off x="1931630" y="2319482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011B08-E566-4953-B0C6-158F80D73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54" y="2268785"/>
            <a:ext cx="6852138" cy="42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35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(12)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중첩 정렬하기</a:t>
            </a:r>
          </a:p>
          <a:p>
            <a:pPr lvl="2"/>
            <a:r>
              <a:rPr lang="ko-KR" altLang="en-US" dirty="0"/>
              <a:t>중첩 정렬은 변수 하나만 정렬하는 것이 아니라 여러 변수를 기준으로 중첩하여 정렬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정렬 기준으로 삼을 변수를 간단하게 쉼표</a:t>
            </a:r>
            <a:r>
              <a:rPr lang="en-US" altLang="ko-KR" dirty="0"/>
              <a:t>(,)</a:t>
            </a:r>
            <a:r>
              <a:rPr lang="ko-KR" altLang="en-US" dirty="0"/>
              <a:t>로 나열하여 작성</a:t>
            </a:r>
            <a:endParaRPr lang="en-US" altLang="ko-KR" dirty="0"/>
          </a:p>
          <a:p>
            <a:pPr lvl="2"/>
            <a:r>
              <a:rPr lang="en-US" altLang="ko-KR" dirty="0"/>
              <a:t>exdata1 </a:t>
            </a:r>
            <a:r>
              <a:rPr lang="ko-KR" altLang="en-US" dirty="0"/>
              <a:t>데이터 세트 </a:t>
            </a:r>
            <a:r>
              <a:rPr lang="en-US" altLang="ko-KR" dirty="0"/>
              <a:t>AGE </a:t>
            </a:r>
            <a:r>
              <a:rPr lang="ko-KR" altLang="en-US" dirty="0"/>
              <a:t>변수는 오름차순</a:t>
            </a:r>
            <a:r>
              <a:rPr lang="en-US" altLang="ko-KR" dirty="0"/>
              <a:t>, Y21_AMT </a:t>
            </a:r>
            <a:r>
              <a:rPr lang="ko-KR" altLang="en-US" dirty="0"/>
              <a:t>변수는 내림차순으로 정렬을 중첩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801DF8-56C8-4533-BEB5-507FA967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481052"/>
              </p:ext>
            </p:extLst>
          </p:nvPr>
        </p:nvGraphicFramePr>
        <p:xfrm>
          <a:off x="1524000" y="2250703"/>
          <a:ext cx="378655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5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중첩 정렬하기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exdata1 %&gt;% arrange(AGE, desc(Y21_AMT))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C81E655-A234-4C91-9436-064BB7089A99}"/>
              </a:ext>
            </a:extLst>
          </p:cNvPr>
          <p:cNvSpPr/>
          <p:nvPr/>
        </p:nvSpPr>
        <p:spPr>
          <a:xfrm>
            <a:off x="5564529" y="2363617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54FDE-D27B-47E3-AA4C-D98C6E994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689" y="2279791"/>
            <a:ext cx="5894910" cy="3565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55A7BA-B93F-414B-ACE9-E1F65A9FCFD0}"/>
              </a:ext>
            </a:extLst>
          </p:cNvPr>
          <p:cNvSpPr txBox="1"/>
          <p:nvPr/>
        </p:nvSpPr>
        <p:spPr>
          <a:xfrm>
            <a:off x="3338885" y="3041168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기준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7229A-3078-4746-8A7C-716EA8030E01}"/>
              </a:ext>
            </a:extLst>
          </p:cNvPr>
          <p:cNvSpPr txBox="1"/>
          <p:nvPr/>
        </p:nvSpPr>
        <p:spPr>
          <a:xfrm>
            <a:off x="4370230" y="3041169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기준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36DE6F-787F-4D9D-8DE6-D3E06158D335}"/>
              </a:ext>
            </a:extLst>
          </p:cNvPr>
          <p:cNvCxnSpPr>
            <a:cxnSpLocks/>
          </p:cNvCxnSpPr>
          <p:nvPr/>
        </p:nvCxnSpPr>
        <p:spPr>
          <a:xfrm>
            <a:off x="4687785" y="2700397"/>
            <a:ext cx="0" cy="3060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9246DC-A7A5-4BDE-9FC7-A8FDB62FC3B5}"/>
              </a:ext>
            </a:extLst>
          </p:cNvPr>
          <p:cNvCxnSpPr/>
          <p:nvPr/>
        </p:nvCxnSpPr>
        <p:spPr>
          <a:xfrm>
            <a:off x="3656440" y="2699417"/>
            <a:ext cx="0" cy="3060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98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(13)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요약하기</a:t>
            </a:r>
          </a:p>
          <a:p>
            <a:pPr lvl="2"/>
            <a:r>
              <a:rPr lang="ko-KR" altLang="en-US" dirty="0"/>
              <a:t>데이터 요약 정보는 변수의 합계를 구하거나 빈도를 도출하여 집단 간의 차이를 비교하는 등 </a:t>
            </a:r>
            <a:br>
              <a:rPr lang="en-US" altLang="ko-KR" dirty="0"/>
            </a:br>
            <a:r>
              <a:rPr lang="ko-KR" altLang="en-US" dirty="0"/>
              <a:t>데이터 특성을 파악</a:t>
            </a:r>
            <a:endParaRPr lang="en-US" altLang="ko-KR" dirty="0"/>
          </a:p>
          <a:p>
            <a:pPr lvl="2"/>
            <a:r>
              <a:rPr lang="en-US" altLang="ko-KR" dirty="0" err="1"/>
              <a:t>summarise</a:t>
            </a:r>
            <a:r>
              <a:rPr lang="en-US" altLang="ko-KR" dirty="0"/>
              <a:t>( )</a:t>
            </a:r>
            <a:r>
              <a:rPr lang="ko-KR" altLang="en-US" dirty="0"/>
              <a:t>와 </a:t>
            </a:r>
            <a:r>
              <a:rPr lang="en-US" altLang="ko-KR" dirty="0" err="1"/>
              <a:t>group_by</a:t>
            </a:r>
            <a:r>
              <a:rPr lang="en-US" altLang="ko-KR" dirty="0"/>
              <a:t>( ) </a:t>
            </a:r>
            <a:r>
              <a:rPr lang="ko-KR" altLang="en-US" dirty="0"/>
              <a:t>함수를 사용하며 어떤 데이터로 요약할지는 기술통계 함수를 활용</a:t>
            </a:r>
            <a:endParaRPr lang="en-US" altLang="ko-KR" dirty="0"/>
          </a:p>
          <a:p>
            <a:pPr lvl="2"/>
            <a:r>
              <a:rPr lang="en-US" altLang="ko-KR" dirty="0"/>
              <a:t>exdata1 </a:t>
            </a:r>
            <a:r>
              <a:rPr lang="ko-KR" altLang="en-US" dirty="0"/>
              <a:t>데이터 세트에서 </a:t>
            </a:r>
            <a:r>
              <a:rPr lang="en-US" altLang="ko-KR" dirty="0"/>
              <a:t>21</a:t>
            </a:r>
            <a:r>
              <a:rPr lang="ko-KR" altLang="en-US" dirty="0"/>
              <a:t>년 이용 금액인 </a:t>
            </a:r>
            <a:r>
              <a:rPr lang="en-US" altLang="ko-KR" dirty="0"/>
              <a:t>Y21_AMT </a:t>
            </a:r>
            <a:r>
              <a:rPr lang="ko-KR" altLang="en-US" dirty="0"/>
              <a:t>변수 값을 모두 합산하면 결괏값이 다음과 같이 </a:t>
            </a:r>
            <a:br>
              <a:rPr lang="en-US" altLang="ko-KR" dirty="0"/>
            </a:br>
            <a:r>
              <a:rPr lang="ko-KR" altLang="en-US" dirty="0"/>
              <a:t>데이터 프레임 형태로 출력되는 것을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801DF8-56C8-4533-BEB5-507FA967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83764"/>
              </p:ext>
            </p:extLst>
          </p:nvPr>
        </p:nvGraphicFramePr>
        <p:xfrm>
          <a:off x="1543972" y="2945619"/>
          <a:ext cx="538436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36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 값 합산하기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exdata1 %&gt;%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summarise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(TOT_Y21_AMT = sum(Y21_AMT))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C81E655-A234-4C91-9436-064BB7089A99}"/>
              </a:ext>
            </a:extLst>
          </p:cNvPr>
          <p:cNvSpPr/>
          <p:nvPr/>
        </p:nvSpPr>
        <p:spPr>
          <a:xfrm>
            <a:off x="7159326" y="3087468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97262-723E-40B6-89A8-EC716516256E}"/>
              </a:ext>
            </a:extLst>
          </p:cNvPr>
          <p:cNvSpPr txBox="1"/>
          <p:nvPr/>
        </p:nvSpPr>
        <p:spPr>
          <a:xfrm>
            <a:off x="7706837" y="2890391"/>
            <a:ext cx="26201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 A </a:t>
            </a:r>
            <a:r>
              <a:rPr lang="es-E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tibble</a:t>
            </a:r>
            <a:r>
              <a:rPr lang="es-E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1 x 1</a:t>
            </a:r>
          </a:p>
          <a:p>
            <a:r>
              <a:rPr lang="es-E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TOT_Y21_AMT</a:t>
            </a:r>
          </a:p>
          <a:p>
            <a:r>
              <a:rPr lang="es-E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&lt;dbl&gt;</a:t>
            </a:r>
          </a:p>
          <a:p>
            <a:r>
              <a:rPr lang="es-E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1    12322900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01D6B-768C-4B19-A07C-E5844740BB15}"/>
              </a:ext>
            </a:extLst>
          </p:cNvPr>
          <p:cNvSpPr txBox="1"/>
          <p:nvPr/>
        </p:nvSpPr>
        <p:spPr>
          <a:xfrm>
            <a:off x="3651697" y="383195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새 변수명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08721F-1D98-475A-A2FF-03A1292382B7}"/>
              </a:ext>
            </a:extLst>
          </p:cNvPr>
          <p:cNvSpPr txBox="1"/>
          <p:nvPr/>
        </p:nvSpPr>
        <p:spPr>
          <a:xfrm>
            <a:off x="5212358" y="383195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변수명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FAB7E3-5098-41DA-B6DB-149EA522EED8}"/>
              </a:ext>
            </a:extLst>
          </p:cNvPr>
          <p:cNvCxnSpPr/>
          <p:nvPr/>
        </p:nvCxnSpPr>
        <p:spPr>
          <a:xfrm>
            <a:off x="4098205" y="3490202"/>
            <a:ext cx="0" cy="3060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B3A454-893D-4662-88EC-EF0FF538618A}"/>
              </a:ext>
            </a:extLst>
          </p:cNvPr>
          <p:cNvCxnSpPr/>
          <p:nvPr/>
        </p:nvCxnSpPr>
        <p:spPr>
          <a:xfrm>
            <a:off x="5575313" y="3487882"/>
            <a:ext cx="0" cy="3060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39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ko-Kore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05: </a:t>
            </a:r>
            <a:r>
              <a:rPr lang="ko-KR" altLang="en-US" dirty="0"/>
              <a:t>데이터 가공하기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5-1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en-US" altLang="ko-KR" dirty="0"/>
              <a:t>SECTION 5-2 </a:t>
            </a:r>
            <a:r>
              <a:rPr lang="ko-KR" altLang="en-US" dirty="0"/>
              <a:t>데이터 가공하기</a:t>
            </a:r>
            <a:endParaRPr lang="en-US" altLang="ko-KR" dirty="0"/>
          </a:p>
          <a:p>
            <a:r>
              <a:rPr lang="en-US" altLang="ko-KR" dirty="0"/>
              <a:t>SECTION 5-3 </a:t>
            </a:r>
            <a:r>
              <a:rPr lang="ko-KR" altLang="en-US" dirty="0"/>
              <a:t>데이터 구조 변형하기</a:t>
            </a:r>
            <a:endParaRPr lang="en-US" altLang="ko-KR" dirty="0"/>
          </a:p>
          <a:p>
            <a:r>
              <a:rPr lang="en-US" altLang="ko-KR" dirty="0"/>
              <a:t>SECTION 5-4 </a:t>
            </a:r>
            <a:r>
              <a:rPr lang="ko-KR" altLang="en-US" dirty="0"/>
              <a:t>데이터 정제하기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(14)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그룹별 합계 도출하기</a:t>
            </a:r>
          </a:p>
          <a:p>
            <a:pPr lvl="2"/>
            <a:r>
              <a:rPr lang="en-US" altLang="ko-KR" dirty="0"/>
              <a:t>AREA </a:t>
            </a:r>
            <a:r>
              <a:rPr lang="ko-KR" altLang="en-US" dirty="0"/>
              <a:t>변수의 값을 그룹 지은 후 그룹별 합계를 </a:t>
            </a:r>
            <a:r>
              <a:rPr lang="en-US" altLang="ko-KR" dirty="0"/>
              <a:t>SUM_Y21_AMT </a:t>
            </a:r>
            <a:r>
              <a:rPr lang="ko-KR" altLang="en-US" dirty="0"/>
              <a:t>변수로 도출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801DF8-56C8-4533-BEB5-507FA967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54764"/>
              </p:ext>
            </p:extLst>
          </p:nvPr>
        </p:nvGraphicFramePr>
        <p:xfrm>
          <a:off x="1524000" y="1635989"/>
          <a:ext cx="728350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350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 값을 그룹별로 합산하기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exdata1 %&gt;%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group_by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(AREA) %&gt;%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summarise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(SUM_Y21_AMT = sum(Y21_AMT))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C81E655-A234-4C91-9436-064BB7089A99}"/>
              </a:ext>
            </a:extLst>
          </p:cNvPr>
          <p:cNvSpPr/>
          <p:nvPr/>
        </p:nvSpPr>
        <p:spPr>
          <a:xfrm>
            <a:off x="1793593" y="3311769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40960-9931-49ED-AA17-5D45826D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430" y="3202476"/>
            <a:ext cx="1735063" cy="17416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D5311E-E22C-43EB-AD01-E0683D282F66}"/>
              </a:ext>
            </a:extLst>
          </p:cNvPr>
          <p:cNvSpPr txBox="1"/>
          <p:nvPr/>
        </p:nvSpPr>
        <p:spPr>
          <a:xfrm>
            <a:off x="3147606" y="247694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그룹 기준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93EF34-ABE5-4523-B75A-D456A22EB45B}"/>
              </a:ext>
            </a:extLst>
          </p:cNvPr>
          <p:cNvCxnSpPr/>
          <p:nvPr/>
        </p:nvCxnSpPr>
        <p:spPr>
          <a:xfrm>
            <a:off x="3617560" y="2135192"/>
            <a:ext cx="0" cy="3060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1E8497-D2CD-42F8-BF10-36E920000E65}"/>
              </a:ext>
            </a:extLst>
          </p:cNvPr>
          <p:cNvSpPr txBox="1"/>
          <p:nvPr/>
        </p:nvSpPr>
        <p:spPr>
          <a:xfrm>
            <a:off x="5153113" y="252032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새 변수명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C166F-6886-499E-BCD4-E9F6D81826AD}"/>
              </a:ext>
            </a:extLst>
          </p:cNvPr>
          <p:cNvCxnSpPr/>
          <p:nvPr/>
        </p:nvCxnSpPr>
        <p:spPr>
          <a:xfrm>
            <a:off x="5599621" y="2178576"/>
            <a:ext cx="0" cy="3060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D3F79B-58CD-4144-9024-38CD4760DB21}"/>
              </a:ext>
            </a:extLst>
          </p:cNvPr>
          <p:cNvSpPr txBox="1"/>
          <p:nvPr/>
        </p:nvSpPr>
        <p:spPr>
          <a:xfrm>
            <a:off x="6832586" y="252032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합계 기준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F57D32-CD76-4CFF-B1FF-F5924F2DAF40}"/>
              </a:ext>
            </a:extLst>
          </p:cNvPr>
          <p:cNvCxnSpPr/>
          <p:nvPr/>
        </p:nvCxnSpPr>
        <p:spPr>
          <a:xfrm>
            <a:off x="7279094" y="2178576"/>
            <a:ext cx="0" cy="3060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68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(15)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결합하기</a:t>
            </a:r>
          </a:p>
          <a:p>
            <a:pPr lvl="2"/>
            <a:r>
              <a:rPr lang="ko-KR" altLang="en-US" dirty="0"/>
              <a:t>결합</a:t>
            </a:r>
            <a:r>
              <a:rPr lang="en-US" altLang="ko-KR" dirty="0"/>
              <a:t>(join): 2</a:t>
            </a:r>
            <a:r>
              <a:rPr lang="ko-KR" altLang="en-US" dirty="0"/>
              <a:t>개 이상의 테이블을 결합하여 하나의 테이블로 만드는 과정</a:t>
            </a:r>
            <a:endParaRPr lang="en-US" altLang="ko-KR" dirty="0"/>
          </a:p>
          <a:p>
            <a:pPr lvl="2"/>
            <a:r>
              <a:rPr lang="ko-KR" altLang="en-US" dirty="0"/>
              <a:t>데이터 결합방식에는 세로 결합과 가로 결합이 있으며 가로 결합은 다시 </a:t>
            </a:r>
            <a:r>
              <a:rPr lang="en-US" altLang="ko-KR" dirty="0"/>
              <a:t>3</a:t>
            </a:r>
            <a:r>
              <a:rPr lang="ko-KR" altLang="en-US" dirty="0"/>
              <a:t>가지로 구분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F66BD-DB90-435D-A8F1-AE59A51EF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66" y="2138926"/>
            <a:ext cx="8359652" cy="39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38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(16)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세로 결합</a:t>
            </a:r>
            <a:endParaRPr lang="en-US" altLang="ko-KR" dirty="0"/>
          </a:p>
          <a:p>
            <a:pPr lvl="2"/>
            <a:r>
              <a:rPr lang="ko-KR" altLang="en-US" dirty="0"/>
              <a:t>세로 결합은 결합할 테이블에 있는 변수명을 기준으로 결합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각 테이블에 서로 다른 변수도 결합하는 테이블에 추가</a:t>
            </a:r>
            <a:endParaRPr lang="en-US" altLang="ko-KR" dirty="0"/>
          </a:p>
          <a:p>
            <a:pPr lvl="2"/>
            <a:r>
              <a:rPr lang="en-US" altLang="ko-KR" dirty="0" err="1"/>
              <a:t>bind_rows</a:t>
            </a:r>
            <a:r>
              <a:rPr lang="en-US" altLang="ko-KR" dirty="0"/>
              <a:t>( ) </a:t>
            </a:r>
            <a:r>
              <a:rPr lang="ko-KR" altLang="en-US" dirty="0"/>
              <a:t>함수를 사용 </a:t>
            </a:r>
            <a:r>
              <a:rPr lang="en-US" altLang="ko-KR" dirty="0"/>
              <a:t>- </a:t>
            </a:r>
            <a:r>
              <a:rPr lang="ko-KR" altLang="en-US" dirty="0"/>
              <a:t>결합하려는 테이블명을 쉼표</a:t>
            </a:r>
            <a:r>
              <a:rPr lang="en-US" altLang="ko-KR" dirty="0"/>
              <a:t>(,)</a:t>
            </a:r>
            <a:r>
              <a:rPr lang="ko-KR" altLang="en-US" dirty="0"/>
              <a:t>로 나열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0F972D0-F2F9-45FC-83E9-52E3BD707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149054"/>
              </p:ext>
            </p:extLst>
          </p:nvPr>
        </p:nvGraphicFramePr>
        <p:xfrm>
          <a:off x="1723292" y="2331686"/>
          <a:ext cx="3634725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347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bind_rows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테이블명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테이블명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FC6D6C7-1262-44F2-9591-13F2318D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82" y="2996193"/>
            <a:ext cx="8029941" cy="20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97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(17)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남성 카드 이용 금액 </a:t>
            </a:r>
            <a:r>
              <a:rPr lang="en-US" altLang="ko-KR" dirty="0"/>
              <a:t>(Sample2_m_history.xlsx)</a:t>
            </a:r>
            <a:r>
              <a:rPr lang="ko-KR" altLang="en-US" dirty="0"/>
              <a:t>과 여성 카드 이용 금액 </a:t>
            </a:r>
            <a:r>
              <a:rPr lang="en-US" altLang="ko-KR" dirty="0"/>
              <a:t>(Sample3_f_history.xlsx)</a:t>
            </a:r>
            <a:r>
              <a:rPr lang="ko-KR" altLang="en-US" dirty="0"/>
              <a:t>이 정리되어 </a:t>
            </a:r>
            <a:br>
              <a:rPr lang="en-US" altLang="ko-KR" dirty="0"/>
            </a:br>
            <a:r>
              <a:rPr lang="ko-KR" altLang="en-US" dirty="0"/>
              <a:t>있는 엑셀 파일을 가져온 후 각각 </a:t>
            </a:r>
            <a:r>
              <a:rPr lang="en-US" altLang="ko-KR" dirty="0" err="1"/>
              <a:t>m_history</a:t>
            </a:r>
            <a:r>
              <a:rPr lang="ko-KR" altLang="en-US" dirty="0"/>
              <a:t>와 </a:t>
            </a:r>
            <a:r>
              <a:rPr lang="en-US" altLang="ko-KR" dirty="0" err="1"/>
              <a:t>f_history</a:t>
            </a:r>
            <a:r>
              <a:rPr lang="en-US" altLang="ko-KR" dirty="0"/>
              <a:t> </a:t>
            </a:r>
            <a:r>
              <a:rPr lang="ko-KR" altLang="en-US" dirty="0"/>
              <a:t>테이블로 생성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read_excel</a:t>
            </a:r>
            <a:r>
              <a:rPr lang="en-US" altLang="ko-KR" dirty="0"/>
              <a:t>( ) </a:t>
            </a:r>
            <a:r>
              <a:rPr lang="ko-KR" altLang="en-US" dirty="0"/>
              <a:t>함수로 엑셀 파일을 테이블에 저장하고 결과를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0F972D0-F2F9-45FC-83E9-52E3BD707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64925"/>
              </p:ext>
            </p:extLst>
          </p:nvPr>
        </p:nvGraphicFramePr>
        <p:xfrm>
          <a:off x="1850044" y="1937528"/>
          <a:ext cx="607255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5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엑셀 파일 불러오기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readxl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m_history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read_excel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("C:/Rstudy/Sample2_m_history.xlsx")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f_history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read_excel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("C:/Rstudy/Sample3_f_history.xlsx")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m_history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f_history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A27DDDE7-4870-4329-B05D-0066F1D9364C}"/>
              </a:ext>
            </a:extLst>
          </p:cNvPr>
          <p:cNvGrpSpPr/>
          <p:nvPr/>
        </p:nvGrpSpPr>
        <p:grpSpPr>
          <a:xfrm>
            <a:off x="6570853" y="3679919"/>
            <a:ext cx="4207621" cy="2517043"/>
            <a:chOff x="6906582" y="3314930"/>
            <a:chExt cx="4207621" cy="25170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189176E-D466-482C-8D9A-879D76FE93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462"/>
            <a:stretch/>
          </p:blipFill>
          <p:spPr>
            <a:xfrm>
              <a:off x="6906582" y="3314930"/>
              <a:ext cx="2340517" cy="251704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BC4A90A-D5D4-4549-92E9-FC95AEA6B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648"/>
            <a:stretch/>
          </p:blipFill>
          <p:spPr>
            <a:xfrm>
              <a:off x="9378703" y="3314930"/>
              <a:ext cx="1735500" cy="2517043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1AB44C5-BD56-4C84-B554-767D50855266}"/>
                </a:ext>
              </a:extLst>
            </p:cNvPr>
            <p:cNvGrpSpPr/>
            <p:nvPr/>
          </p:nvGrpSpPr>
          <p:grpSpPr>
            <a:xfrm rot="5400000">
              <a:off x="8237594" y="4615272"/>
              <a:ext cx="2196000" cy="180000"/>
              <a:chOff x="1876856" y="5902303"/>
              <a:chExt cx="8381562" cy="270919"/>
            </a:xfrm>
          </p:grpSpPr>
          <p:sp>
            <p:nvSpPr>
              <p:cNvPr id="13" name="Wave 12">
                <a:extLst>
                  <a:ext uri="{FF2B5EF4-FFF2-40B4-BE49-F238E27FC236}">
                    <a16:creationId xmlns:a16="http://schemas.microsoft.com/office/drawing/2014/main" id="{4EDF0271-75D0-475D-8FA9-1B013004F316}"/>
                  </a:ext>
                </a:extLst>
              </p:cNvPr>
              <p:cNvSpPr/>
              <p:nvPr/>
            </p:nvSpPr>
            <p:spPr>
              <a:xfrm>
                <a:off x="1876856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Wave 13">
                <a:extLst>
                  <a:ext uri="{FF2B5EF4-FFF2-40B4-BE49-F238E27FC236}">
                    <a16:creationId xmlns:a16="http://schemas.microsoft.com/office/drawing/2014/main" id="{77AA8245-EACD-40C9-899E-0B9FF3FD30C0}"/>
                  </a:ext>
                </a:extLst>
              </p:cNvPr>
              <p:cNvSpPr/>
              <p:nvPr/>
            </p:nvSpPr>
            <p:spPr>
              <a:xfrm>
                <a:off x="2922693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Wave 14">
                <a:extLst>
                  <a:ext uri="{FF2B5EF4-FFF2-40B4-BE49-F238E27FC236}">
                    <a16:creationId xmlns:a16="http://schemas.microsoft.com/office/drawing/2014/main" id="{FC72CD62-FEF5-4AA6-87A0-86C4CFF9E04A}"/>
                  </a:ext>
                </a:extLst>
              </p:cNvPr>
              <p:cNvSpPr/>
              <p:nvPr/>
            </p:nvSpPr>
            <p:spPr>
              <a:xfrm>
                <a:off x="3968530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Wave 15">
                <a:extLst>
                  <a:ext uri="{FF2B5EF4-FFF2-40B4-BE49-F238E27FC236}">
                    <a16:creationId xmlns:a16="http://schemas.microsoft.com/office/drawing/2014/main" id="{E3AB43DC-C5EC-455B-AB81-834A06555DD2}"/>
                  </a:ext>
                </a:extLst>
              </p:cNvPr>
              <p:cNvSpPr/>
              <p:nvPr/>
            </p:nvSpPr>
            <p:spPr>
              <a:xfrm>
                <a:off x="5014367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Wave 16">
                <a:extLst>
                  <a:ext uri="{FF2B5EF4-FFF2-40B4-BE49-F238E27FC236}">
                    <a16:creationId xmlns:a16="http://schemas.microsoft.com/office/drawing/2014/main" id="{1A173F94-D138-4C16-80DF-D926FAB8150D}"/>
                  </a:ext>
                </a:extLst>
              </p:cNvPr>
              <p:cNvSpPr/>
              <p:nvPr/>
            </p:nvSpPr>
            <p:spPr>
              <a:xfrm>
                <a:off x="6060204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Wave 17">
                <a:extLst>
                  <a:ext uri="{FF2B5EF4-FFF2-40B4-BE49-F238E27FC236}">
                    <a16:creationId xmlns:a16="http://schemas.microsoft.com/office/drawing/2014/main" id="{B63A6E7A-8419-4883-A366-D1E40EAB6D46}"/>
                  </a:ext>
                </a:extLst>
              </p:cNvPr>
              <p:cNvSpPr/>
              <p:nvPr/>
            </p:nvSpPr>
            <p:spPr>
              <a:xfrm>
                <a:off x="7106041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Wave 18">
                <a:extLst>
                  <a:ext uri="{FF2B5EF4-FFF2-40B4-BE49-F238E27FC236}">
                    <a16:creationId xmlns:a16="http://schemas.microsoft.com/office/drawing/2014/main" id="{FD64BF07-6088-460C-91D5-66C3ECC47455}"/>
                  </a:ext>
                </a:extLst>
              </p:cNvPr>
              <p:cNvSpPr/>
              <p:nvPr/>
            </p:nvSpPr>
            <p:spPr>
              <a:xfrm>
                <a:off x="8151878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Wave 19">
                <a:extLst>
                  <a:ext uri="{FF2B5EF4-FFF2-40B4-BE49-F238E27FC236}">
                    <a16:creationId xmlns:a16="http://schemas.microsoft.com/office/drawing/2014/main" id="{BA0913E0-25D6-4725-AF8C-30FB2FDB27A2}"/>
                  </a:ext>
                </a:extLst>
              </p:cNvPr>
              <p:cNvSpPr/>
              <p:nvPr/>
            </p:nvSpPr>
            <p:spPr>
              <a:xfrm>
                <a:off x="9197714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40D96D-01B6-42DA-9B26-9C9C402C9B2A}"/>
              </a:ext>
            </a:extLst>
          </p:cNvPr>
          <p:cNvGrpSpPr/>
          <p:nvPr/>
        </p:nvGrpSpPr>
        <p:grpSpPr>
          <a:xfrm>
            <a:off x="1766554" y="3763040"/>
            <a:ext cx="4420913" cy="1854663"/>
            <a:chOff x="1524000" y="3438022"/>
            <a:chExt cx="4420913" cy="18546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2C5D35-A751-43A3-BFFA-0709CBDFB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222"/>
            <a:stretch/>
          </p:blipFill>
          <p:spPr>
            <a:xfrm>
              <a:off x="1524000" y="3438022"/>
              <a:ext cx="2561249" cy="185466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5ABE266-6273-46C8-8000-F03921DF3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837"/>
            <a:stretch/>
          </p:blipFill>
          <p:spPr>
            <a:xfrm>
              <a:off x="4216853" y="3438022"/>
              <a:ext cx="1728060" cy="1854663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2FC0EA8-6C99-4698-B945-FCC787AF34DD}"/>
                </a:ext>
              </a:extLst>
            </p:cNvPr>
            <p:cNvGrpSpPr/>
            <p:nvPr/>
          </p:nvGrpSpPr>
          <p:grpSpPr>
            <a:xfrm rot="5400000">
              <a:off x="3351557" y="4386413"/>
              <a:ext cx="1604394" cy="180000"/>
              <a:chOff x="1876856" y="5902303"/>
              <a:chExt cx="8381562" cy="270919"/>
            </a:xfrm>
          </p:grpSpPr>
          <p:sp>
            <p:nvSpPr>
              <p:cNvPr id="24" name="Wave 23">
                <a:extLst>
                  <a:ext uri="{FF2B5EF4-FFF2-40B4-BE49-F238E27FC236}">
                    <a16:creationId xmlns:a16="http://schemas.microsoft.com/office/drawing/2014/main" id="{89957BC4-70BB-4605-9492-80A5DFA480C0}"/>
                  </a:ext>
                </a:extLst>
              </p:cNvPr>
              <p:cNvSpPr/>
              <p:nvPr/>
            </p:nvSpPr>
            <p:spPr>
              <a:xfrm>
                <a:off x="1876856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Wave 24">
                <a:extLst>
                  <a:ext uri="{FF2B5EF4-FFF2-40B4-BE49-F238E27FC236}">
                    <a16:creationId xmlns:a16="http://schemas.microsoft.com/office/drawing/2014/main" id="{9B3444BC-7C3C-4633-BC9A-5BD30983B32F}"/>
                  </a:ext>
                </a:extLst>
              </p:cNvPr>
              <p:cNvSpPr/>
              <p:nvPr/>
            </p:nvSpPr>
            <p:spPr>
              <a:xfrm>
                <a:off x="2922693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Wave 25">
                <a:extLst>
                  <a:ext uri="{FF2B5EF4-FFF2-40B4-BE49-F238E27FC236}">
                    <a16:creationId xmlns:a16="http://schemas.microsoft.com/office/drawing/2014/main" id="{0DBEFF01-4FA8-4A58-8E25-86867F0F9E85}"/>
                  </a:ext>
                </a:extLst>
              </p:cNvPr>
              <p:cNvSpPr/>
              <p:nvPr/>
            </p:nvSpPr>
            <p:spPr>
              <a:xfrm>
                <a:off x="3968530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Wave 26">
                <a:extLst>
                  <a:ext uri="{FF2B5EF4-FFF2-40B4-BE49-F238E27FC236}">
                    <a16:creationId xmlns:a16="http://schemas.microsoft.com/office/drawing/2014/main" id="{AD85178A-C084-4144-9DC6-6E251ECD9FA7}"/>
                  </a:ext>
                </a:extLst>
              </p:cNvPr>
              <p:cNvSpPr/>
              <p:nvPr/>
            </p:nvSpPr>
            <p:spPr>
              <a:xfrm>
                <a:off x="5014367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Wave 27">
                <a:extLst>
                  <a:ext uri="{FF2B5EF4-FFF2-40B4-BE49-F238E27FC236}">
                    <a16:creationId xmlns:a16="http://schemas.microsoft.com/office/drawing/2014/main" id="{329536BD-6FFB-46FF-A4B7-FB538DD18C1F}"/>
                  </a:ext>
                </a:extLst>
              </p:cNvPr>
              <p:cNvSpPr/>
              <p:nvPr/>
            </p:nvSpPr>
            <p:spPr>
              <a:xfrm>
                <a:off x="6060204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Wave 28">
                <a:extLst>
                  <a:ext uri="{FF2B5EF4-FFF2-40B4-BE49-F238E27FC236}">
                    <a16:creationId xmlns:a16="http://schemas.microsoft.com/office/drawing/2014/main" id="{5B1A5037-EFC3-48D8-8490-02ED0DF98502}"/>
                  </a:ext>
                </a:extLst>
              </p:cNvPr>
              <p:cNvSpPr/>
              <p:nvPr/>
            </p:nvSpPr>
            <p:spPr>
              <a:xfrm>
                <a:off x="7106041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Wave 29">
                <a:extLst>
                  <a:ext uri="{FF2B5EF4-FFF2-40B4-BE49-F238E27FC236}">
                    <a16:creationId xmlns:a16="http://schemas.microsoft.com/office/drawing/2014/main" id="{7F2E18E1-CF83-4A3C-B94A-B38F693712DC}"/>
                  </a:ext>
                </a:extLst>
              </p:cNvPr>
              <p:cNvSpPr/>
              <p:nvPr/>
            </p:nvSpPr>
            <p:spPr>
              <a:xfrm>
                <a:off x="8151878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Wave 30">
                <a:extLst>
                  <a:ext uri="{FF2B5EF4-FFF2-40B4-BE49-F238E27FC236}">
                    <a16:creationId xmlns:a16="http://schemas.microsoft.com/office/drawing/2014/main" id="{92232DFA-E5E5-4E9F-AA68-A2B49ADD819F}"/>
                  </a:ext>
                </a:extLst>
              </p:cNvPr>
              <p:cNvSpPr/>
              <p:nvPr/>
            </p:nvSpPr>
            <p:spPr>
              <a:xfrm>
                <a:off x="9197714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3993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(18)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남성 카드 이용 금액의 관측치와 여성 카드 이용 금액 관측치를 </a:t>
            </a:r>
            <a:r>
              <a:rPr lang="en-US" altLang="ko-KR" dirty="0"/>
              <a:t>10</a:t>
            </a:r>
            <a:r>
              <a:rPr lang="ko-KR" altLang="en-US" dirty="0"/>
              <a:t>개로 통합하는 세로 결합을 실행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m_history</a:t>
            </a:r>
            <a:r>
              <a:rPr lang="en-US" altLang="ko-KR" dirty="0"/>
              <a:t> </a:t>
            </a:r>
            <a:r>
              <a:rPr lang="ko-KR" altLang="en-US" dirty="0"/>
              <a:t>테이블과 </a:t>
            </a:r>
            <a:r>
              <a:rPr lang="en-US" altLang="ko-KR" dirty="0" err="1"/>
              <a:t>f_history</a:t>
            </a:r>
            <a:r>
              <a:rPr lang="en-US" altLang="ko-KR" dirty="0"/>
              <a:t> </a:t>
            </a:r>
            <a:r>
              <a:rPr lang="ko-KR" altLang="en-US" dirty="0"/>
              <a:t>테이블을 세로 결합한 </a:t>
            </a:r>
            <a:r>
              <a:rPr lang="en-US" altLang="ko-KR" dirty="0" err="1"/>
              <a:t>exdata_bindjoin</a:t>
            </a:r>
            <a:r>
              <a:rPr lang="en-US" altLang="ko-KR" dirty="0"/>
              <a:t> </a:t>
            </a:r>
            <a:r>
              <a:rPr lang="ko-KR" altLang="en-US" dirty="0"/>
              <a:t>테이블을 생성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0F972D0-F2F9-45FC-83E9-52E3BD707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09580"/>
              </p:ext>
            </p:extLst>
          </p:nvPr>
        </p:nvGraphicFramePr>
        <p:xfrm>
          <a:off x="1731315" y="1899289"/>
          <a:ext cx="4464744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74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테이블을 세로로 결합하기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exdata_bindjoin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bind_rows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m_history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f_history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exdata_bindjoin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DB42B154-FFD4-4B8C-BDBE-C670466D05D6}"/>
              </a:ext>
            </a:extLst>
          </p:cNvPr>
          <p:cNvGrpSpPr/>
          <p:nvPr/>
        </p:nvGrpSpPr>
        <p:grpSpPr>
          <a:xfrm>
            <a:off x="2402885" y="3194539"/>
            <a:ext cx="6838114" cy="2788784"/>
            <a:chOff x="2437609" y="2917535"/>
            <a:chExt cx="7821366" cy="318978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B9976F-6752-4A24-AC71-179520F461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222"/>
            <a:stretch/>
          </p:blipFill>
          <p:spPr>
            <a:xfrm>
              <a:off x="2437610" y="4935377"/>
              <a:ext cx="7821124" cy="117194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177194F-9127-4A82-8A4E-823FF5C07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6418"/>
            <a:stretch/>
          </p:blipFill>
          <p:spPr>
            <a:xfrm>
              <a:off x="2437851" y="2917535"/>
              <a:ext cx="7821124" cy="1907377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D252643-EF87-4E4B-A48A-4C0F63E56912}"/>
                </a:ext>
              </a:extLst>
            </p:cNvPr>
            <p:cNvGrpSpPr/>
            <p:nvPr/>
          </p:nvGrpSpPr>
          <p:grpSpPr>
            <a:xfrm>
              <a:off x="2437609" y="4717376"/>
              <a:ext cx="7714575" cy="143237"/>
              <a:chOff x="1876856" y="5902303"/>
              <a:chExt cx="8381562" cy="270919"/>
            </a:xfrm>
          </p:grpSpPr>
          <p:sp>
            <p:nvSpPr>
              <p:cNvPr id="35" name="Wave 34">
                <a:extLst>
                  <a:ext uri="{FF2B5EF4-FFF2-40B4-BE49-F238E27FC236}">
                    <a16:creationId xmlns:a16="http://schemas.microsoft.com/office/drawing/2014/main" id="{E33AA67C-FBB4-420C-A6D7-7A267A605C4C}"/>
                  </a:ext>
                </a:extLst>
              </p:cNvPr>
              <p:cNvSpPr/>
              <p:nvPr/>
            </p:nvSpPr>
            <p:spPr>
              <a:xfrm>
                <a:off x="1876856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Wave 35">
                <a:extLst>
                  <a:ext uri="{FF2B5EF4-FFF2-40B4-BE49-F238E27FC236}">
                    <a16:creationId xmlns:a16="http://schemas.microsoft.com/office/drawing/2014/main" id="{2A28ED10-752A-4AA4-AB25-F63BD302A3D7}"/>
                  </a:ext>
                </a:extLst>
              </p:cNvPr>
              <p:cNvSpPr/>
              <p:nvPr/>
            </p:nvSpPr>
            <p:spPr>
              <a:xfrm>
                <a:off x="2922693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Wave 36">
                <a:extLst>
                  <a:ext uri="{FF2B5EF4-FFF2-40B4-BE49-F238E27FC236}">
                    <a16:creationId xmlns:a16="http://schemas.microsoft.com/office/drawing/2014/main" id="{DC18D1FA-0807-4F56-AEA8-2E9C307B0932}"/>
                  </a:ext>
                </a:extLst>
              </p:cNvPr>
              <p:cNvSpPr/>
              <p:nvPr/>
            </p:nvSpPr>
            <p:spPr>
              <a:xfrm>
                <a:off x="3968530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Wave 37">
                <a:extLst>
                  <a:ext uri="{FF2B5EF4-FFF2-40B4-BE49-F238E27FC236}">
                    <a16:creationId xmlns:a16="http://schemas.microsoft.com/office/drawing/2014/main" id="{536E44B7-63A3-41CD-A584-9B6689C83701}"/>
                  </a:ext>
                </a:extLst>
              </p:cNvPr>
              <p:cNvSpPr/>
              <p:nvPr/>
            </p:nvSpPr>
            <p:spPr>
              <a:xfrm>
                <a:off x="5014367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Wave 38">
                <a:extLst>
                  <a:ext uri="{FF2B5EF4-FFF2-40B4-BE49-F238E27FC236}">
                    <a16:creationId xmlns:a16="http://schemas.microsoft.com/office/drawing/2014/main" id="{7173BC57-DC48-4F2C-8204-0925C6B383E6}"/>
                  </a:ext>
                </a:extLst>
              </p:cNvPr>
              <p:cNvSpPr/>
              <p:nvPr/>
            </p:nvSpPr>
            <p:spPr>
              <a:xfrm>
                <a:off x="6060204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Wave 39">
                <a:extLst>
                  <a:ext uri="{FF2B5EF4-FFF2-40B4-BE49-F238E27FC236}">
                    <a16:creationId xmlns:a16="http://schemas.microsoft.com/office/drawing/2014/main" id="{ADF3CC55-7A4C-41C9-970B-A610C9EC9F47}"/>
                  </a:ext>
                </a:extLst>
              </p:cNvPr>
              <p:cNvSpPr/>
              <p:nvPr/>
            </p:nvSpPr>
            <p:spPr>
              <a:xfrm>
                <a:off x="7106041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Wave 40">
                <a:extLst>
                  <a:ext uri="{FF2B5EF4-FFF2-40B4-BE49-F238E27FC236}">
                    <a16:creationId xmlns:a16="http://schemas.microsoft.com/office/drawing/2014/main" id="{BB179A59-ABE8-4683-9997-6895AA7412CE}"/>
                  </a:ext>
                </a:extLst>
              </p:cNvPr>
              <p:cNvSpPr/>
              <p:nvPr/>
            </p:nvSpPr>
            <p:spPr>
              <a:xfrm>
                <a:off x="8151878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Wave 41">
                <a:extLst>
                  <a:ext uri="{FF2B5EF4-FFF2-40B4-BE49-F238E27FC236}">
                    <a16:creationId xmlns:a16="http://schemas.microsoft.com/office/drawing/2014/main" id="{133A1912-341C-48D0-A69D-256DA799B662}"/>
                  </a:ext>
                </a:extLst>
              </p:cNvPr>
              <p:cNvSpPr/>
              <p:nvPr/>
            </p:nvSpPr>
            <p:spPr>
              <a:xfrm>
                <a:off x="9197714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Arrow: Right 2">
            <a:extLst>
              <a:ext uri="{FF2B5EF4-FFF2-40B4-BE49-F238E27FC236}">
                <a16:creationId xmlns:a16="http://schemas.microsoft.com/office/drawing/2014/main" id="{2A776A3D-6063-4F53-9119-17BBF0E3E144}"/>
              </a:ext>
            </a:extLst>
          </p:cNvPr>
          <p:cNvSpPr/>
          <p:nvPr/>
        </p:nvSpPr>
        <p:spPr>
          <a:xfrm>
            <a:off x="1851084" y="3194539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20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(19)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가로 결합</a:t>
            </a:r>
          </a:p>
          <a:p>
            <a:pPr lvl="2"/>
            <a:r>
              <a:rPr lang="ko-KR" altLang="en-US" dirty="0"/>
              <a:t>가로 결합 방식 함수는 테이블 결합 기준이 되는 </a:t>
            </a:r>
            <a:r>
              <a:rPr lang="en-US" altLang="ko-KR" dirty="0"/>
              <a:t>by = "</a:t>
            </a:r>
            <a:r>
              <a:rPr lang="ko-KR" altLang="en-US" dirty="0"/>
              <a:t>변수명</a:t>
            </a:r>
            <a:r>
              <a:rPr lang="en-US" altLang="ko-KR" dirty="0"/>
              <a:t>"</a:t>
            </a:r>
            <a:r>
              <a:rPr lang="ko-KR" altLang="en-US" dirty="0"/>
              <a:t>에 사용할 변수가 필요</a:t>
            </a:r>
            <a:endParaRPr lang="en-US" altLang="ko-KR" dirty="0"/>
          </a:p>
          <a:p>
            <a:pPr lvl="2"/>
            <a:r>
              <a:rPr lang="ko-KR" altLang="en-US" dirty="0"/>
              <a:t>키</a:t>
            </a:r>
            <a:r>
              <a:rPr lang="en-US" altLang="ko-KR" dirty="0"/>
              <a:t>(key) </a:t>
            </a:r>
            <a:r>
              <a:rPr lang="ko-KR" altLang="en-US" dirty="0"/>
              <a:t>변수는 결합할 각 테이블에 있어야 하며 한쪽이라도 키 변수가 없으면 실행되지 않음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테이블</a:t>
            </a:r>
            <a:r>
              <a:rPr lang="en-US" altLang="ko-KR" dirty="0"/>
              <a:t>1</a:t>
            </a:r>
            <a:r>
              <a:rPr lang="ko-KR" altLang="en-US" dirty="0"/>
              <a:t>과 테이블</a:t>
            </a:r>
            <a:r>
              <a:rPr lang="en-US" altLang="ko-KR" dirty="0"/>
              <a:t>2</a:t>
            </a:r>
            <a:r>
              <a:rPr lang="ko-KR" altLang="en-US" dirty="0"/>
              <a:t>의 변수명이 다를 때는 먼저 변수명을 통일한 후 실행</a:t>
            </a:r>
            <a:endParaRPr lang="en-US" altLang="ko-KR" dirty="0"/>
          </a:p>
          <a:p>
            <a:pPr lvl="2"/>
            <a:r>
              <a:rPr lang="en-US" altLang="ko-KR" dirty="0"/>
              <a:t>left _join( 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지정한 변수와 테이블</a:t>
            </a:r>
            <a:r>
              <a:rPr lang="en-US" altLang="ko-KR" dirty="0"/>
              <a:t>1</a:t>
            </a:r>
            <a:r>
              <a:rPr lang="ko-KR" altLang="en-US" dirty="0"/>
              <a:t>을 기준으로 테이블</a:t>
            </a:r>
            <a:r>
              <a:rPr lang="en-US" altLang="ko-KR" dirty="0"/>
              <a:t>2</a:t>
            </a:r>
            <a:r>
              <a:rPr lang="ko-KR" altLang="en-US" dirty="0"/>
              <a:t>에 있는 나머지 변수들을 결합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inner _join( 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테이블</a:t>
            </a:r>
            <a:r>
              <a:rPr lang="en-US" altLang="ko-KR" dirty="0"/>
              <a:t>1</a:t>
            </a:r>
            <a:r>
              <a:rPr lang="ko-KR" altLang="en-US" dirty="0"/>
              <a:t>과 테이블</a:t>
            </a:r>
            <a:r>
              <a:rPr lang="en-US" altLang="ko-KR" dirty="0"/>
              <a:t>2</a:t>
            </a:r>
            <a:r>
              <a:rPr lang="ko-KR" altLang="en-US" dirty="0"/>
              <a:t>에서 기준으로 지정한 변수 값이 동일할 때만 결합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full _join( 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테이블</a:t>
            </a:r>
            <a:r>
              <a:rPr lang="en-US" altLang="ko-KR" dirty="0"/>
              <a:t>1</a:t>
            </a:r>
            <a:r>
              <a:rPr lang="ko-KR" altLang="en-US" dirty="0"/>
              <a:t>과 테이블</a:t>
            </a:r>
            <a:r>
              <a:rPr lang="en-US" altLang="ko-KR" dirty="0"/>
              <a:t>2</a:t>
            </a:r>
            <a:r>
              <a:rPr lang="ko-KR" altLang="en-US" dirty="0"/>
              <a:t>에서 기준으로 지정한 변수 값 전체를 결합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0F972D0-F2F9-45FC-83E9-52E3BD707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3856"/>
              </p:ext>
            </p:extLst>
          </p:nvPr>
        </p:nvGraphicFramePr>
        <p:xfrm>
          <a:off x="1738130" y="2606553"/>
          <a:ext cx="4824413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left_join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테이블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테이블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by = 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126CBFB-436D-4B89-B381-6B8AB6078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33421"/>
              </p:ext>
            </p:extLst>
          </p:nvPr>
        </p:nvGraphicFramePr>
        <p:xfrm>
          <a:off x="1738130" y="3327853"/>
          <a:ext cx="4824413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inner_join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테이블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테이블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by = 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42136F-1806-418E-926A-51D593C7B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07058"/>
              </p:ext>
            </p:extLst>
          </p:nvPr>
        </p:nvGraphicFramePr>
        <p:xfrm>
          <a:off x="1738129" y="4049153"/>
          <a:ext cx="4824413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full_join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테이블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테이블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by = 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4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(20)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제주 지역에서 사용된 </a:t>
            </a:r>
            <a:r>
              <a:rPr lang="en-US" altLang="ko-KR" dirty="0"/>
              <a:t>21</a:t>
            </a:r>
            <a:r>
              <a:rPr lang="ko-KR" altLang="en-US" dirty="0"/>
              <a:t>년 카드 이용 금액</a:t>
            </a:r>
            <a:r>
              <a:rPr lang="en-US" altLang="ko-KR" dirty="0"/>
              <a:t>(Sample4_y21_history.xlsx)</a:t>
            </a:r>
            <a:r>
              <a:rPr lang="ko-KR" altLang="en-US" dirty="0"/>
              <a:t>과 </a:t>
            </a:r>
            <a:r>
              <a:rPr lang="en-US" altLang="ko-KR" dirty="0"/>
              <a:t>20</a:t>
            </a:r>
            <a:r>
              <a:rPr lang="ko-KR" altLang="en-US" dirty="0"/>
              <a:t>년 카드 이용 금액</a:t>
            </a:r>
            <a:r>
              <a:rPr lang="en-US" altLang="ko-KR" dirty="0"/>
              <a:t>(Sample5_y20_history.xlsx)</a:t>
            </a:r>
            <a:r>
              <a:rPr lang="ko-KR" altLang="en-US" dirty="0"/>
              <a:t>을 각각 </a:t>
            </a:r>
            <a:r>
              <a:rPr lang="en-US" altLang="ko-KR" dirty="0"/>
              <a:t>jeju_y21_history, jeju_y20_history </a:t>
            </a:r>
            <a:r>
              <a:rPr lang="ko-KR" altLang="en-US" dirty="0"/>
              <a:t>테이블로 저장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42136F-1806-418E-926A-51D593C7B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85427"/>
              </p:ext>
            </p:extLst>
          </p:nvPr>
        </p:nvGraphicFramePr>
        <p:xfrm>
          <a:off x="1752599" y="1598869"/>
          <a:ext cx="482441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엑셀 파일 불러오기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readxl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jeju_y21_history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read_excel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("C:/Rstudy/Sample4_y21_history.xlsx")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jeju_y20_history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read_excel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("C:/Rstudy/Sample5_y20_history.xlsx")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View(jeju_y21_history)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View(jeju_y20_history)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FBD4493-C5B9-4B45-A901-0C28FA4C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27" y="3616099"/>
            <a:ext cx="2676608" cy="303877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7A83A1F-FC21-420A-906E-6CE0C269E283}"/>
              </a:ext>
            </a:extLst>
          </p:cNvPr>
          <p:cNvGrpSpPr/>
          <p:nvPr/>
        </p:nvGrpSpPr>
        <p:grpSpPr>
          <a:xfrm>
            <a:off x="1752599" y="3608388"/>
            <a:ext cx="5200429" cy="2220023"/>
            <a:chOff x="1752599" y="3608388"/>
            <a:chExt cx="5200429" cy="22200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226961-DC7C-4B87-8CA7-4556AD34C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0927"/>
            <a:stretch/>
          </p:blipFill>
          <p:spPr>
            <a:xfrm>
              <a:off x="1752599" y="3608388"/>
              <a:ext cx="5200429" cy="132894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520677-042D-4F65-8620-2926F4D2A4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8019"/>
            <a:stretch/>
          </p:blipFill>
          <p:spPr>
            <a:xfrm>
              <a:off x="1780488" y="4973031"/>
              <a:ext cx="5160817" cy="85538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A3DA112-A9D3-41B6-96B2-D3E4B1C1CBA0}"/>
                </a:ext>
              </a:extLst>
            </p:cNvPr>
            <p:cNvGrpSpPr/>
            <p:nvPr/>
          </p:nvGrpSpPr>
          <p:grpSpPr>
            <a:xfrm>
              <a:off x="1780488" y="4876959"/>
              <a:ext cx="5160816" cy="119518"/>
              <a:chOff x="1876856" y="5902303"/>
              <a:chExt cx="8381562" cy="270919"/>
            </a:xfrm>
          </p:grpSpPr>
          <p:sp>
            <p:nvSpPr>
              <p:cNvPr id="16" name="Wave 15">
                <a:extLst>
                  <a:ext uri="{FF2B5EF4-FFF2-40B4-BE49-F238E27FC236}">
                    <a16:creationId xmlns:a16="http://schemas.microsoft.com/office/drawing/2014/main" id="{2A58547B-EDBA-47D2-9413-9D82AB480304}"/>
                  </a:ext>
                </a:extLst>
              </p:cNvPr>
              <p:cNvSpPr/>
              <p:nvPr/>
            </p:nvSpPr>
            <p:spPr>
              <a:xfrm>
                <a:off x="1876856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Wave 16">
                <a:extLst>
                  <a:ext uri="{FF2B5EF4-FFF2-40B4-BE49-F238E27FC236}">
                    <a16:creationId xmlns:a16="http://schemas.microsoft.com/office/drawing/2014/main" id="{86BFF616-64EE-4C8A-9285-AA47E6AC1334}"/>
                  </a:ext>
                </a:extLst>
              </p:cNvPr>
              <p:cNvSpPr/>
              <p:nvPr/>
            </p:nvSpPr>
            <p:spPr>
              <a:xfrm>
                <a:off x="2922693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Wave 19">
                <a:extLst>
                  <a:ext uri="{FF2B5EF4-FFF2-40B4-BE49-F238E27FC236}">
                    <a16:creationId xmlns:a16="http://schemas.microsoft.com/office/drawing/2014/main" id="{E940412C-E3AE-4514-9B19-8B9987CC4232}"/>
                  </a:ext>
                </a:extLst>
              </p:cNvPr>
              <p:cNvSpPr/>
              <p:nvPr/>
            </p:nvSpPr>
            <p:spPr>
              <a:xfrm>
                <a:off x="3968530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Wave 20">
                <a:extLst>
                  <a:ext uri="{FF2B5EF4-FFF2-40B4-BE49-F238E27FC236}">
                    <a16:creationId xmlns:a16="http://schemas.microsoft.com/office/drawing/2014/main" id="{5EF9A12C-1F2C-482E-AFD8-092218E154F0}"/>
                  </a:ext>
                </a:extLst>
              </p:cNvPr>
              <p:cNvSpPr/>
              <p:nvPr/>
            </p:nvSpPr>
            <p:spPr>
              <a:xfrm>
                <a:off x="5014367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Wave 21">
                <a:extLst>
                  <a:ext uri="{FF2B5EF4-FFF2-40B4-BE49-F238E27FC236}">
                    <a16:creationId xmlns:a16="http://schemas.microsoft.com/office/drawing/2014/main" id="{B9E2DDA9-79C6-44BC-A7C0-3B01112F2BEF}"/>
                  </a:ext>
                </a:extLst>
              </p:cNvPr>
              <p:cNvSpPr/>
              <p:nvPr/>
            </p:nvSpPr>
            <p:spPr>
              <a:xfrm>
                <a:off x="6060204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Wave 22">
                <a:extLst>
                  <a:ext uri="{FF2B5EF4-FFF2-40B4-BE49-F238E27FC236}">
                    <a16:creationId xmlns:a16="http://schemas.microsoft.com/office/drawing/2014/main" id="{47F7C8F3-C1E9-4549-BD8C-5BB6132334EB}"/>
                  </a:ext>
                </a:extLst>
              </p:cNvPr>
              <p:cNvSpPr/>
              <p:nvPr/>
            </p:nvSpPr>
            <p:spPr>
              <a:xfrm>
                <a:off x="7106041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Wave 23">
                <a:extLst>
                  <a:ext uri="{FF2B5EF4-FFF2-40B4-BE49-F238E27FC236}">
                    <a16:creationId xmlns:a16="http://schemas.microsoft.com/office/drawing/2014/main" id="{F103E79E-2371-49D2-86B2-2C9E5DC9113D}"/>
                  </a:ext>
                </a:extLst>
              </p:cNvPr>
              <p:cNvSpPr/>
              <p:nvPr/>
            </p:nvSpPr>
            <p:spPr>
              <a:xfrm>
                <a:off x="8151878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Wave 24">
                <a:extLst>
                  <a:ext uri="{FF2B5EF4-FFF2-40B4-BE49-F238E27FC236}">
                    <a16:creationId xmlns:a16="http://schemas.microsoft.com/office/drawing/2014/main" id="{EC396EA8-C690-433F-9DB1-EE6EA9D4E258}"/>
                  </a:ext>
                </a:extLst>
              </p:cNvPr>
              <p:cNvSpPr/>
              <p:nvPr/>
            </p:nvSpPr>
            <p:spPr>
              <a:xfrm>
                <a:off x="9197714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594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(21)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/>
              <a:t>left_join</a:t>
            </a:r>
            <a:r>
              <a:rPr lang="en-US" altLang="ko-KR" dirty="0"/>
              <a:t>( ) </a:t>
            </a:r>
            <a:r>
              <a:rPr lang="ko-KR" altLang="en-US" dirty="0"/>
              <a:t>함수로 </a:t>
            </a:r>
            <a:r>
              <a:rPr lang="en-US" altLang="ko-KR" dirty="0"/>
              <a:t>jeju_y21_history</a:t>
            </a:r>
            <a:r>
              <a:rPr lang="ko-KR" altLang="en-US" dirty="0"/>
              <a:t>와 </a:t>
            </a:r>
            <a:r>
              <a:rPr lang="en-US" altLang="ko-KR" dirty="0"/>
              <a:t>jeju_y20_history </a:t>
            </a:r>
            <a:r>
              <a:rPr lang="ko-KR" altLang="en-US" dirty="0"/>
              <a:t>테이블을 </a:t>
            </a:r>
            <a:r>
              <a:rPr lang="en-US" altLang="ko-KR" dirty="0"/>
              <a:t>ID </a:t>
            </a:r>
            <a:r>
              <a:rPr lang="ko-KR" altLang="en-US" dirty="0"/>
              <a:t>변수와 </a:t>
            </a:r>
            <a:r>
              <a:rPr lang="en-US" altLang="ko-KR" dirty="0"/>
              <a:t>jeju_y21_history </a:t>
            </a:r>
            <a:r>
              <a:rPr lang="ko-KR" altLang="en-US" dirty="0"/>
              <a:t>테이블 기준으로 가로 결합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42136F-1806-418E-926A-51D593C7B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68121"/>
              </p:ext>
            </p:extLst>
          </p:nvPr>
        </p:nvGraphicFramePr>
        <p:xfrm>
          <a:off x="1524000" y="1501161"/>
          <a:ext cx="78779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790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첫 번째 테이블 기준으로 가로 결합하기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bind_col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left_join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(jeju_y21_history, jeju_y20_history, by = "ID")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bind_col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A5B891C-12B7-4D31-B6AF-A59CE5A42C11}"/>
              </a:ext>
            </a:extLst>
          </p:cNvPr>
          <p:cNvSpPr txBox="1"/>
          <p:nvPr/>
        </p:nvSpPr>
        <p:spPr>
          <a:xfrm>
            <a:off x="3607813" y="2390995"/>
            <a:ext cx="1554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첫 번째 테이블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05E91B-64CB-4B1E-8297-6E8AE060E9C6}"/>
              </a:ext>
            </a:extLst>
          </p:cNvPr>
          <p:cNvSpPr txBox="1"/>
          <p:nvPr/>
        </p:nvSpPr>
        <p:spPr>
          <a:xfrm>
            <a:off x="5061474" y="2390995"/>
            <a:ext cx="1554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두 번째 테이블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60AFF-1E68-47B3-8618-3814B77DDC84}"/>
              </a:ext>
            </a:extLst>
          </p:cNvPr>
          <p:cNvSpPr txBox="1"/>
          <p:nvPr/>
        </p:nvSpPr>
        <p:spPr>
          <a:xfrm>
            <a:off x="6253910" y="2390995"/>
            <a:ext cx="1554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키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B8F76A-4610-493F-BCB9-52A20701F532}"/>
              </a:ext>
            </a:extLst>
          </p:cNvPr>
          <p:cNvCxnSpPr>
            <a:cxnSpLocks/>
          </p:cNvCxnSpPr>
          <p:nvPr/>
        </p:nvCxnSpPr>
        <p:spPr>
          <a:xfrm>
            <a:off x="7031317" y="2050665"/>
            <a:ext cx="1" cy="30428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5323EB-9CB3-45F7-A339-B985D8CEC529}"/>
              </a:ext>
            </a:extLst>
          </p:cNvPr>
          <p:cNvCxnSpPr>
            <a:cxnSpLocks/>
          </p:cNvCxnSpPr>
          <p:nvPr/>
        </p:nvCxnSpPr>
        <p:spPr>
          <a:xfrm>
            <a:off x="5809940" y="2050665"/>
            <a:ext cx="1" cy="30428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CFCA78-6C65-45AB-813E-92A8BC5BCBCD}"/>
              </a:ext>
            </a:extLst>
          </p:cNvPr>
          <p:cNvCxnSpPr>
            <a:cxnSpLocks/>
          </p:cNvCxnSpPr>
          <p:nvPr/>
        </p:nvCxnSpPr>
        <p:spPr>
          <a:xfrm>
            <a:off x="4394765" y="2050665"/>
            <a:ext cx="1" cy="30428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6E738AB-9044-440C-B463-0155339BD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63"/>
          <a:stretch/>
        </p:blipFill>
        <p:spPr>
          <a:xfrm>
            <a:off x="2233999" y="2718520"/>
            <a:ext cx="6265232" cy="275615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B23E329-58CF-4D44-9603-380F2FF0CA05}"/>
              </a:ext>
            </a:extLst>
          </p:cNvPr>
          <p:cNvSpPr txBox="1"/>
          <p:nvPr/>
        </p:nvSpPr>
        <p:spPr>
          <a:xfrm>
            <a:off x="3167575" y="5476923"/>
            <a:ext cx="682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기준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5CF01A-5E99-41E5-BFF4-EDFC01E76018}"/>
              </a:ext>
            </a:extLst>
          </p:cNvPr>
          <p:cNvSpPr txBox="1"/>
          <p:nvPr/>
        </p:nvSpPr>
        <p:spPr>
          <a:xfrm>
            <a:off x="3980903" y="5937475"/>
            <a:ext cx="1554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jeju_y21_history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D574-C7AD-4168-BAED-3BF967F4202D}"/>
              </a:ext>
            </a:extLst>
          </p:cNvPr>
          <p:cNvSpPr txBox="1"/>
          <p:nvPr/>
        </p:nvSpPr>
        <p:spPr>
          <a:xfrm>
            <a:off x="6862986" y="5937475"/>
            <a:ext cx="1554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jeju_y20_history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D698578-11C4-4015-A1D6-5917306A7848}"/>
              </a:ext>
            </a:extLst>
          </p:cNvPr>
          <p:cNvSpPr/>
          <p:nvPr/>
        </p:nvSpPr>
        <p:spPr>
          <a:xfrm>
            <a:off x="3002280" y="5471160"/>
            <a:ext cx="152400" cy="160020"/>
          </a:xfrm>
          <a:custGeom>
            <a:avLst/>
            <a:gdLst>
              <a:gd name="connsiteX0" fmla="*/ 0 w 152400"/>
              <a:gd name="connsiteY0" fmla="*/ 0 h 160020"/>
              <a:gd name="connsiteX1" fmla="*/ 0 w 152400"/>
              <a:gd name="connsiteY1" fmla="*/ 160020 h 160020"/>
              <a:gd name="connsiteX2" fmla="*/ 152400 w 15240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60020">
                <a:moveTo>
                  <a:pt x="0" y="0"/>
                </a:moveTo>
                <a:lnTo>
                  <a:pt x="0" y="160020"/>
                </a:lnTo>
                <a:lnTo>
                  <a:pt x="152400" y="160020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944DF195-DFF2-46F1-A155-64F743D6BE5F}"/>
              </a:ext>
            </a:extLst>
          </p:cNvPr>
          <p:cNvSpPr/>
          <p:nvPr/>
        </p:nvSpPr>
        <p:spPr>
          <a:xfrm rot="5400000">
            <a:off x="4679268" y="3785332"/>
            <a:ext cx="158087" cy="403173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15671EDF-2320-46CC-9B57-38B571026FDC}"/>
              </a:ext>
            </a:extLst>
          </p:cNvPr>
          <p:cNvSpPr/>
          <p:nvPr/>
        </p:nvSpPr>
        <p:spPr>
          <a:xfrm rot="5400000">
            <a:off x="7555211" y="4941739"/>
            <a:ext cx="170367" cy="1706641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Arrow: Right 2">
            <a:extLst>
              <a:ext uri="{FF2B5EF4-FFF2-40B4-BE49-F238E27FC236}">
                <a16:creationId xmlns:a16="http://schemas.microsoft.com/office/drawing/2014/main" id="{0A64172A-F486-44DB-9158-338ABD37D091}"/>
              </a:ext>
            </a:extLst>
          </p:cNvPr>
          <p:cNvSpPr/>
          <p:nvPr/>
        </p:nvSpPr>
        <p:spPr>
          <a:xfrm>
            <a:off x="1735337" y="2853086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24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(22)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/>
              <a:t>left_join</a:t>
            </a:r>
            <a:r>
              <a:rPr lang="en-US" altLang="ko-KR" dirty="0"/>
              <a:t> ( ) </a:t>
            </a:r>
            <a:r>
              <a:rPr lang="ko-KR" altLang="en-US" dirty="0"/>
              <a:t>함수로 </a:t>
            </a:r>
            <a:r>
              <a:rPr lang="en-US" altLang="ko-KR" dirty="0"/>
              <a:t>jeju_y21_history</a:t>
            </a:r>
            <a:r>
              <a:rPr lang="ko-KR" altLang="en-US" dirty="0"/>
              <a:t>와 </a:t>
            </a:r>
            <a:r>
              <a:rPr lang="en-US" altLang="ko-KR" dirty="0"/>
              <a:t>jeju_y20_history </a:t>
            </a:r>
            <a:r>
              <a:rPr lang="ko-KR" altLang="en-US" dirty="0"/>
              <a:t>테이블을 </a:t>
            </a:r>
            <a:r>
              <a:rPr lang="en-US" altLang="ko-KR" dirty="0"/>
              <a:t>ID </a:t>
            </a:r>
            <a:r>
              <a:rPr lang="ko-KR" altLang="en-US" dirty="0"/>
              <a:t>변수와 </a:t>
            </a:r>
            <a:r>
              <a:rPr lang="en-US" altLang="ko-KR" dirty="0"/>
              <a:t>jeju_y21_history </a:t>
            </a:r>
            <a:r>
              <a:rPr lang="ko-KR" altLang="en-US" dirty="0"/>
              <a:t>테이블 기준으로 가로 결합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42136F-1806-418E-926A-51D593C7B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8011"/>
              </p:ext>
            </p:extLst>
          </p:nvPr>
        </p:nvGraphicFramePr>
        <p:xfrm>
          <a:off x="1524000" y="1501161"/>
          <a:ext cx="78779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790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첫 번째 테이블 기준으로 가로 결합하기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bind_col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left_join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(jeju_y21_history, jeju_y20_history, by = "ID")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bind_col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A5B891C-12B7-4D31-B6AF-A59CE5A42C11}"/>
              </a:ext>
            </a:extLst>
          </p:cNvPr>
          <p:cNvSpPr txBox="1"/>
          <p:nvPr/>
        </p:nvSpPr>
        <p:spPr>
          <a:xfrm>
            <a:off x="3711985" y="2373634"/>
            <a:ext cx="1554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첫 번째 테이블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05E91B-64CB-4B1E-8297-6E8AE060E9C6}"/>
              </a:ext>
            </a:extLst>
          </p:cNvPr>
          <p:cNvSpPr txBox="1"/>
          <p:nvPr/>
        </p:nvSpPr>
        <p:spPr>
          <a:xfrm>
            <a:off x="5165646" y="2373634"/>
            <a:ext cx="1554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두 번째 테이블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60AFF-1E68-47B3-8618-3814B77DDC84}"/>
              </a:ext>
            </a:extLst>
          </p:cNvPr>
          <p:cNvSpPr txBox="1"/>
          <p:nvPr/>
        </p:nvSpPr>
        <p:spPr>
          <a:xfrm>
            <a:off x="6358082" y="2373634"/>
            <a:ext cx="1554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키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B8F76A-4610-493F-BCB9-52A20701F532}"/>
              </a:ext>
            </a:extLst>
          </p:cNvPr>
          <p:cNvCxnSpPr>
            <a:cxnSpLocks/>
          </p:cNvCxnSpPr>
          <p:nvPr/>
        </p:nvCxnSpPr>
        <p:spPr>
          <a:xfrm>
            <a:off x="7135489" y="2033304"/>
            <a:ext cx="1" cy="30428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5323EB-9CB3-45F7-A339-B985D8CEC529}"/>
              </a:ext>
            </a:extLst>
          </p:cNvPr>
          <p:cNvCxnSpPr>
            <a:cxnSpLocks/>
          </p:cNvCxnSpPr>
          <p:nvPr/>
        </p:nvCxnSpPr>
        <p:spPr>
          <a:xfrm>
            <a:off x="5914112" y="2033304"/>
            <a:ext cx="1" cy="30428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CFCA78-6C65-45AB-813E-92A8BC5BCBCD}"/>
              </a:ext>
            </a:extLst>
          </p:cNvPr>
          <p:cNvCxnSpPr>
            <a:cxnSpLocks/>
          </p:cNvCxnSpPr>
          <p:nvPr/>
        </p:nvCxnSpPr>
        <p:spPr>
          <a:xfrm>
            <a:off x="4498937" y="2033304"/>
            <a:ext cx="1" cy="30428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6E738AB-9044-440C-B463-0155339BD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63"/>
          <a:stretch/>
        </p:blipFill>
        <p:spPr>
          <a:xfrm>
            <a:off x="2233999" y="2718520"/>
            <a:ext cx="6265232" cy="275615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B23E329-58CF-4D44-9603-380F2FF0CA05}"/>
              </a:ext>
            </a:extLst>
          </p:cNvPr>
          <p:cNvSpPr txBox="1"/>
          <p:nvPr/>
        </p:nvSpPr>
        <p:spPr>
          <a:xfrm>
            <a:off x="3167575" y="5476923"/>
            <a:ext cx="682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기준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5CF01A-5E99-41E5-BFF4-EDFC01E76018}"/>
              </a:ext>
            </a:extLst>
          </p:cNvPr>
          <p:cNvSpPr txBox="1"/>
          <p:nvPr/>
        </p:nvSpPr>
        <p:spPr>
          <a:xfrm>
            <a:off x="3980903" y="5937475"/>
            <a:ext cx="1554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jeju_y21_history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D574-C7AD-4168-BAED-3BF967F4202D}"/>
              </a:ext>
            </a:extLst>
          </p:cNvPr>
          <p:cNvSpPr txBox="1"/>
          <p:nvPr/>
        </p:nvSpPr>
        <p:spPr>
          <a:xfrm>
            <a:off x="6862986" y="5937475"/>
            <a:ext cx="1554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jeju_y20_history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D698578-11C4-4015-A1D6-5917306A7848}"/>
              </a:ext>
            </a:extLst>
          </p:cNvPr>
          <p:cNvSpPr/>
          <p:nvPr/>
        </p:nvSpPr>
        <p:spPr>
          <a:xfrm>
            <a:off x="3002280" y="5471160"/>
            <a:ext cx="152400" cy="160020"/>
          </a:xfrm>
          <a:custGeom>
            <a:avLst/>
            <a:gdLst>
              <a:gd name="connsiteX0" fmla="*/ 0 w 152400"/>
              <a:gd name="connsiteY0" fmla="*/ 0 h 160020"/>
              <a:gd name="connsiteX1" fmla="*/ 0 w 152400"/>
              <a:gd name="connsiteY1" fmla="*/ 160020 h 160020"/>
              <a:gd name="connsiteX2" fmla="*/ 152400 w 15240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60020">
                <a:moveTo>
                  <a:pt x="0" y="0"/>
                </a:moveTo>
                <a:lnTo>
                  <a:pt x="0" y="160020"/>
                </a:lnTo>
                <a:lnTo>
                  <a:pt x="152400" y="160020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944DF195-DFF2-46F1-A155-64F743D6BE5F}"/>
              </a:ext>
            </a:extLst>
          </p:cNvPr>
          <p:cNvSpPr/>
          <p:nvPr/>
        </p:nvSpPr>
        <p:spPr>
          <a:xfrm rot="5400000">
            <a:off x="4679268" y="3785332"/>
            <a:ext cx="158087" cy="403173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15671EDF-2320-46CC-9B57-38B571026FDC}"/>
              </a:ext>
            </a:extLst>
          </p:cNvPr>
          <p:cNvSpPr/>
          <p:nvPr/>
        </p:nvSpPr>
        <p:spPr>
          <a:xfrm rot="5400000">
            <a:off x="7555211" y="4941739"/>
            <a:ext cx="170367" cy="1706641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Arrow: Right 2">
            <a:extLst>
              <a:ext uri="{FF2B5EF4-FFF2-40B4-BE49-F238E27FC236}">
                <a16:creationId xmlns:a16="http://schemas.microsoft.com/office/drawing/2014/main" id="{BBC1866E-3AED-4FC5-971F-9CE4B09266A7}"/>
              </a:ext>
            </a:extLst>
          </p:cNvPr>
          <p:cNvSpPr/>
          <p:nvPr/>
        </p:nvSpPr>
        <p:spPr>
          <a:xfrm>
            <a:off x="1735337" y="2801603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49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(23)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/>
              <a:t>left_join</a:t>
            </a:r>
            <a:r>
              <a:rPr lang="en-US" altLang="ko-KR" dirty="0"/>
              <a:t>( ) </a:t>
            </a:r>
            <a:r>
              <a:rPr lang="ko-KR" altLang="en-US" dirty="0"/>
              <a:t>함수는 첫 번째 테이블과 키 변수를 기준으로 두 번째 테이블에 있는 나머지 변수들을 결합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5CF01A-5E99-41E5-BFF4-EDFC01E76018}"/>
              </a:ext>
            </a:extLst>
          </p:cNvPr>
          <p:cNvSpPr txBox="1"/>
          <p:nvPr/>
        </p:nvSpPr>
        <p:spPr>
          <a:xfrm>
            <a:off x="2851943" y="1540909"/>
            <a:ext cx="520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D574-C7AD-4168-BAED-3BF967F4202D}"/>
              </a:ext>
            </a:extLst>
          </p:cNvPr>
          <p:cNvSpPr txBox="1"/>
          <p:nvPr/>
        </p:nvSpPr>
        <p:spPr>
          <a:xfrm>
            <a:off x="5985704" y="4569317"/>
            <a:ext cx="15548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테이블을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기준으로 결합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E592F-445C-43AA-94C5-CE20A32A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943" y="1843088"/>
            <a:ext cx="1532854" cy="1419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C9FE5B-61F1-4B2C-8D0D-086196AA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43" y="3608388"/>
            <a:ext cx="1546241" cy="1405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31104A-C1D0-4F1D-8C93-65B8AFB7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572" y="2530282"/>
            <a:ext cx="2981728" cy="17974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D1C21A7-F234-415E-AF55-5D0669A9D78B}"/>
              </a:ext>
            </a:extLst>
          </p:cNvPr>
          <p:cNvSpPr txBox="1"/>
          <p:nvPr/>
        </p:nvSpPr>
        <p:spPr>
          <a:xfrm>
            <a:off x="2851943" y="3329260"/>
            <a:ext cx="520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B</a:t>
            </a:r>
            <a:endParaRPr lang="ko-KR" alt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F597E0-3D2A-4A51-8D48-4FF95B6AB6B5}"/>
              </a:ext>
            </a:extLst>
          </p:cNvPr>
          <p:cNvCxnSpPr/>
          <p:nvPr/>
        </p:nvCxnSpPr>
        <p:spPr>
          <a:xfrm>
            <a:off x="4596954" y="2379785"/>
            <a:ext cx="971508" cy="58615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A6B64A-41E3-432F-80FC-B5A63A734973}"/>
              </a:ext>
            </a:extLst>
          </p:cNvPr>
          <p:cNvCxnSpPr>
            <a:cxnSpLocks/>
          </p:cNvCxnSpPr>
          <p:nvPr/>
        </p:nvCxnSpPr>
        <p:spPr>
          <a:xfrm flipV="1">
            <a:off x="4596954" y="3883155"/>
            <a:ext cx="971508" cy="54475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905C85-155D-4CE5-9375-58ECA7E0E3CC}"/>
              </a:ext>
            </a:extLst>
          </p:cNvPr>
          <p:cNvSpPr txBox="1"/>
          <p:nvPr/>
        </p:nvSpPr>
        <p:spPr>
          <a:xfrm>
            <a:off x="7540519" y="4569317"/>
            <a:ext cx="15548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값이 없을 때는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가 삽입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8B7F8E-CEF5-43A1-93C4-2AC23F918BA2}"/>
              </a:ext>
            </a:extLst>
          </p:cNvPr>
          <p:cNvCxnSpPr>
            <a:cxnSpLocks/>
          </p:cNvCxnSpPr>
          <p:nvPr/>
        </p:nvCxnSpPr>
        <p:spPr>
          <a:xfrm>
            <a:off x="6763111" y="4345569"/>
            <a:ext cx="1" cy="2058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23CB2B-EEC2-4319-8345-6F824BC6DA3F}"/>
              </a:ext>
            </a:extLst>
          </p:cNvPr>
          <p:cNvCxnSpPr>
            <a:cxnSpLocks/>
          </p:cNvCxnSpPr>
          <p:nvPr/>
        </p:nvCxnSpPr>
        <p:spPr>
          <a:xfrm>
            <a:off x="8216773" y="4345569"/>
            <a:ext cx="1" cy="2058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A657788-EC31-4786-9A90-90E92B78A0A4}"/>
              </a:ext>
            </a:extLst>
          </p:cNvPr>
          <p:cNvSpPr txBox="1"/>
          <p:nvPr/>
        </p:nvSpPr>
        <p:spPr>
          <a:xfrm>
            <a:off x="6189425" y="2182803"/>
            <a:ext cx="24788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/>
              <a:t>left_join</a:t>
            </a:r>
            <a:r>
              <a:rPr lang="en-US" altLang="ko-KR" sz="1600" dirty="0"/>
              <a:t>(A, B, by = "ID")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737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ore-KR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05 </a:t>
            </a:r>
            <a:r>
              <a:rPr lang="ko-KR" altLang="en-US" sz="3600" b="1" dirty="0">
                <a:cs typeface="+mj-cs"/>
              </a:rPr>
              <a:t>데이터 가공하기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가공을 도와주는 </a:t>
            </a:r>
            <a:r>
              <a:rPr lang="en-US" altLang="ko-KR" sz="1600" dirty="0" err="1"/>
              <a:t>dplyr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추출</a:t>
            </a:r>
            <a:r>
              <a:rPr lang="en-US" altLang="ko-KR" sz="1600" dirty="0"/>
              <a:t>, </a:t>
            </a:r>
            <a:r>
              <a:rPr lang="ko-KR" altLang="en-US" sz="1600" dirty="0"/>
              <a:t>정렬</a:t>
            </a:r>
            <a:r>
              <a:rPr lang="en-US" altLang="ko-KR" sz="1600" dirty="0"/>
              <a:t>, </a:t>
            </a:r>
            <a:r>
              <a:rPr lang="ko-KR" altLang="en-US" sz="1600" dirty="0"/>
              <a:t>요약</a:t>
            </a:r>
            <a:r>
              <a:rPr lang="en-US" altLang="ko-KR" sz="1600" dirty="0"/>
              <a:t>, </a:t>
            </a:r>
            <a:r>
              <a:rPr lang="ko-KR" altLang="en-US" sz="1600" dirty="0"/>
              <a:t>결합하는 가공 과정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구조를 바꿔주는 </a:t>
            </a:r>
            <a:r>
              <a:rPr lang="en-US" altLang="ko-KR" sz="1600" dirty="0"/>
              <a:t>reshape2 </a:t>
            </a:r>
            <a:r>
              <a:rPr lang="ko-KR" altLang="en-US" sz="1600" dirty="0"/>
              <a:t>패키지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데이터의 이상치와 결측치 처리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(24)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/>
              <a:t>inner_join</a:t>
            </a:r>
            <a:r>
              <a:rPr lang="en-US" altLang="ko-KR" dirty="0"/>
              <a:t>( ) </a:t>
            </a:r>
            <a:r>
              <a:rPr lang="ko-KR" altLang="en-US" dirty="0"/>
              <a:t>함수로 </a:t>
            </a:r>
            <a:r>
              <a:rPr lang="en-US" altLang="ko-KR" dirty="0"/>
              <a:t>ID </a:t>
            </a:r>
            <a:r>
              <a:rPr lang="ko-KR" altLang="en-US" dirty="0"/>
              <a:t>변수가 동일할 때만 가로로 병합</a:t>
            </a:r>
            <a:br>
              <a:rPr lang="en-US" altLang="ko-KR" dirty="0"/>
            </a:br>
            <a:r>
              <a:rPr lang="en-US" altLang="ko-KR" dirty="0"/>
              <a:t>- jeju_y21_history</a:t>
            </a:r>
            <a:r>
              <a:rPr lang="ko-KR" altLang="en-US" dirty="0"/>
              <a:t>와 </a:t>
            </a:r>
            <a:r>
              <a:rPr lang="en-US" altLang="ko-KR" dirty="0"/>
              <a:t>jeju_y20_history </a:t>
            </a:r>
            <a:r>
              <a:rPr lang="ko-KR" altLang="en-US" dirty="0"/>
              <a:t>테이블을 가로 결합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42136F-1806-418E-926A-51D593C7B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33502"/>
              </p:ext>
            </p:extLst>
          </p:nvPr>
        </p:nvGraphicFramePr>
        <p:xfrm>
          <a:off x="1830729" y="1618048"/>
          <a:ext cx="78779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790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키 변수가 동일할 때만 가로 결합하기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bind_col_inner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inner_join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(jeju_y21_history, jeju_y20_history, by = "ID")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bind_col_inner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A326B7D-F436-461C-B305-4F2136A1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852" y="2766252"/>
            <a:ext cx="6834555" cy="2658615"/>
          </a:xfrm>
          <a:prstGeom prst="rect">
            <a:avLst/>
          </a:prstGeom>
        </p:spPr>
      </p:pic>
      <p:sp>
        <p:nvSpPr>
          <p:cNvPr id="8" name="Arrow: Right 2">
            <a:extLst>
              <a:ext uri="{FF2B5EF4-FFF2-40B4-BE49-F238E27FC236}">
                <a16:creationId xmlns:a16="http://schemas.microsoft.com/office/drawing/2014/main" id="{A14ECCC4-23D8-45CE-AB37-0968925091F9}"/>
              </a:ext>
            </a:extLst>
          </p:cNvPr>
          <p:cNvSpPr/>
          <p:nvPr/>
        </p:nvSpPr>
        <p:spPr>
          <a:xfrm>
            <a:off x="2059428" y="2749170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206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(25)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/>
              <a:t>inner_join</a:t>
            </a:r>
            <a:r>
              <a:rPr lang="en-US" altLang="ko-KR" dirty="0"/>
              <a:t>( ) </a:t>
            </a:r>
            <a:r>
              <a:rPr lang="ko-KR" altLang="en-US" dirty="0"/>
              <a:t>함수는 </a:t>
            </a:r>
            <a:r>
              <a:rPr lang="en-US" altLang="ko-KR" dirty="0"/>
              <a:t>ID </a:t>
            </a:r>
            <a:r>
              <a:rPr lang="ko-KR" altLang="en-US" dirty="0"/>
              <a:t>변수가 일치하지 않는 데이터는 결합하지 않음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5CF01A-5E99-41E5-BFF4-EDFC01E76018}"/>
              </a:ext>
            </a:extLst>
          </p:cNvPr>
          <p:cNvSpPr txBox="1"/>
          <p:nvPr/>
        </p:nvSpPr>
        <p:spPr>
          <a:xfrm>
            <a:off x="2851943" y="1540909"/>
            <a:ext cx="520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D574-C7AD-4168-BAED-3BF967F4202D}"/>
              </a:ext>
            </a:extLst>
          </p:cNvPr>
          <p:cNvSpPr txBox="1"/>
          <p:nvPr/>
        </p:nvSpPr>
        <p:spPr>
          <a:xfrm>
            <a:off x="5338430" y="4597923"/>
            <a:ext cx="2290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가 일치할 때만 결합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1C21A7-F234-415E-AF55-5D0669A9D78B}"/>
              </a:ext>
            </a:extLst>
          </p:cNvPr>
          <p:cNvSpPr txBox="1"/>
          <p:nvPr/>
        </p:nvSpPr>
        <p:spPr>
          <a:xfrm>
            <a:off x="2851943" y="3329260"/>
            <a:ext cx="520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B</a:t>
            </a:r>
            <a:endParaRPr lang="ko-KR" alt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F597E0-3D2A-4A51-8D48-4FF95B6AB6B5}"/>
              </a:ext>
            </a:extLst>
          </p:cNvPr>
          <p:cNvCxnSpPr/>
          <p:nvPr/>
        </p:nvCxnSpPr>
        <p:spPr>
          <a:xfrm>
            <a:off x="4596954" y="2379785"/>
            <a:ext cx="971508" cy="58615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A6B64A-41E3-432F-80FC-B5A63A734973}"/>
              </a:ext>
            </a:extLst>
          </p:cNvPr>
          <p:cNvCxnSpPr>
            <a:cxnSpLocks/>
          </p:cNvCxnSpPr>
          <p:nvPr/>
        </p:nvCxnSpPr>
        <p:spPr>
          <a:xfrm flipV="1">
            <a:off x="4596954" y="3883155"/>
            <a:ext cx="971508" cy="54475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8B7F8E-CEF5-43A1-93C4-2AC23F918BA2}"/>
              </a:ext>
            </a:extLst>
          </p:cNvPr>
          <p:cNvCxnSpPr>
            <a:cxnSpLocks/>
          </p:cNvCxnSpPr>
          <p:nvPr/>
        </p:nvCxnSpPr>
        <p:spPr>
          <a:xfrm>
            <a:off x="6329360" y="4345569"/>
            <a:ext cx="1" cy="2058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A657788-EC31-4786-9A90-90E92B78A0A4}"/>
              </a:ext>
            </a:extLst>
          </p:cNvPr>
          <p:cNvSpPr txBox="1"/>
          <p:nvPr/>
        </p:nvSpPr>
        <p:spPr>
          <a:xfrm>
            <a:off x="6189425" y="2334307"/>
            <a:ext cx="24788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/>
              <a:t>inner_join</a:t>
            </a:r>
            <a:r>
              <a:rPr lang="en-US" altLang="ko-KR" sz="1600" dirty="0"/>
              <a:t>(A, B, by = "ID")</a:t>
            </a:r>
            <a:endParaRPr lang="ko-KR" alt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DEA74-B8F4-4426-82EF-14725E3E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941" y="1843371"/>
            <a:ext cx="1614912" cy="1462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B6DB47-0E4A-4ACA-8348-40EFCF33A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010" y="3718762"/>
            <a:ext cx="1628774" cy="1455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BBCD6-05ED-437A-95C7-CB54964FF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909" y="2672861"/>
            <a:ext cx="34194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08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(26)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/>
              <a:t>full_join</a:t>
            </a:r>
            <a:r>
              <a:rPr lang="en-US" altLang="ko-KR" dirty="0"/>
              <a:t> ( ) </a:t>
            </a:r>
            <a:r>
              <a:rPr lang="ko-KR" altLang="en-US" dirty="0"/>
              <a:t>함수로 모든 데이터를 가로로 병합</a:t>
            </a:r>
            <a:br>
              <a:rPr lang="en-US" altLang="ko-KR" dirty="0"/>
            </a:br>
            <a:r>
              <a:rPr lang="en-US" altLang="ko-KR" dirty="0"/>
              <a:t>- jeju_y21_history</a:t>
            </a:r>
            <a:r>
              <a:rPr lang="ko-KR" altLang="en-US" dirty="0"/>
              <a:t>와 </a:t>
            </a:r>
            <a:r>
              <a:rPr lang="en-US" altLang="ko-KR" dirty="0"/>
              <a:t>jeju_y20_history </a:t>
            </a:r>
            <a:r>
              <a:rPr lang="ko-KR" altLang="en-US" dirty="0"/>
              <a:t>테이블에서 </a:t>
            </a:r>
            <a:r>
              <a:rPr lang="en-US" altLang="ko-KR" dirty="0"/>
              <a:t>ID </a:t>
            </a:r>
            <a:r>
              <a:rPr lang="ko-KR" altLang="en-US" dirty="0"/>
              <a:t>기준으로 모든 데이터가 가로 결합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42136F-1806-418E-926A-51D593C7B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88012"/>
              </p:ext>
            </p:extLst>
          </p:nvPr>
        </p:nvGraphicFramePr>
        <p:xfrm>
          <a:off x="1670537" y="1591778"/>
          <a:ext cx="78779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790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키 변수를 기준으로 모두 가로 결합하기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bind_col_full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full_join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(jeju_y21_history, jeju_y20_history, by = "ID")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bind_col_full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498B164-D28B-4EEC-B662-9C0CC1A3D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25" y="2542761"/>
            <a:ext cx="6515100" cy="3475134"/>
          </a:xfrm>
          <a:prstGeom prst="rect">
            <a:avLst/>
          </a:prstGeom>
        </p:spPr>
      </p:pic>
      <p:sp>
        <p:nvSpPr>
          <p:cNvPr id="8" name="Arrow: Right 2">
            <a:extLst>
              <a:ext uri="{FF2B5EF4-FFF2-40B4-BE49-F238E27FC236}">
                <a16:creationId xmlns:a16="http://schemas.microsoft.com/office/drawing/2014/main" id="{CE1296DC-3D1A-4E4B-803D-829B98CF9098}"/>
              </a:ext>
            </a:extLst>
          </p:cNvPr>
          <p:cNvSpPr/>
          <p:nvPr/>
        </p:nvSpPr>
        <p:spPr>
          <a:xfrm>
            <a:off x="1868445" y="2709422"/>
            <a:ext cx="316523" cy="23446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58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(27)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/>
              <a:t>full_join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r>
              <a:rPr lang="en-US" altLang="ko-KR" dirty="0"/>
              <a:t>: ID </a:t>
            </a:r>
            <a:r>
              <a:rPr lang="ko-KR" altLang="en-US" dirty="0"/>
              <a:t>변수를 기준으로</a:t>
            </a:r>
            <a:r>
              <a:rPr lang="en-US" altLang="ko-KR" dirty="0"/>
              <a:t> </a:t>
            </a:r>
            <a:r>
              <a:rPr lang="ko-KR" altLang="en-US" dirty="0"/>
              <a:t>모든 데이터가 결합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5CF01A-5E99-41E5-BFF4-EDFC01E76018}"/>
              </a:ext>
            </a:extLst>
          </p:cNvPr>
          <p:cNvSpPr txBox="1"/>
          <p:nvPr/>
        </p:nvSpPr>
        <p:spPr>
          <a:xfrm>
            <a:off x="2851943" y="1540909"/>
            <a:ext cx="520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D574-C7AD-4168-BAED-3BF967F4202D}"/>
              </a:ext>
            </a:extLst>
          </p:cNvPr>
          <p:cNvSpPr txBox="1"/>
          <p:nvPr/>
        </p:nvSpPr>
        <p:spPr>
          <a:xfrm>
            <a:off x="4596954" y="5153179"/>
            <a:ext cx="3689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를 기준으로 모든 데이터가 결합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1C21A7-F234-415E-AF55-5D0669A9D78B}"/>
              </a:ext>
            </a:extLst>
          </p:cNvPr>
          <p:cNvSpPr txBox="1"/>
          <p:nvPr/>
        </p:nvSpPr>
        <p:spPr>
          <a:xfrm>
            <a:off x="2851943" y="3329260"/>
            <a:ext cx="520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B</a:t>
            </a:r>
            <a:endParaRPr lang="ko-KR" alt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F597E0-3D2A-4A51-8D48-4FF95B6AB6B5}"/>
              </a:ext>
            </a:extLst>
          </p:cNvPr>
          <p:cNvCxnSpPr/>
          <p:nvPr/>
        </p:nvCxnSpPr>
        <p:spPr>
          <a:xfrm>
            <a:off x="4596954" y="2379785"/>
            <a:ext cx="971508" cy="58615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A6B64A-41E3-432F-80FC-B5A63A734973}"/>
              </a:ext>
            </a:extLst>
          </p:cNvPr>
          <p:cNvCxnSpPr>
            <a:cxnSpLocks/>
          </p:cNvCxnSpPr>
          <p:nvPr/>
        </p:nvCxnSpPr>
        <p:spPr>
          <a:xfrm flipV="1">
            <a:off x="4596954" y="3883155"/>
            <a:ext cx="971508" cy="54475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8B7F8E-CEF5-43A1-93C4-2AC23F918BA2}"/>
              </a:ext>
            </a:extLst>
          </p:cNvPr>
          <p:cNvCxnSpPr>
            <a:cxnSpLocks/>
          </p:cNvCxnSpPr>
          <p:nvPr/>
        </p:nvCxnSpPr>
        <p:spPr>
          <a:xfrm>
            <a:off x="6189424" y="4890492"/>
            <a:ext cx="1" cy="2058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A657788-EC31-4786-9A90-90E92B78A0A4}"/>
              </a:ext>
            </a:extLst>
          </p:cNvPr>
          <p:cNvSpPr txBox="1"/>
          <p:nvPr/>
        </p:nvSpPr>
        <p:spPr>
          <a:xfrm>
            <a:off x="6148054" y="1939837"/>
            <a:ext cx="24788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/>
              <a:t>full_join</a:t>
            </a:r>
            <a:r>
              <a:rPr lang="en-US" altLang="ko-KR" sz="1600" dirty="0"/>
              <a:t>(A, B, by = "ID")</a:t>
            </a:r>
            <a:endParaRPr lang="ko-KR" alt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6398D-9C86-4DC3-B341-2FA1DE86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18" y="1769243"/>
            <a:ext cx="1600932" cy="1468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01D627-5307-49B0-BF19-F5BBD8F5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18" y="3637037"/>
            <a:ext cx="1628774" cy="1447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47A726-A90A-40B1-9A72-8501F8AD5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924" y="2278391"/>
            <a:ext cx="34671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190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데이터 가공하기 </a:t>
            </a:r>
            <a:r>
              <a:rPr lang="en-US" altLang="ko-KR" sz="2400" dirty="0"/>
              <a:t>(28)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9AF56-8E52-4089-94B8-38AD6B49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399" y="1176912"/>
            <a:ext cx="6151202" cy="469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626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1" dirty="0">
                <a:solidFill>
                  <a:srgbClr val="000000"/>
                </a:solidFill>
                <a:latin typeface="YoonV YoonMyungjo100Std_OTF"/>
              </a:rPr>
              <a:t>데이터 추출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: 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전체 데이터에서 필요한 변수나 조건에 맞는 데이터를 추출하는 것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정렬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하나 혹은 여러 개의 변수를 기준으로 오름차순이나 내림차순으로 정렬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요약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변수 합계나 빈도 등 데이터를 요약한 정보로 데이터 특성을 파악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결합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2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개 이상의 테이블을 하나의 테이블로 결합하는 과정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030578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표로 정리하는 핵심 함수</a:t>
            </a:r>
            <a:endParaRPr lang="en-US" altLang="ko-KR" sz="18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B7E955-212E-43B6-A918-9A8A9338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31334"/>
              </p:ext>
            </p:extLst>
          </p:nvPr>
        </p:nvGraphicFramePr>
        <p:xfrm>
          <a:off x="1524000" y="1336383"/>
          <a:ext cx="9232900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8923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7233977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select(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변수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을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filter(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조건에 맞는 행을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arrange(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지정한 열을 기준으로 정렬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기본값 오름차순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).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summarise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데이터를 요약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group_by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데이터를 그룹화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273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bind_rows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데이터를 세로 결합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456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left_join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1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기준으로 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의 나머지 변수를 가로 결합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854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inner_join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과 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2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기준으로 변수 값이 동일할 때만 가로 결합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4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full_join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과 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2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기준으로 지정한 변수 값 전체를 가로 결합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683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2013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확인문제</a:t>
            </a:r>
            <a:r>
              <a:rPr lang="en-US" altLang="ko-KR" sz="1800" dirty="0"/>
              <a:t>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설명과 함수를 올바르게 연결하기</a:t>
            </a:r>
            <a:endParaRPr lang="en-US" altLang="ko-KR" sz="1600" dirty="0"/>
          </a:p>
          <a:p>
            <a:pPr marL="1257300" lvl="2" indent="-342900">
              <a:buFont typeface="+mj-ea"/>
              <a:buAutoNum type="circleNumDbPlain"/>
              <a:tabLst>
                <a:tab pos="2603500" algn="l"/>
              </a:tabLst>
            </a:pPr>
            <a:r>
              <a:rPr lang="ko-KR" altLang="en-US" dirty="0"/>
              <a:t>변수 추출 </a:t>
            </a: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 err="1"/>
              <a:t>summarise</a:t>
            </a:r>
            <a:r>
              <a:rPr lang="en-US" altLang="ko-KR" dirty="0"/>
              <a:t>( )</a:t>
            </a:r>
          </a:p>
          <a:p>
            <a:pPr marL="1257300" lvl="2" indent="-342900">
              <a:buFont typeface="+mj-ea"/>
              <a:buAutoNum type="circleNumDbPlain"/>
              <a:tabLst>
                <a:tab pos="2603500" algn="l"/>
              </a:tabLst>
            </a:pPr>
            <a:r>
              <a:rPr lang="ko-KR" altLang="en-US" dirty="0"/>
              <a:t>행 추출 </a:t>
            </a: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/>
              <a:t>arrange( )</a:t>
            </a:r>
          </a:p>
          <a:p>
            <a:pPr marL="1257300" lvl="2" indent="-342900">
              <a:buFont typeface="+mj-ea"/>
              <a:buAutoNum type="circleNumDbPlain"/>
              <a:tabLst>
                <a:tab pos="2603500" algn="l"/>
              </a:tabLst>
            </a:pPr>
            <a:r>
              <a:rPr lang="ko-KR" altLang="en-US" dirty="0"/>
              <a:t>데이터 정렬 </a:t>
            </a: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/>
              <a:t>filter ( )</a:t>
            </a:r>
          </a:p>
          <a:p>
            <a:pPr marL="1257300" lvl="2" indent="-342900">
              <a:buFont typeface="+mj-ea"/>
              <a:buAutoNum type="circleNumDbPlain"/>
              <a:tabLst>
                <a:tab pos="2603500" algn="l"/>
              </a:tabLst>
            </a:pPr>
            <a:r>
              <a:rPr lang="ko-KR" altLang="en-US" dirty="0"/>
              <a:t>데이터 요약 </a:t>
            </a:r>
            <a:r>
              <a:rPr lang="en-US" altLang="ko-KR" dirty="0"/>
              <a:t>	</a:t>
            </a:r>
            <a:r>
              <a:rPr lang="ko-KR" altLang="en-US" dirty="0"/>
              <a:t>●</a:t>
            </a: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/>
              <a:t>select ( 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교재 </a:t>
            </a:r>
            <a:r>
              <a:rPr lang="en-US" altLang="ko-KR" sz="1600" dirty="0"/>
              <a:t>225</a:t>
            </a:r>
            <a:r>
              <a:rPr lang="ko-KR" altLang="en-US" sz="1600" dirty="0"/>
              <a:t>쪽에서 가져온 </a:t>
            </a:r>
            <a:r>
              <a:rPr lang="en-US" altLang="ko-KR" sz="1600" dirty="0"/>
              <a:t>exdata1 </a:t>
            </a:r>
            <a:r>
              <a:rPr lang="ko-KR" altLang="en-US" sz="1600" dirty="0"/>
              <a:t>테이블에서 </a:t>
            </a:r>
            <a:r>
              <a:rPr lang="en-US" altLang="ko-KR" sz="1600" dirty="0"/>
              <a:t>AGE</a:t>
            </a:r>
            <a:r>
              <a:rPr lang="ko-KR" altLang="en-US" sz="1600" dirty="0"/>
              <a:t>가 </a:t>
            </a:r>
            <a:r>
              <a:rPr lang="en-US" altLang="ko-KR" sz="1600" dirty="0"/>
              <a:t>30</a:t>
            </a:r>
            <a:r>
              <a:rPr lang="ko-KR" altLang="en-US" sz="1600" dirty="0"/>
              <a:t>세 이하이면서 </a:t>
            </a:r>
            <a:r>
              <a:rPr lang="en-US" altLang="ko-KR" sz="1600" dirty="0"/>
              <a:t>Y20_CNT</a:t>
            </a:r>
            <a:r>
              <a:rPr lang="ko-KR" altLang="en-US" sz="1600" dirty="0"/>
              <a:t>가 </a:t>
            </a:r>
            <a:r>
              <a:rPr lang="en-US" altLang="ko-KR" sz="1600" dirty="0"/>
              <a:t>10</a:t>
            </a:r>
            <a:r>
              <a:rPr lang="ko-KR" altLang="en-US" sz="1600" dirty="0"/>
              <a:t>건 이상인 데이터를 </a:t>
            </a:r>
            <a:r>
              <a:rPr lang="en-US" altLang="ko-KR" sz="1600" dirty="0"/>
              <a:t>exdata2 </a:t>
            </a:r>
            <a:r>
              <a:rPr lang="ko-KR" altLang="en-US" sz="1600" dirty="0"/>
              <a:t>테이블로 생성하는 코드를 작성하여 실행 결과처럼 출력</a:t>
            </a:r>
            <a:r>
              <a:rPr lang="en-US" altLang="ko-KR" sz="1600" dirty="0"/>
              <a:t>(</a:t>
            </a:r>
            <a:r>
              <a:rPr lang="ko-KR" altLang="en-US" sz="1600" dirty="0"/>
              <a:t>파이프 연산자를 사용</a:t>
            </a:r>
            <a:r>
              <a:rPr lang="en-US" altLang="ko-KR" sz="16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DD48C8-801F-4CE0-9210-E479F931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0" y="4313693"/>
            <a:ext cx="5827712" cy="2158615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C67EC1A-42F4-4BE9-A648-99B895FA0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27522"/>
              </p:ext>
            </p:extLst>
          </p:nvPr>
        </p:nvGraphicFramePr>
        <p:xfrm>
          <a:off x="1524000" y="3736975"/>
          <a:ext cx="457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exdata2 &lt;-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exdata2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AE51263-2F61-4BBD-8ED0-509966B64456}"/>
              </a:ext>
            </a:extLst>
          </p:cNvPr>
          <p:cNvSpPr/>
          <p:nvPr/>
        </p:nvSpPr>
        <p:spPr>
          <a:xfrm>
            <a:off x="2564781" y="3781465"/>
            <a:ext cx="3348000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214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마무리④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확인문제</a:t>
            </a:r>
            <a:r>
              <a:rPr lang="en-US" altLang="ko-KR" sz="1800" dirty="0"/>
              <a:t>  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altLang="ko-KR" sz="1600" dirty="0"/>
              <a:t>1</a:t>
            </a:r>
            <a:r>
              <a:rPr lang="ko-KR" altLang="en-US" sz="1600" dirty="0"/>
              <a:t>번에서 도출한 결과를 바탕으로 </a:t>
            </a:r>
            <a:r>
              <a:rPr lang="en-US" altLang="ko-KR" sz="1600" dirty="0"/>
              <a:t>exdata2</a:t>
            </a:r>
            <a:r>
              <a:rPr lang="ko-KR" altLang="en-US" sz="1600" dirty="0"/>
              <a:t>를 </a:t>
            </a:r>
            <a:r>
              <a:rPr lang="en-US" altLang="ko-KR" sz="1600" dirty="0"/>
              <a:t>AGE </a:t>
            </a:r>
            <a:r>
              <a:rPr lang="ko-KR" altLang="en-US" sz="1600" dirty="0"/>
              <a:t>변수를 기준으로 내림차순</a:t>
            </a:r>
            <a:r>
              <a:rPr lang="en-US" altLang="ko-KR" sz="1600" dirty="0"/>
              <a:t>, Y20_CNT </a:t>
            </a:r>
            <a:r>
              <a:rPr lang="ko-KR" altLang="en-US" sz="1600" dirty="0"/>
              <a:t>변수를 기준으로 </a:t>
            </a:r>
            <a:br>
              <a:rPr lang="en-US" altLang="ko-KR" sz="1600" dirty="0"/>
            </a:br>
            <a:r>
              <a:rPr lang="ko-KR" altLang="en-US" sz="1600" dirty="0"/>
              <a:t>오름차순 정렬하는 코드를 작성하여 실행 결과처럼 출력</a:t>
            </a:r>
            <a:endParaRPr lang="en-US" altLang="ko-KR" sz="16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C67EC1A-42F4-4BE9-A648-99B895FA0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13276"/>
              </p:ext>
            </p:extLst>
          </p:nvPr>
        </p:nvGraphicFramePr>
        <p:xfrm>
          <a:off x="1524000" y="1895475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exdata2 %&gt;%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AE51263-2F61-4BBD-8ED0-509966B64456}"/>
              </a:ext>
            </a:extLst>
          </p:cNvPr>
          <p:cNvSpPr/>
          <p:nvPr/>
        </p:nvSpPr>
        <p:spPr>
          <a:xfrm>
            <a:off x="2779541" y="1948316"/>
            <a:ext cx="3132000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C8208-60CF-4B46-A27B-5B35D54B0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49" y="2472881"/>
            <a:ext cx="6111432" cy="25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10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마무리⑤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확인문제</a:t>
            </a:r>
            <a:r>
              <a:rPr lang="en-US" altLang="ko-KR" sz="1800" dirty="0"/>
              <a:t>   </a:t>
            </a: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600" dirty="0"/>
              <a:t>jeju_y21_history</a:t>
            </a:r>
            <a:r>
              <a:rPr lang="ko-KR" altLang="en-US" sz="1600" dirty="0"/>
              <a:t>와 </a:t>
            </a:r>
            <a:r>
              <a:rPr lang="en-US" altLang="ko-KR" sz="1600" dirty="0"/>
              <a:t>jeju_y20_history </a:t>
            </a:r>
            <a:r>
              <a:rPr lang="ko-KR" altLang="en-US" sz="1600" dirty="0"/>
              <a:t>테이블에서 </a:t>
            </a:r>
            <a:r>
              <a:rPr lang="en-US" altLang="ko-KR" sz="1600" dirty="0"/>
              <a:t>ID </a:t>
            </a:r>
            <a:r>
              <a:rPr lang="ko-KR" altLang="en-US" sz="1600" dirty="0"/>
              <a:t>변수와 </a:t>
            </a:r>
            <a:r>
              <a:rPr lang="en-US" altLang="ko-KR" sz="1600" dirty="0"/>
              <a:t>jeju_y21_history </a:t>
            </a:r>
            <a:r>
              <a:rPr lang="ko-KR" altLang="en-US" sz="1600" dirty="0"/>
              <a:t>테이블 기준으로 가로 결합하는 </a:t>
            </a:r>
            <a:br>
              <a:rPr lang="en-US" altLang="ko-KR" sz="1600" dirty="0"/>
            </a:br>
            <a:r>
              <a:rPr lang="ko-KR" altLang="en-US" sz="1600" dirty="0"/>
              <a:t>코드를 작성하여 실행 결과처럼 출력</a:t>
            </a:r>
            <a:endParaRPr lang="en-US" altLang="ko-KR" sz="16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C67EC1A-42F4-4BE9-A648-99B895FA0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80630"/>
              </p:ext>
            </p:extLst>
          </p:nvPr>
        </p:nvGraphicFramePr>
        <p:xfrm>
          <a:off x="1524000" y="1895475"/>
          <a:ext cx="457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bind_col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&lt;-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bind_col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AE51263-2F61-4BBD-8ED0-509966B64456}"/>
              </a:ext>
            </a:extLst>
          </p:cNvPr>
          <p:cNvSpPr/>
          <p:nvPr/>
        </p:nvSpPr>
        <p:spPr>
          <a:xfrm>
            <a:off x="2652541" y="1950181"/>
            <a:ext cx="3312000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FECEF-3218-434C-949E-1B01843A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11567"/>
            <a:ext cx="6237287" cy="30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9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설치 및 로드하기</a:t>
            </a:r>
          </a:p>
          <a:p>
            <a:pPr lvl="2"/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설치와 로드를 실행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이미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패키지를 설치한 적이 있거나</a:t>
            </a:r>
            <a:r>
              <a:rPr lang="en-US" altLang="ko-KR" dirty="0"/>
              <a:t>, </a:t>
            </a:r>
            <a:r>
              <a:rPr lang="ko-KR" altLang="en-US" dirty="0"/>
              <a:t>패키지를 설치하고 </a:t>
            </a:r>
            <a:r>
              <a:rPr lang="en-US" altLang="ko-KR" dirty="0"/>
              <a:t>R </a:t>
            </a:r>
            <a:r>
              <a:rPr lang="ko-KR" altLang="en-US" dirty="0"/>
              <a:t>스튜디오를 재시작했다면 </a:t>
            </a:r>
            <a:r>
              <a:rPr lang="en-US" altLang="ko-KR" dirty="0"/>
              <a:t>library ( ) </a:t>
            </a:r>
            <a:r>
              <a:rPr lang="ko-KR" altLang="en-US" dirty="0"/>
              <a:t>함수로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 패키지 로드만 실행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E93FCB-D6DA-4602-BD41-9BA2D9653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63680"/>
              </p:ext>
            </p:extLst>
          </p:nvPr>
        </p:nvGraphicFramePr>
        <p:xfrm>
          <a:off x="1722474" y="2350666"/>
          <a:ext cx="31381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13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dplyr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패키지 설치 및 로드하기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dplyr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dplyr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9F08E81F-F999-482E-A596-2329A50BE996}"/>
              </a:ext>
            </a:extLst>
          </p:cNvPr>
          <p:cNvSpPr txBox="1"/>
          <p:nvPr/>
        </p:nvSpPr>
        <p:spPr>
          <a:xfrm>
            <a:off x="5784448" y="2247823"/>
            <a:ext cx="61077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The following objects are masked from '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package:stats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':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filter, lag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The following objects are masked from '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package:base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':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intersect,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setdiff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setequal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union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AAEF4BC-F0DC-46BF-A995-A48C140B1768}"/>
              </a:ext>
            </a:extLst>
          </p:cNvPr>
          <p:cNvSpPr/>
          <p:nvPr/>
        </p:nvSpPr>
        <p:spPr>
          <a:xfrm>
            <a:off x="5097312" y="2605254"/>
            <a:ext cx="363416" cy="234462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C4B68D-8E9C-4D76-B732-3A1D3716F15B}"/>
              </a:ext>
            </a:extLst>
          </p:cNvPr>
          <p:cNvSpPr txBox="1"/>
          <p:nvPr/>
        </p:nvSpPr>
        <p:spPr>
          <a:xfrm>
            <a:off x="1673469" y="3443312"/>
            <a:ext cx="88450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dplyr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패키지를 로드했을 때 위와 같이 메시지가 출력되면 해당 패키지에 기존에 사용 중인 함수와 동일한 이름의 함수가 있다는 알림 메시지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다른 패키지에 동일한 함수가 있을 때는 특정 패키지임을 표시하는 </a:t>
            </a:r>
            <a:r>
              <a:rPr lang="en-US" altLang="ko-KR" sz="1600" dirty="0">
                <a:solidFill>
                  <a:srgbClr val="FF0000"/>
                </a:solidFill>
              </a:rPr>
              <a:t>:: </a:t>
            </a:r>
            <a:r>
              <a:rPr lang="ko-KR" altLang="en-US" sz="1600" dirty="0">
                <a:solidFill>
                  <a:srgbClr val="FF0000"/>
                </a:solidFill>
              </a:rPr>
              <a:t>더블 콜론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연산자를 사용</a:t>
            </a:r>
            <a:b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예를 들어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dplyr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패키지의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filter ( )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함수를 사용한다면 </a:t>
            </a:r>
            <a:r>
              <a:rPr lang="en-US" altLang="ko-KR" sz="1600" dirty="0" err="1">
                <a:solidFill>
                  <a:srgbClr val="FF0000"/>
                </a:solidFill>
              </a:rPr>
              <a:t>dplyr</a:t>
            </a:r>
            <a:r>
              <a:rPr lang="en-US" altLang="ko-KR" sz="1600" dirty="0">
                <a:solidFill>
                  <a:srgbClr val="FF0000"/>
                </a:solidFill>
              </a:rPr>
              <a:t>::filter( )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형태로 작성</a:t>
            </a:r>
          </a:p>
        </p:txBody>
      </p:sp>
    </p:spTree>
    <p:extLst>
      <p:ext uri="{BB962C8B-B14F-4D97-AF65-F5344CB8AC3E}">
        <p14:creationId xmlns:p14="http://schemas.microsoft.com/office/powerpoint/2010/main" val="1616760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데이터 재구조화</a:t>
            </a:r>
            <a:endParaRPr lang="en-US" altLang="ko-KR" dirty="0"/>
          </a:p>
          <a:p>
            <a:pPr lvl="2"/>
            <a:r>
              <a:rPr lang="en-US" altLang="ko-KR" dirty="0"/>
              <a:t>reshape2 </a:t>
            </a:r>
            <a:r>
              <a:rPr lang="ko-KR" altLang="en-US" dirty="0"/>
              <a:t>패키지는 </a:t>
            </a:r>
            <a:r>
              <a:rPr lang="en-US" altLang="ko-KR" dirty="0"/>
              <a:t>reshape </a:t>
            </a:r>
            <a:r>
              <a:rPr lang="ko-KR" altLang="en-US" dirty="0"/>
              <a:t>패키지의 성능을 개선한 것으로 열이 긴 형태의 데이터를 행이 긴 형태로 바꾸는 </a:t>
            </a:r>
            <a:r>
              <a:rPr lang="en-US" altLang="ko-KR" dirty="0"/>
              <a:t>melt( ) </a:t>
            </a:r>
            <a:r>
              <a:rPr lang="ko-KR" altLang="en-US" dirty="0"/>
              <a:t>함수와 행이 긴 형태의 데이터를 열이 긴 형태로 바꾸는 </a:t>
            </a:r>
            <a:r>
              <a:rPr lang="en-US" altLang="ko-KR" dirty="0"/>
              <a:t>cast( ) </a:t>
            </a:r>
            <a:r>
              <a:rPr lang="ko-KR" altLang="en-US" dirty="0"/>
              <a:t>함수를 포함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3709E-B216-4424-8E2F-B2D74103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79" y="2182281"/>
            <a:ext cx="8230242" cy="35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591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넓은 모양 데이터를 긴 모양으로 바꾸기</a:t>
            </a:r>
            <a:r>
              <a:rPr lang="en-US" altLang="ko-KR" dirty="0"/>
              <a:t>: melt( ) </a:t>
            </a:r>
            <a:r>
              <a:rPr lang="ko-KR" altLang="en-US" dirty="0"/>
              <a:t>함수</a:t>
            </a:r>
          </a:p>
          <a:p>
            <a:pPr lvl="2"/>
            <a:r>
              <a:rPr lang="ko-KR" altLang="en-US" dirty="0"/>
              <a:t>넓은 모양 데이터는 행보다 열이 많아 가로로 긴 모양의 행렬</a:t>
            </a:r>
            <a:endParaRPr lang="en-US" altLang="ko-KR" dirty="0"/>
          </a:p>
          <a:p>
            <a:pPr lvl="2"/>
            <a:r>
              <a:rPr lang="ko-KR" altLang="en-US" dirty="0"/>
              <a:t>이러한 행렬의 열을 행으로 바꾸어 세로로 길게 바꿀 때는 </a:t>
            </a:r>
            <a:r>
              <a:rPr lang="en-US" altLang="ko-KR" dirty="0"/>
              <a:t>melt( 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스튜디오 </a:t>
            </a:r>
            <a:r>
              <a:rPr lang="en-US" altLang="ko-KR" dirty="0"/>
              <a:t>Help </a:t>
            </a:r>
            <a:r>
              <a:rPr lang="ko-KR" altLang="en-US" dirty="0"/>
              <a:t>탭에서 </a:t>
            </a:r>
            <a:r>
              <a:rPr lang="en-US" altLang="ko-KR" dirty="0"/>
              <a:t>[melt]</a:t>
            </a:r>
            <a:r>
              <a:rPr lang="ko-KR" altLang="en-US" dirty="0"/>
              <a:t>를 입력하여 검색한 후 결과 목록에서 </a:t>
            </a:r>
            <a:r>
              <a:rPr lang="en-US" altLang="ko-KR" dirty="0"/>
              <a:t>[reshape2::melt]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lvl="2"/>
            <a:r>
              <a:rPr lang="en-US" altLang="ko-KR" dirty="0"/>
              <a:t>Description: </a:t>
            </a:r>
            <a:r>
              <a:rPr lang="ko-KR" altLang="en-US" dirty="0"/>
              <a:t>함수에 대한 설명</a:t>
            </a:r>
            <a:endParaRPr lang="en-US" altLang="ko-KR" dirty="0"/>
          </a:p>
          <a:p>
            <a:pPr lvl="2"/>
            <a:r>
              <a:rPr lang="en-US" altLang="ko-KR" dirty="0"/>
              <a:t>Usage:</a:t>
            </a:r>
            <a:r>
              <a:rPr lang="ko-KR" altLang="en-US" dirty="0"/>
              <a:t> 사용 형태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Arguments: </a:t>
            </a:r>
            <a:r>
              <a:rPr lang="ko-KR" altLang="en-US" dirty="0"/>
              <a:t>실제 사용할 때 쓰는 옵션 설명</a:t>
            </a:r>
            <a:endParaRPr lang="en-US" altLang="ko-KR" dirty="0"/>
          </a:p>
          <a:p>
            <a:pPr lvl="3"/>
            <a:r>
              <a:rPr lang="en-US" altLang="ko-KR" sz="1600" dirty="0"/>
              <a:t>data: </a:t>
            </a:r>
            <a:r>
              <a:rPr lang="ko-KR" altLang="en-US" sz="1600" dirty="0"/>
              <a:t>변형할 데이터 세트를 입력</a:t>
            </a:r>
            <a:endParaRPr lang="en-US" altLang="ko-KR" sz="1600" dirty="0"/>
          </a:p>
          <a:p>
            <a:pPr lvl="3"/>
            <a:r>
              <a:rPr lang="en-US" altLang="ko-KR" sz="1600" dirty="0"/>
              <a:t>na.rm = FALSE: </a:t>
            </a:r>
            <a:r>
              <a:rPr lang="ko-KR" altLang="en-US" sz="1600" dirty="0"/>
              <a:t>결측치를 제외하는 옵션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결측치를</a:t>
            </a:r>
            <a:r>
              <a:rPr lang="ko-KR" altLang="en-US" sz="1600" dirty="0"/>
              <a:t> 제외하고 연산하려면 </a:t>
            </a:r>
            <a:r>
              <a:rPr lang="en-US" altLang="ko-KR" sz="1600" dirty="0"/>
              <a:t>na.rm = TRUE</a:t>
            </a:r>
            <a:r>
              <a:rPr lang="ko-KR" altLang="en-US" sz="1600" dirty="0"/>
              <a:t>를 입력</a:t>
            </a:r>
            <a:endParaRPr lang="en-US" altLang="ko-KR" sz="1600" dirty="0"/>
          </a:p>
          <a:p>
            <a:pPr lvl="3"/>
            <a:r>
              <a:rPr lang="en-US" altLang="ko-KR" sz="1600" dirty="0"/>
              <a:t>value.name = "value": </a:t>
            </a:r>
            <a:r>
              <a:rPr lang="ko-KR" altLang="en-US" sz="1600" dirty="0"/>
              <a:t>행으로 바꾸고 싶은 열 이름</a:t>
            </a:r>
            <a:endParaRPr lang="en-US" altLang="ko-KR" sz="1600" dirty="0"/>
          </a:p>
          <a:p>
            <a:pPr lvl="2"/>
            <a:r>
              <a:rPr lang="en-US" altLang="ko-KR" dirty="0"/>
              <a:t>Details: [</a:t>
            </a:r>
            <a:r>
              <a:rPr lang="en-US" altLang="ko-KR" dirty="0" err="1"/>
              <a:t>melt.data.frame</a:t>
            </a:r>
            <a:r>
              <a:rPr lang="en-US" altLang="ko-KR" dirty="0"/>
              <a:t>], [</a:t>
            </a:r>
            <a:r>
              <a:rPr lang="en-US" altLang="ko-KR" dirty="0" err="1"/>
              <a:t>melt.array</a:t>
            </a:r>
            <a:r>
              <a:rPr lang="en-US" altLang="ko-KR" dirty="0"/>
              <a:t>], [</a:t>
            </a:r>
            <a:r>
              <a:rPr lang="en-US" altLang="ko-KR" dirty="0" err="1"/>
              <a:t>melt.list</a:t>
            </a:r>
            <a:r>
              <a:rPr lang="en-US" altLang="ko-KR" dirty="0"/>
              <a:t>]</a:t>
            </a:r>
            <a:r>
              <a:rPr lang="ko-KR" altLang="en-US" dirty="0"/>
              <a:t>를 클릭하면 </a:t>
            </a:r>
            <a:r>
              <a:rPr lang="en-US" altLang="ko-KR" dirty="0"/>
              <a:t>melt( ) </a:t>
            </a:r>
            <a:r>
              <a:rPr lang="ko-KR" altLang="en-US" dirty="0"/>
              <a:t>함수가 데이터 종류에 따라 </a:t>
            </a:r>
            <a:br>
              <a:rPr lang="en-US" altLang="ko-KR" dirty="0"/>
            </a:br>
            <a:r>
              <a:rPr lang="ko-KR" altLang="en-US" dirty="0"/>
              <a:t>어떻게 작동하는지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8930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melt 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id.vars</a:t>
            </a:r>
            <a:r>
              <a:rPr lang="en-US" altLang="ko-KR" dirty="0"/>
              <a:t> </a:t>
            </a:r>
            <a:r>
              <a:rPr lang="ko-KR" altLang="en-US" dirty="0"/>
              <a:t>옵션과 </a:t>
            </a:r>
            <a:r>
              <a:rPr lang="en-US" altLang="ko-KR" dirty="0" err="1"/>
              <a:t>measure.vars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id.vars</a:t>
            </a:r>
            <a:r>
              <a:rPr lang="en-US" altLang="ko-KR" dirty="0"/>
              <a:t> = "</a:t>
            </a:r>
            <a:r>
              <a:rPr lang="ko-KR" altLang="en-US" dirty="0"/>
              <a:t>이름</a:t>
            </a:r>
            <a:r>
              <a:rPr lang="en-US" altLang="ko-KR" dirty="0"/>
              <a:t>", </a:t>
            </a:r>
            <a:r>
              <a:rPr lang="en-US" altLang="ko-KR" dirty="0" err="1"/>
              <a:t>measure.vars</a:t>
            </a:r>
            <a:r>
              <a:rPr lang="en-US" altLang="ko-KR" dirty="0"/>
              <a:t> = c("</a:t>
            </a:r>
            <a:r>
              <a:rPr lang="ko-KR" altLang="en-US" dirty="0"/>
              <a:t>국어</a:t>
            </a:r>
            <a:r>
              <a:rPr lang="en-US" altLang="ko-KR" dirty="0"/>
              <a:t>", ＂</a:t>
            </a:r>
            <a:r>
              <a:rPr lang="ko-KR" altLang="en-US" dirty="0"/>
              <a:t>영어</a:t>
            </a:r>
            <a:r>
              <a:rPr lang="en-US" altLang="ko-KR" dirty="0"/>
              <a:t>")</a:t>
            </a:r>
            <a:r>
              <a:rPr lang="ko-KR" altLang="en-US" dirty="0"/>
              <a:t>로 지정하면 오른쪽 테이블처럼 이름 변수를 기준으로 국어와 영어 점수가 세로로 재배치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5E8302-D33E-4E94-A183-B6BB5CF29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39415"/>
              </p:ext>
            </p:extLst>
          </p:nvPr>
        </p:nvGraphicFramePr>
        <p:xfrm>
          <a:off x="1257782" y="1282661"/>
          <a:ext cx="6280150" cy="335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melt(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id.var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기준 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measure.vars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변환 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9DD9F02E-ADAF-4A67-8525-16C51A6BB4A1}"/>
              </a:ext>
            </a:extLst>
          </p:cNvPr>
          <p:cNvGrpSpPr/>
          <p:nvPr/>
        </p:nvGrpSpPr>
        <p:grpSpPr>
          <a:xfrm>
            <a:off x="1906527" y="2900905"/>
            <a:ext cx="8378946" cy="2946439"/>
            <a:chOff x="1524000" y="2565400"/>
            <a:chExt cx="9212850" cy="33006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48761-5B2C-44A1-839B-73F4794E3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4499" y="2701109"/>
              <a:ext cx="9022351" cy="316490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4167CA-4DE5-45E6-8C70-F9E42275E384}"/>
                </a:ext>
              </a:extLst>
            </p:cNvPr>
            <p:cNvSpPr/>
            <p:nvPr/>
          </p:nvSpPr>
          <p:spPr>
            <a:xfrm>
              <a:off x="1524000" y="2565400"/>
              <a:ext cx="1803400" cy="335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7521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R</a:t>
            </a:r>
            <a:r>
              <a:rPr lang="ko-KR" altLang="en-US" dirty="0"/>
              <a:t>에 기본으로 내장되어 있는 </a:t>
            </a:r>
            <a:r>
              <a:rPr lang="en-US" altLang="ko-KR" dirty="0" err="1"/>
              <a:t>airquality</a:t>
            </a:r>
            <a:r>
              <a:rPr lang="en-US" altLang="ko-KR" dirty="0"/>
              <a:t> </a:t>
            </a:r>
            <a:r>
              <a:rPr lang="ko-KR" altLang="en-US" dirty="0"/>
              <a:t>데이터 세트를 이용하여 </a:t>
            </a:r>
            <a:r>
              <a:rPr lang="en-US" altLang="ko-KR" dirty="0"/>
              <a:t>melt( ) </a:t>
            </a:r>
            <a:r>
              <a:rPr lang="ko-KR" altLang="en-US" dirty="0"/>
              <a:t>함수를 실습</a:t>
            </a:r>
            <a:br>
              <a:rPr lang="en-US" altLang="ko-KR" dirty="0"/>
            </a:br>
            <a:r>
              <a:rPr lang="en-US" altLang="ko-KR" dirty="0"/>
              <a:t>- melt( ) </a:t>
            </a:r>
            <a:r>
              <a:rPr lang="ko-KR" altLang="en-US" dirty="0"/>
              <a:t>함수는 </a:t>
            </a:r>
            <a:r>
              <a:rPr lang="en-US" altLang="ko-KR" dirty="0"/>
              <a:t>reshape2 </a:t>
            </a:r>
            <a:r>
              <a:rPr lang="ko-KR" altLang="en-US" dirty="0"/>
              <a:t>패키지에 포함되어 있으므로 먼저 패키지를 설치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head( ) </a:t>
            </a:r>
            <a:r>
              <a:rPr lang="ko-KR" altLang="en-US" dirty="0"/>
              <a:t>함수를 사용하여 데이터 세트를 출력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데이터를 변형하기 위해 먼저 데이터 세트 구조를 파악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5E8302-D33E-4E94-A183-B6BB5CF29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43404"/>
              </p:ext>
            </p:extLst>
          </p:nvPr>
        </p:nvGraphicFramePr>
        <p:xfrm>
          <a:off x="1742409" y="1539308"/>
          <a:ext cx="345395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reshape2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패키지 설치하기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("reshape2")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B2E179-9B9B-4B3A-B5EA-51E529E6A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66035"/>
              </p:ext>
            </p:extLst>
          </p:nvPr>
        </p:nvGraphicFramePr>
        <p:xfrm>
          <a:off x="1732344" y="2899899"/>
          <a:ext cx="345395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세트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46757EF-71E3-49A4-8455-078359AA7D49}"/>
              </a:ext>
            </a:extLst>
          </p:cNvPr>
          <p:cNvSpPr/>
          <p:nvPr/>
        </p:nvSpPr>
        <p:spPr>
          <a:xfrm>
            <a:off x="5608539" y="3025509"/>
            <a:ext cx="406400" cy="25908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474AC9-4DBE-4395-8CDD-E6130C5E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985" y="2893250"/>
            <a:ext cx="3483485" cy="21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436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변수명을 구하는 </a:t>
            </a:r>
            <a:r>
              <a:rPr lang="en-US" altLang="ko-KR" dirty="0"/>
              <a:t>names( ) </a:t>
            </a:r>
            <a:r>
              <a:rPr lang="ko-KR" altLang="en-US" dirty="0"/>
              <a:t>함수와 소문자로 치환하는 </a:t>
            </a:r>
            <a:r>
              <a:rPr lang="en-US" altLang="ko-KR" dirty="0" err="1"/>
              <a:t>tolower</a:t>
            </a:r>
            <a:r>
              <a:rPr lang="en-US" altLang="ko-KR" dirty="0"/>
              <a:t>( ) </a:t>
            </a:r>
            <a:r>
              <a:rPr lang="ko-KR" altLang="en-US" dirty="0"/>
              <a:t>함수를 실행</a:t>
            </a:r>
            <a:br>
              <a:rPr lang="en-US" altLang="ko-KR" dirty="0"/>
            </a:br>
            <a:r>
              <a:rPr lang="en-US" altLang="ko-KR" dirty="0"/>
              <a:t>- R</a:t>
            </a:r>
            <a:r>
              <a:rPr lang="ko-KR" altLang="en-US" dirty="0"/>
              <a:t>은 대소문자를 구분하기 때문에 대소문자 실수를 예방하기 위함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B2E179-9B9B-4B3A-B5EA-51E529E6A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05787"/>
              </p:ext>
            </p:extLst>
          </p:nvPr>
        </p:nvGraphicFramePr>
        <p:xfrm>
          <a:off x="1736447" y="1550153"/>
          <a:ext cx="3453954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변수명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소문자로 통일하기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names(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tolower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(names(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41633D-7DCE-4CDE-95B8-75C6E981E549}"/>
              </a:ext>
            </a:extLst>
          </p:cNvPr>
          <p:cNvSpPr/>
          <p:nvPr/>
        </p:nvSpPr>
        <p:spPr>
          <a:xfrm>
            <a:off x="1939647" y="2852737"/>
            <a:ext cx="406400" cy="25908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A093C4-88A1-4FF5-AEA0-2A2F816D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43" y="2760402"/>
            <a:ext cx="3758715" cy="243663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672E01-9F4F-457C-B63B-25EA8137CA0B}"/>
              </a:ext>
            </a:extLst>
          </p:cNvPr>
          <p:cNvCxnSpPr/>
          <p:nvPr/>
        </p:nvCxnSpPr>
        <p:spPr>
          <a:xfrm>
            <a:off x="6600142" y="2988842"/>
            <a:ext cx="3429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C347AF-22EE-4372-8109-9403C7EBC392}"/>
              </a:ext>
            </a:extLst>
          </p:cNvPr>
          <p:cNvSpPr txBox="1"/>
          <p:nvPr/>
        </p:nvSpPr>
        <p:spPr>
          <a:xfrm>
            <a:off x="7142626" y="2834953"/>
            <a:ext cx="2470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변수명이 소문자로 변경</a:t>
            </a:r>
          </a:p>
        </p:txBody>
      </p:sp>
    </p:spTree>
    <p:extLst>
      <p:ext uri="{BB962C8B-B14F-4D97-AF65-F5344CB8AC3E}">
        <p14:creationId xmlns:p14="http://schemas.microsoft.com/office/powerpoint/2010/main" val="40811148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reshape2 </a:t>
            </a:r>
            <a:r>
              <a:rPr lang="ko-KR" altLang="en-US" dirty="0"/>
              <a:t>패키지를 로드하고 </a:t>
            </a:r>
            <a:r>
              <a:rPr lang="en-US" altLang="ko-KR" dirty="0"/>
              <a:t>melt( ) </a:t>
            </a:r>
            <a:r>
              <a:rPr lang="ko-KR" altLang="en-US" dirty="0"/>
              <a:t>함수로 데이터를 변형하여 </a:t>
            </a:r>
            <a:r>
              <a:rPr lang="en-US" altLang="ko-KR" dirty="0" err="1"/>
              <a:t>melt_test</a:t>
            </a:r>
            <a:r>
              <a:rPr lang="en-US" altLang="ko-KR" dirty="0"/>
              <a:t> </a:t>
            </a:r>
            <a:r>
              <a:rPr lang="ko-KR" altLang="en-US" dirty="0"/>
              <a:t>변수에 할당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첫 번째 행에 있던 </a:t>
            </a:r>
            <a:r>
              <a:rPr lang="en-US" altLang="ko-KR" dirty="0"/>
              <a:t>ozone </a:t>
            </a:r>
            <a:r>
              <a:rPr lang="ko-KR" altLang="en-US" dirty="0"/>
              <a:t>변수와 변수 값으로 데이터 세트가 변형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B2E179-9B9B-4B3A-B5EA-51E529E6A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11778"/>
              </p:ext>
            </p:extLst>
          </p:nvPr>
        </p:nvGraphicFramePr>
        <p:xfrm>
          <a:off x="1724695" y="1568978"/>
          <a:ext cx="3453954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열을 행으로 바꾸기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library(reshape2)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melt_test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melt(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melt_test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41633D-7DCE-4CDE-95B8-75C6E981E549}"/>
              </a:ext>
            </a:extLst>
          </p:cNvPr>
          <p:cNvSpPr/>
          <p:nvPr/>
        </p:nvSpPr>
        <p:spPr>
          <a:xfrm>
            <a:off x="2336354" y="2785427"/>
            <a:ext cx="406400" cy="25908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672E01-9F4F-457C-B63B-25EA8137CA0B}"/>
              </a:ext>
            </a:extLst>
          </p:cNvPr>
          <p:cNvCxnSpPr/>
          <p:nvPr/>
        </p:nvCxnSpPr>
        <p:spPr>
          <a:xfrm>
            <a:off x="7099300" y="2822187"/>
            <a:ext cx="3429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C347AF-22EE-4372-8109-9403C7EBC392}"/>
              </a:ext>
            </a:extLst>
          </p:cNvPr>
          <p:cNvSpPr txBox="1"/>
          <p:nvPr/>
        </p:nvSpPr>
        <p:spPr>
          <a:xfrm>
            <a:off x="7548046" y="2668298"/>
            <a:ext cx="299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기준이 될 열을 지정하지 않아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모든 열을 반환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B4B0E8-7DFB-4738-BF28-F04498321FC6}"/>
              </a:ext>
            </a:extLst>
          </p:cNvPr>
          <p:cNvSpPr txBox="1"/>
          <p:nvPr/>
        </p:nvSpPr>
        <p:spPr>
          <a:xfrm>
            <a:off x="3092450" y="2661299"/>
            <a:ext cx="417239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No id variables; using all as measure variables</a:t>
            </a:r>
          </a:p>
          <a:p>
            <a:r>
              <a:rPr lang="en-US" altLang="ko-KR" sz="1600" dirty="0"/>
              <a:t>    variable     value</a:t>
            </a:r>
          </a:p>
          <a:p>
            <a:r>
              <a:rPr lang="en-US" altLang="ko-KR" sz="1600" dirty="0"/>
              <a:t>1   ozone         41</a:t>
            </a:r>
          </a:p>
          <a:p>
            <a:r>
              <a:rPr lang="en-US" altLang="ko-KR" sz="1600" dirty="0"/>
              <a:t>2   ozone         36</a:t>
            </a:r>
          </a:p>
          <a:p>
            <a:r>
              <a:rPr lang="en-US" altLang="ko-KR" sz="1600" dirty="0"/>
              <a:t>3   ozone         12</a:t>
            </a:r>
          </a:p>
          <a:p>
            <a:r>
              <a:rPr lang="en-US" altLang="ko-KR" sz="1600" dirty="0"/>
              <a:t>4   ozone         18</a:t>
            </a:r>
          </a:p>
          <a:p>
            <a:r>
              <a:rPr lang="en-US" altLang="ko-KR" sz="1600" dirty="0"/>
              <a:t>5   ozone         NA</a:t>
            </a:r>
          </a:p>
          <a:p>
            <a:r>
              <a:rPr lang="en-US" altLang="ko-KR" sz="1600" dirty="0"/>
              <a:t>6   ozone         28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10420-416E-4331-BC94-ABAAB4A7B5B8}"/>
              </a:ext>
            </a:extLst>
          </p:cNvPr>
          <p:cNvSpPr txBox="1"/>
          <p:nvPr/>
        </p:nvSpPr>
        <p:spPr>
          <a:xfrm>
            <a:off x="4851936" y="4858899"/>
            <a:ext cx="2992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변수명이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variable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열의 값이 됨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66A91-1168-4ECC-80AD-9181895BF764}"/>
              </a:ext>
            </a:extLst>
          </p:cNvPr>
          <p:cNvSpPr/>
          <p:nvPr/>
        </p:nvSpPr>
        <p:spPr>
          <a:xfrm>
            <a:off x="3340100" y="3237975"/>
            <a:ext cx="673100" cy="144832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ACCB98-6D91-4AC5-AED7-92521EE9A40A}"/>
              </a:ext>
            </a:extLst>
          </p:cNvPr>
          <p:cNvSpPr/>
          <p:nvPr/>
        </p:nvSpPr>
        <p:spPr>
          <a:xfrm>
            <a:off x="3695700" y="4711700"/>
            <a:ext cx="1066800" cy="304800"/>
          </a:xfrm>
          <a:custGeom>
            <a:avLst/>
            <a:gdLst>
              <a:gd name="connsiteX0" fmla="*/ 0 w 1066800"/>
              <a:gd name="connsiteY0" fmla="*/ 0 h 304800"/>
              <a:gd name="connsiteX1" fmla="*/ 0 w 1066800"/>
              <a:gd name="connsiteY1" fmla="*/ 304800 h 304800"/>
              <a:gd name="connsiteX2" fmla="*/ 1066800 w 106680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304800">
                <a:moveTo>
                  <a:pt x="0" y="0"/>
                </a:moveTo>
                <a:lnTo>
                  <a:pt x="0" y="304800"/>
                </a:lnTo>
                <a:lnTo>
                  <a:pt x="1066800" y="304800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2401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tail ( ) </a:t>
            </a:r>
            <a:r>
              <a:rPr lang="ko-KR" altLang="en-US" dirty="0"/>
              <a:t>함수를 사용해 데이터의 뒷부분을 확인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첫 번째 행 마지막에 있던 변수명 </a:t>
            </a:r>
            <a:r>
              <a:rPr lang="en-US" altLang="ko-KR" dirty="0"/>
              <a:t>day</a:t>
            </a:r>
            <a:r>
              <a:rPr lang="ko-KR" altLang="en-US" dirty="0"/>
              <a:t>와 그 값을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View( ) </a:t>
            </a:r>
            <a:r>
              <a:rPr lang="ko-KR" altLang="en-US" dirty="0"/>
              <a:t>함수로 </a:t>
            </a:r>
            <a:r>
              <a:rPr lang="en-US" altLang="ko-KR" dirty="0" err="1"/>
              <a:t>melt_test</a:t>
            </a:r>
            <a:r>
              <a:rPr lang="ko-KR" altLang="en-US" dirty="0"/>
              <a:t>를 실행하면 </a:t>
            </a:r>
            <a:r>
              <a:rPr lang="en-US" altLang="ko-KR" dirty="0"/>
              <a:t>ozone, </a:t>
            </a:r>
            <a:r>
              <a:rPr lang="en-US" altLang="ko-KR" dirty="0" err="1"/>
              <a:t>solar.r</a:t>
            </a:r>
            <a:r>
              <a:rPr lang="en-US" altLang="ko-KR" dirty="0"/>
              <a:t>, wind, temp, month, day </a:t>
            </a:r>
            <a:r>
              <a:rPr lang="ko-KR" altLang="en-US" dirty="0"/>
              <a:t>변수 순으로 데이터가 </a:t>
            </a:r>
            <a:br>
              <a:rPr lang="en-US" altLang="ko-KR" dirty="0"/>
            </a:br>
            <a:r>
              <a:rPr lang="ko-KR" altLang="en-US" dirty="0"/>
              <a:t>변형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B2E179-9B9B-4B3A-B5EA-51E529E6A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7554"/>
              </p:ext>
            </p:extLst>
          </p:nvPr>
        </p:nvGraphicFramePr>
        <p:xfrm>
          <a:off x="1724756" y="1532954"/>
          <a:ext cx="345395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tail(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melt_test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41633D-7DCE-4CDE-95B8-75C6E981E549}"/>
              </a:ext>
            </a:extLst>
          </p:cNvPr>
          <p:cNvSpPr/>
          <p:nvPr/>
        </p:nvSpPr>
        <p:spPr>
          <a:xfrm>
            <a:off x="1962037" y="2124874"/>
            <a:ext cx="406400" cy="25908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5210B-9992-4119-9CDA-0D144A73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67" y="2020701"/>
            <a:ext cx="1945545" cy="21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14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오류가 발생하지 않으려면 데이터 프레임에 사용하는 </a:t>
            </a:r>
            <a:r>
              <a:rPr lang="en-US" altLang="ko-KR" dirty="0" err="1"/>
              <a:t>id.vars</a:t>
            </a:r>
            <a:r>
              <a:rPr lang="ko-KR" altLang="en-US" dirty="0"/>
              <a:t>와 </a:t>
            </a:r>
            <a:r>
              <a:rPr lang="en-US" altLang="ko-KR" dirty="0" err="1"/>
              <a:t>measure.vars</a:t>
            </a:r>
            <a:r>
              <a:rPr lang="en-US" altLang="ko-KR" dirty="0"/>
              <a:t> </a:t>
            </a:r>
            <a:r>
              <a:rPr lang="ko-KR" altLang="en-US" dirty="0"/>
              <a:t>옵션을 사용</a:t>
            </a:r>
            <a:endParaRPr lang="en-US" altLang="ko-KR" dirty="0"/>
          </a:p>
          <a:p>
            <a:pPr lvl="2"/>
            <a:r>
              <a:rPr lang="ko-KR" altLang="en-US" dirty="0"/>
              <a:t>기준 열에 따라 데이터를 변형하기 위해 </a:t>
            </a:r>
            <a:r>
              <a:rPr lang="en-US" altLang="ko-KR" dirty="0"/>
              <a:t>month, wind </a:t>
            </a:r>
            <a:r>
              <a:rPr lang="ko-KR" altLang="en-US" dirty="0"/>
              <a:t>변수를 식별자로 지정하고 </a:t>
            </a:r>
            <a:r>
              <a:rPr lang="en-US" altLang="ko-KR" dirty="0"/>
              <a:t>ozone </a:t>
            </a:r>
            <a:r>
              <a:rPr lang="ko-KR" altLang="en-US" dirty="0"/>
              <a:t>값을 반환하도록 </a:t>
            </a:r>
            <a:br>
              <a:rPr lang="en-US" altLang="ko-KR" dirty="0"/>
            </a:br>
            <a:r>
              <a:rPr lang="ko-KR" altLang="en-US" dirty="0"/>
              <a:t>코드를 작성한 후 실행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B2E179-9B9B-4B3A-B5EA-51E529E6A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66154"/>
              </p:ext>
            </p:extLst>
          </p:nvPr>
        </p:nvGraphicFramePr>
        <p:xfrm>
          <a:off x="1749707" y="1958540"/>
          <a:ext cx="7799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940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기준을 정해 열을 행으로 바꾸기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melt_test2 &lt;- melt(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id.vars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c("month", "wind"),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measure.vars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"ozone")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head(melt_test2)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41633D-7DCE-4CDE-95B8-75C6E981E549}"/>
              </a:ext>
            </a:extLst>
          </p:cNvPr>
          <p:cNvSpPr/>
          <p:nvPr/>
        </p:nvSpPr>
        <p:spPr>
          <a:xfrm>
            <a:off x="2032964" y="2957195"/>
            <a:ext cx="406400" cy="25908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04FA6-341B-4CCF-8343-6F8A2FF25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1" y="3030371"/>
            <a:ext cx="2773362" cy="216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808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긴 모양 데이터를 넓은 모양으로 바꾸기</a:t>
            </a:r>
            <a:r>
              <a:rPr lang="en-US" altLang="ko-KR" dirty="0"/>
              <a:t>: cast( ) </a:t>
            </a:r>
            <a:r>
              <a:rPr lang="ko-KR" altLang="en-US" dirty="0"/>
              <a:t>함수</a:t>
            </a:r>
          </a:p>
          <a:p>
            <a:pPr lvl="2"/>
            <a:r>
              <a:rPr lang="en-US" altLang="ko-KR" dirty="0"/>
              <a:t>cast( 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세로로 긴 데이터를 가로로 긴 형태의 데이터로 변형해야 할 때 행을 열로 바꾸는 함수</a:t>
            </a:r>
            <a:endParaRPr lang="en-US" altLang="ko-KR" dirty="0"/>
          </a:p>
          <a:p>
            <a:pPr lvl="2"/>
            <a:r>
              <a:rPr lang="en-US" altLang="ko-KR" dirty="0"/>
              <a:t>Help </a:t>
            </a:r>
            <a:r>
              <a:rPr lang="ko-KR" altLang="en-US" dirty="0"/>
              <a:t>탭을 이용해 </a:t>
            </a:r>
            <a:r>
              <a:rPr lang="en-US" altLang="ko-KR" dirty="0"/>
              <a:t>cast( ) </a:t>
            </a:r>
            <a:r>
              <a:rPr lang="ko-KR" altLang="en-US" dirty="0"/>
              <a:t>함수 사용 방법과 옵션 확인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 필드에 </a:t>
            </a:r>
            <a:r>
              <a:rPr lang="en-US" altLang="ko-KR" dirty="0"/>
              <a:t>[cast]</a:t>
            </a:r>
            <a:r>
              <a:rPr lang="ko-KR" altLang="en-US" dirty="0"/>
              <a:t>를 검색한 후 결과 목록에서 </a:t>
            </a:r>
            <a:r>
              <a:rPr lang="en-US" altLang="ko-KR" dirty="0"/>
              <a:t>[reshape2::cast] </a:t>
            </a:r>
            <a:r>
              <a:rPr lang="ko-KR" altLang="en-US" dirty="0"/>
              <a:t>링크를 클릭하여 </a:t>
            </a:r>
            <a:r>
              <a:rPr lang="en-US" altLang="ko-KR" dirty="0"/>
              <a:t>Usage</a:t>
            </a:r>
            <a:r>
              <a:rPr lang="ko-KR" altLang="en-US" dirty="0"/>
              <a:t> 정보를 확인</a:t>
            </a:r>
            <a:endParaRPr lang="en-US" altLang="ko-KR" dirty="0"/>
          </a:p>
          <a:p>
            <a:pPr lvl="3"/>
            <a:r>
              <a:rPr lang="en-US" altLang="ko-KR" sz="1600" dirty="0" err="1"/>
              <a:t>acast</a:t>
            </a:r>
            <a:r>
              <a:rPr lang="en-US" altLang="ko-KR" sz="1600" dirty="0"/>
              <a:t>( ): </a:t>
            </a:r>
            <a:r>
              <a:rPr lang="ko-KR" altLang="en-US" sz="1600" dirty="0"/>
              <a:t>데이터를 변형하여 벡터</a:t>
            </a:r>
            <a:r>
              <a:rPr lang="en-US" altLang="ko-KR" sz="1600" dirty="0"/>
              <a:t>, </a:t>
            </a:r>
            <a:r>
              <a:rPr lang="ko-KR" altLang="en-US" sz="1600" dirty="0"/>
              <a:t>행렬</a:t>
            </a:r>
            <a:r>
              <a:rPr lang="en-US" altLang="ko-KR" sz="1600" dirty="0"/>
              <a:t>, </a:t>
            </a:r>
            <a:r>
              <a:rPr lang="ko-KR" altLang="en-US" sz="1600" dirty="0"/>
              <a:t>배열 형태로 반환</a:t>
            </a:r>
            <a:endParaRPr lang="en-US" altLang="ko-KR" sz="1600" dirty="0"/>
          </a:p>
          <a:p>
            <a:pPr lvl="3"/>
            <a:r>
              <a:rPr lang="en-US" altLang="ko-KR" sz="1600" dirty="0" err="1"/>
              <a:t>dcast</a:t>
            </a:r>
            <a:r>
              <a:rPr lang="en-US" altLang="ko-KR" sz="1600" dirty="0"/>
              <a:t>( ): </a:t>
            </a:r>
            <a:r>
              <a:rPr lang="ko-KR" altLang="en-US" sz="1600" dirty="0"/>
              <a:t>데이터를 변형하여 데이터 프레임 형태로 반환</a:t>
            </a:r>
            <a:endParaRPr lang="en-US" altLang="ko-KR" sz="1600" dirty="0"/>
          </a:p>
          <a:p>
            <a:pPr lvl="3"/>
            <a:endParaRPr lang="en-US" altLang="ko-KR" sz="1600" dirty="0"/>
          </a:p>
          <a:p>
            <a:pPr lvl="2"/>
            <a:r>
              <a:rPr lang="ko-KR" altLang="en-US" dirty="0"/>
              <a:t>함수를 호출하는 데 필요한 옵션에는 </a:t>
            </a:r>
            <a:r>
              <a:rPr lang="en-US" altLang="ko-KR" dirty="0"/>
              <a:t>cast( ) </a:t>
            </a:r>
            <a:r>
              <a:rPr lang="ko-KR" altLang="en-US" dirty="0"/>
              <a:t>함수로 변형할 데이터와 변환식이 필요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1600" dirty="0"/>
              <a:t>변환식</a:t>
            </a:r>
            <a:r>
              <a:rPr lang="ko-KR" altLang="en-US" dirty="0"/>
              <a:t>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id ~ variable</a:t>
            </a:r>
            <a:r>
              <a:rPr lang="en-US" altLang="ko-KR" dirty="0"/>
              <a:t> </a:t>
            </a:r>
            <a:r>
              <a:rPr lang="ko-KR" altLang="en-US" dirty="0"/>
              <a:t>형태로 작성하며</a:t>
            </a:r>
            <a:r>
              <a:rPr lang="en-US" altLang="ko-KR" dirty="0"/>
              <a:t>, </a:t>
            </a:r>
            <a:r>
              <a:rPr lang="ko-KR" altLang="en-US" dirty="0"/>
              <a:t>명시적으로 나열하지 않는 모든 변수를 표현하기 위해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...</a:t>
            </a:r>
            <a:r>
              <a:rPr lang="ko-KR" altLang="en-US" dirty="0"/>
              <a:t>을 사용하기도 함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0396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(10)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dcast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</a:p>
          <a:p>
            <a:pPr lvl="2"/>
            <a:r>
              <a:rPr lang="en-US" altLang="ko-KR" dirty="0" err="1"/>
              <a:t>dcast</a:t>
            </a:r>
            <a:r>
              <a:rPr lang="en-US" altLang="ko-KR" dirty="0"/>
              <a:t>( ) </a:t>
            </a:r>
            <a:r>
              <a:rPr lang="ko-KR" altLang="en-US" dirty="0"/>
              <a:t>함수는 </a:t>
            </a:r>
            <a:r>
              <a:rPr lang="en-US" altLang="ko-KR" dirty="0"/>
              <a:t>R</a:t>
            </a:r>
            <a:r>
              <a:rPr lang="ko-KR" altLang="en-US" dirty="0"/>
              <a:t>에서 주로 다루는 데이터 유형인 데이터 프레임으로 반환할 수 있음</a:t>
            </a:r>
            <a:br>
              <a:rPr lang="en-US" altLang="ko-KR" dirty="0"/>
            </a:br>
            <a:r>
              <a:rPr lang="en-US" altLang="ko-KR" dirty="0"/>
              <a:t>- reshape </a:t>
            </a:r>
            <a:r>
              <a:rPr lang="ko-KR" altLang="en-US" dirty="0"/>
              <a:t>패키지보다 </a:t>
            </a:r>
            <a:r>
              <a:rPr lang="en-US" altLang="ko-KR" dirty="0"/>
              <a:t>reshape2 </a:t>
            </a:r>
            <a:r>
              <a:rPr lang="ko-KR" altLang="en-US" dirty="0"/>
              <a:t>패키지를 사용하는 가장 큰 이유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192251-927F-4603-99CF-D4B60B9A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52744"/>
              </p:ext>
            </p:extLst>
          </p:nvPr>
        </p:nvGraphicFramePr>
        <p:xfrm>
          <a:off x="1689100" y="1917860"/>
          <a:ext cx="3467100" cy="335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dcast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기준 열 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변환 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7277E2-5CAA-4238-9D55-5D1F35DD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40" y="2496208"/>
            <a:ext cx="8186737" cy="29419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274D53-05D1-46CE-B9A4-355F1C6FAC0F}"/>
              </a:ext>
            </a:extLst>
          </p:cNvPr>
          <p:cNvSpPr txBox="1"/>
          <p:nvPr/>
        </p:nvSpPr>
        <p:spPr>
          <a:xfrm>
            <a:off x="2994387" y="5616074"/>
            <a:ext cx="6108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왼쪽의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exam1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데이터 세트를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exam2 &lt;-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dcast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(exam1,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이름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~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과목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형태로 함수를 호출하면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exam2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데이터 세트처럼 변형</a:t>
            </a:r>
          </a:p>
        </p:txBody>
      </p:sp>
    </p:spTree>
    <p:extLst>
      <p:ext uri="{BB962C8B-B14F-4D97-AF65-F5344CB8AC3E}">
        <p14:creationId xmlns:p14="http://schemas.microsoft.com/office/powerpoint/2010/main" val="332284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/>
              <a:t>nrow</a:t>
            </a:r>
            <a:r>
              <a:rPr lang="en-US" altLang="ko-KR" dirty="0"/>
              <a:t>( ) </a:t>
            </a:r>
            <a:r>
              <a:rPr lang="ko-KR" altLang="en-US" dirty="0"/>
              <a:t>함수로 행 개수를 확인하고</a:t>
            </a:r>
            <a:r>
              <a:rPr lang="en-US" altLang="ko-KR" dirty="0"/>
              <a:t>, str ( ) </a:t>
            </a:r>
            <a:r>
              <a:rPr lang="ko-KR" altLang="en-US" dirty="0"/>
              <a:t>함수로 </a:t>
            </a:r>
            <a:r>
              <a:rPr lang="en-US" altLang="ko-KR" dirty="0"/>
              <a:t>R </a:t>
            </a:r>
            <a:r>
              <a:rPr lang="ko-KR" altLang="en-US" dirty="0"/>
              <a:t>내장 데이터 세트인 </a:t>
            </a:r>
            <a:r>
              <a:rPr lang="en-US" altLang="ko-KR" dirty="0" err="1"/>
              <a:t>mtcars</a:t>
            </a:r>
            <a:r>
              <a:rPr lang="ko-KR" altLang="en-US" dirty="0"/>
              <a:t>데이터 구조를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E93FCB-D6DA-4602-BD41-9BA2D9653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47680"/>
              </p:ext>
            </p:extLst>
          </p:nvPr>
        </p:nvGraphicFramePr>
        <p:xfrm>
          <a:off x="1523999" y="1282661"/>
          <a:ext cx="352834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4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세트 구조 확인하기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nrow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FF300B49-6893-489D-A955-5593E7D59BF7}"/>
              </a:ext>
            </a:extLst>
          </p:cNvPr>
          <p:cNvSpPr/>
          <p:nvPr/>
        </p:nvSpPr>
        <p:spPr>
          <a:xfrm>
            <a:off x="5184382" y="1525328"/>
            <a:ext cx="304800" cy="246185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1AF3B-CACB-4A1A-B535-C9A3210DE65F}"/>
              </a:ext>
            </a:extLst>
          </p:cNvPr>
          <p:cNvSpPr txBox="1"/>
          <p:nvPr/>
        </p:nvSpPr>
        <p:spPr>
          <a:xfrm>
            <a:off x="5621216" y="1282661"/>
            <a:ext cx="610772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32</a:t>
            </a:r>
          </a:p>
          <a:p>
            <a:endParaRPr lang="pt-BR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'data.frame': 32 obs. of 11 variables:</a:t>
            </a:r>
          </a:p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mpg : num 21 21 22.8 21.4 18.7 18.1 14.3 24.4 22.8 19.2 ...</a:t>
            </a:r>
          </a:p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cyl : num 6 6 4 6 8 6 8 4 4 6 ...</a:t>
            </a:r>
          </a:p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disp: num 160 160 108 258 360 ...</a:t>
            </a:r>
          </a:p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hp : num 110 110 93 110 175 105 245 62 95 123 ...</a:t>
            </a:r>
          </a:p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drat: num 3.9 3.9 3.85 3.08 3.15 2.76 3.21 3.69 3.92 3.92 ...</a:t>
            </a:r>
          </a:p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wt : num 2.62 2.88 2.32 3.21 3.44 ...</a:t>
            </a:r>
          </a:p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qsec: num 16.5 17 18.6 19.4 17 ...</a:t>
            </a:r>
          </a:p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vs : num 0 0 1 1 0 1 0 1 1 1 ...</a:t>
            </a:r>
          </a:p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am : num 1 1 1 0 0 0 0 0 0 0 ...</a:t>
            </a:r>
          </a:p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gear: num 4 4 4 3 3 3 3 4 4 4 ...</a:t>
            </a:r>
          </a:p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carb: num 4 4 1 1 2 1 4 2 2 4 ...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5680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(11)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dcast</a:t>
            </a:r>
            <a:r>
              <a:rPr lang="en-US" altLang="ko-KR" dirty="0"/>
              <a:t>( ) </a:t>
            </a:r>
            <a:r>
              <a:rPr lang="ko-KR" altLang="en-US" dirty="0"/>
              <a:t>함수 실습</a:t>
            </a:r>
          </a:p>
          <a:p>
            <a:pPr marL="1257300" lvl="2" indent="-342900">
              <a:buFont typeface="+mj-lt"/>
              <a:buAutoNum type="arabicParenR"/>
            </a:pPr>
            <a:r>
              <a:rPr lang="ko-KR" altLang="en-US" dirty="0"/>
              <a:t>변수명을 소문자로 통일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변수명을 구하는 </a:t>
            </a:r>
            <a:r>
              <a:rPr lang="en-US" altLang="ko-KR" dirty="0"/>
              <a:t>names( ) </a:t>
            </a:r>
            <a:r>
              <a:rPr lang="ko-KR" altLang="en-US" dirty="0"/>
              <a:t>함수와 소문자로 치환하는 </a:t>
            </a:r>
            <a:r>
              <a:rPr lang="en-US" altLang="ko-KR" dirty="0" err="1"/>
              <a:t>tolower</a:t>
            </a:r>
            <a:r>
              <a:rPr lang="en-US" altLang="ko-KR" dirty="0"/>
              <a:t>( ) </a:t>
            </a:r>
            <a:r>
              <a:rPr lang="ko-KR" altLang="en-US" dirty="0"/>
              <a:t>함수를 사용하면 대소문자가 섞여 있는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변수명이 소문자로 통일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192251-927F-4603-99CF-D4B60B9A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01063"/>
              </p:ext>
            </p:extLst>
          </p:nvPr>
        </p:nvGraphicFramePr>
        <p:xfrm>
          <a:off x="1843342" y="2352416"/>
          <a:ext cx="488258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258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변수명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소문자로 통일하기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names(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tolower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(names(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57B77C8-1A91-4B20-A808-63EC738EC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988" y="3305643"/>
            <a:ext cx="3767931" cy="23876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B28E942-1CC8-4C60-9DD7-83048600D61F}"/>
              </a:ext>
            </a:extLst>
          </p:cNvPr>
          <p:cNvSpPr/>
          <p:nvPr/>
        </p:nvSpPr>
        <p:spPr>
          <a:xfrm>
            <a:off x="2091160" y="3305643"/>
            <a:ext cx="381000" cy="35559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2683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(12)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marL="1257300" lvl="2" indent="-342900">
              <a:buFont typeface="+mj-lt"/>
              <a:buAutoNum type="arabicParenR" startAt="2"/>
            </a:pPr>
            <a:r>
              <a:rPr lang="ko-KR" altLang="en-US" dirty="0"/>
              <a:t>긴 모양의 데이터를 넓은 모양으로 바꾸어 보기 위해 데이터 세트를 긴 모양으로 변형</a:t>
            </a:r>
            <a:br>
              <a:rPr lang="en-US" altLang="ko-KR" dirty="0"/>
            </a:br>
            <a:r>
              <a:rPr lang="en-US" altLang="ko-KR" dirty="0"/>
              <a:t>- melt( ) </a:t>
            </a:r>
            <a:r>
              <a:rPr lang="ko-KR" altLang="en-US" dirty="0"/>
              <a:t>함수로 월</a:t>
            </a:r>
            <a:r>
              <a:rPr lang="en-US" altLang="ko-KR" dirty="0"/>
              <a:t>(month)</a:t>
            </a:r>
            <a:r>
              <a:rPr lang="ko-KR" altLang="en-US" dirty="0"/>
              <a:t>과 일</a:t>
            </a:r>
            <a:r>
              <a:rPr lang="en-US" altLang="ko-KR" dirty="0"/>
              <a:t>(day)</a:t>
            </a:r>
            <a:r>
              <a:rPr lang="ko-KR" altLang="en-US" dirty="0"/>
              <a:t>을 식별자</a:t>
            </a:r>
            <a:r>
              <a:rPr lang="en-US" altLang="ko-KR" dirty="0"/>
              <a:t>, </a:t>
            </a:r>
            <a:r>
              <a:rPr lang="ko-KR" altLang="en-US" dirty="0"/>
              <a:t>나머지 열을 행으로 변환하고 </a:t>
            </a:r>
            <a:r>
              <a:rPr lang="ko-KR" altLang="en-US" dirty="0" err="1"/>
              <a:t>결측치를</a:t>
            </a:r>
            <a:r>
              <a:rPr lang="ko-KR" altLang="en-US" dirty="0"/>
              <a:t> 제외하고 연산하도록 </a:t>
            </a:r>
            <a:r>
              <a:rPr lang="en-US" altLang="ko-KR" dirty="0"/>
              <a:t>na.rm = TRUE </a:t>
            </a:r>
            <a:r>
              <a:rPr lang="ko-KR" altLang="en-US" dirty="0"/>
              <a:t>옵션을 지정한 후 </a:t>
            </a:r>
            <a:r>
              <a:rPr lang="en-US" altLang="ko-KR" dirty="0" err="1"/>
              <a:t>aq_melt</a:t>
            </a:r>
            <a:r>
              <a:rPr lang="en-US" altLang="ko-KR" dirty="0"/>
              <a:t> </a:t>
            </a:r>
            <a:r>
              <a:rPr lang="ko-KR" altLang="en-US" dirty="0"/>
              <a:t>변수에 할당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192251-927F-4603-99CF-D4B60B9A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9771"/>
              </p:ext>
            </p:extLst>
          </p:nvPr>
        </p:nvGraphicFramePr>
        <p:xfrm>
          <a:off x="1865452" y="1923961"/>
          <a:ext cx="6682451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245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열을 행으로 바꾸기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library(reshape2)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aq_melt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melt(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id.vars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c("month", "day"), na.rm = TRUE)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aq_melt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1B28E942-1CC8-4C60-9DD7-83048600D61F}"/>
              </a:ext>
            </a:extLst>
          </p:cNvPr>
          <p:cNvSpPr/>
          <p:nvPr/>
        </p:nvSpPr>
        <p:spPr>
          <a:xfrm>
            <a:off x="2083146" y="3194396"/>
            <a:ext cx="381000" cy="35559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7CCE3-93D5-42DC-BEF6-3BA9F3F9F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54" y="3146634"/>
            <a:ext cx="2922657" cy="24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37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(13)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marL="1257300" lvl="2" indent="-342900">
              <a:buFont typeface="+mj-lt"/>
              <a:buAutoNum type="arabicParenR" startAt="3"/>
            </a:pPr>
            <a:r>
              <a:rPr lang="ko-KR" altLang="en-US" dirty="0"/>
              <a:t>세로로 긴 데이터를 </a:t>
            </a:r>
            <a:r>
              <a:rPr lang="en-US" altLang="ko-KR" dirty="0" err="1"/>
              <a:t>dcast</a:t>
            </a:r>
            <a:r>
              <a:rPr lang="en-US" altLang="ko-KR" dirty="0"/>
              <a:t>( ) </a:t>
            </a:r>
            <a:r>
              <a:rPr lang="ko-KR" altLang="en-US" dirty="0"/>
              <a:t>함수로 변형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aq_melt</a:t>
            </a:r>
            <a:r>
              <a:rPr lang="en-US" altLang="ko-KR" dirty="0"/>
              <a:t> </a:t>
            </a:r>
            <a:r>
              <a:rPr lang="ko-KR" altLang="en-US" dirty="0"/>
              <a:t>데이터에서 월</a:t>
            </a:r>
            <a:r>
              <a:rPr lang="en-US" altLang="ko-KR" dirty="0"/>
              <a:t>(month)</a:t>
            </a:r>
            <a:r>
              <a:rPr lang="ko-KR" altLang="en-US" dirty="0"/>
              <a:t>과 일</a:t>
            </a:r>
            <a:r>
              <a:rPr lang="en-US" altLang="ko-KR" dirty="0"/>
              <a:t>(day)</a:t>
            </a:r>
            <a:r>
              <a:rPr lang="ko-KR" altLang="en-US" dirty="0"/>
              <a:t>을 식별자로 지정하고 </a:t>
            </a:r>
            <a:r>
              <a:rPr lang="en-US" altLang="ko-KR" dirty="0"/>
              <a:t>variable </a:t>
            </a:r>
            <a:r>
              <a:rPr lang="ko-KR" altLang="en-US" dirty="0"/>
              <a:t>열에 있는 데이터를 순서대로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열로 변환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192251-927F-4603-99CF-D4B60B9A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84922"/>
              </p:ext>
            </p:extLst>
          </p:nvPr>
        </p:nvGraphicFramePr>
        <p:xfrm>
          <a:off x="1868370" y="1853183"/>
          <a:ext cx="42672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행을 열로 바꾸기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aq_dcast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dcast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aq_melt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month + day ~ variable)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aq_dcast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1B28E942-1CC8-4C60-9DD7-83048600D61F}"/>
              </a:ext>
            </a:extLst>
          </p:cNvPr>
          <p:cNvSpPr/>
          <p:nvPr/>
        </p:nvSpPr>
        <p:spPr>
          <a:xfrm>
            <a:off x="6582784" y="2147823"/>
            <a:ext cx="381000" cy="35559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678EF6-59D3-4357-B7F9-8E37E32B8DC3}"/>
              </a:ext>
            </a:extLst>
          </p:cNvPr>
          <p:cNvSpPr txBox="1"/>
          <p:nvPr/>
        </p:nvSpPr>
        <p:spPr>
          <a:xfrm>
            <a:off x="2891191" y="2961824"/>
            <a:ext cx="4267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 두 개를 식별자로 지정할 때는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기호를 사용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10C2CC-82AD-494D-9C3B-554F63F64160}"/>
              </a:ext>
            </a:extLst>
          </p:cNvPr>
          <p:cNvCxnSpPr/>
          <p:nvPr/>
        </p:nvCxnSpPr>
        <p:spPr>
          <a:xfrm>
            <a:off x="5067470" y="2466761"/>
            <a:ext cx="0" cy="4568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B62EAC-3E18-4002-B2B1-531FBD73735E}"/>
              </a:ext>
            </a:extLst>
          </p:cNvPr>
          <p:cNvGrpSpPr/>
          <p:nvPr/>
        </p:nvGrpSpPr>
        <p:grpSpPr>
          <a:xfrm>
            <a:off x="7158391" y="2059422"/>
            <a:ext cx="3401803" cy="2412864"/>
            <a:chOff x="3657600" y="2286136"/>
            <a:chExt cx="4760703" cy="301228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23F9D6-4E20-4016-895A-D78863717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4041121"/>
              <a:ext cx="4733925" cy="12573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51042A2-3F7B-4CAD-88F9-7DD2EE265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6778" y="2286136"/>
              <a:ext cx="4581525" cy="1695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53568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(14)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View( ) </a:t>
            </a:r>
            <a:r>
              <a:rPr lang="ko-KR" altLang="en-US" dirty="0"/>
              <a:t>함수로 데이터 구조가 변화한 내용을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351FBBD-481C-4B90-BB86-F47D24ACE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83020"/>
              </p:ext>
            </p:extLst>
          </p:nvPr>
        </p:nvGraphicFramePr>
        <p:xfrm>
          <a:off x="1528153" y="1282661"/>
          <a:ext cx="20228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80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aq_melt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aq_dcast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5A0CC5A-7110-46AC-9B40-F4D0EF00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59" y="2504175"/>
            <a:ext cx="6212190" cy="34658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096A7F-A4F9-4615-8143-506A136B0327}"/>
              </a:ext>
            </a:extLst>
          </p:cNvPr>
          <p:cNvSpPr txBox="1"/>
          <p:nvPr/>
        </p:nvSpPr>
        <p:spPr>
          <a:xfrm>
            <a:off x="1421954" y="2096581"/>
            <a:ext cx="1555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airquality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32850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(15)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96A7F-A4F9-4615-8143-506A136B0327}"/>
              </a:ext>
            </a:extLst>
          </p:cNvPr>
          <p:cNvSpPr txBox="1"/>
          <p:nvPr/>
        </p:nvSpPr>
        <p:spPr>
          <a:xfrm>
            <a:off x="1524000" y="860945"/>
            <a:ext cx="1555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aq_melt</a:t>
            </a:r>
            <a:endParaRPr lang="ko-KR" altLang="en-US" sz="1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66A359-777C-4E72-B274-DA577E516E24}"/>
              </a:ext>
            </a:extLst>
          </p:cNvPr>
          <p:cNvGrpSpPr/>
          <p:nvPr/>
        </p:nvGrpSpPr>
        <p:grpSpPr>
          <a:xfrm>
            <a:off x="1498600" y="1236663"/>
            <a:ext cx="5048696" cy="3728729"/>
            <a:chOff x="3041204" y="1160463"/>
            <a:chExt cx="6934200" cy="512127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901AEC-BFBA-4A4C-A711-87D59FD0F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9304" y="3024187"/>
              <a:ext cx="6858000" cy="32575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605F34-8B7F-4EE5-A724-E5D8FA39A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1204" y="1160463"/>
              <a:ext cx="6934200" cy="2447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6132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(16)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96A7F-A4F9-4615-8143-506A136B0327}"/>
              </a:ext>
            </a:extLst>
          </p:cNvPr>
          <p:cNvSpPr txBox="1"/>
          <p:nvPr/>
        </p:nvSpPr>
        <p:spPr>
          <a:xfrm>
            <a:off x="1524000" y="860945"/>
            <a:ext cx="1555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aq_dcast</a:t>
            </a:r>
            <a:endParaRPr lang="ko-KR" alt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4E671-5D25-4B51-A26C-0B9735659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211263"/>
            <a:ext cx="7324989" cy="41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530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(17)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acast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</a:p>
          <a:p>
            <a:pPr lvl="2"/>
            <a:r>
              <a:rPr lang="ko-KR" altLang="en-US" dirty="0"/>
              <a:t>행을 열로 바꾸는 </a:t>
            </a:r>
            <a:r>
              <a:rPr lang="en-US" altLang="ko-KR" dirty="0" err="1"/>
              <a:t>acast</a:t>
            </a:r>
            <a:r>
              <a:rPr lang="en-US" altLang="ko-KR" dirty="0"/>
              <a:t>( ) </a:t>
            </a:r>
            <a:r>
              <a:rPr lang="ko-KR" altLang="en-US" dirty="0"/>
              <a:t>함수는 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배열로 반환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acast</a:t>
            </a:r>
            <a:r>
              <a:rPr lang="en-US" altLang="ko-KR" dirty="0"/>
              <a:t> ( ) </a:t>
            </a:r>
            <a:r>
              <a:rPr lang="ko-KR" altLang="en-US" dirty="0"/>
              <a:t>함수 실습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dcast</a:t>
            </a:r>
            <a:r>
              <a:rPr lang="en-US" altLang="ko-KR" dirty="0"/>
              <a:t>( ) </a:t>
            </a:r>
            <a:r>
              <a:rPr lang="ko-KR" altLang="en-US" dirty="0"/>
              <a:t>함수 실습에서 생성한 </a:t>
            </a:r>
            <a:r>
              <a:rPr lang="en-US" altLang="ko-KR" dirty="0" err="1"/>
              <a:t>aq_melt</a:t>
            </a:r>
            <a:r>
              <a:rPr lang="en-US" altLang="ko-KR" dirty="0"/>
              <a:t> </a:t>
            </a:r>
            <a:r>
              <a:rPr lang="ko-KR" altLang="en-US" dirty="0"/>
              <a:t>데이터 세트를 이용하여 월별</a:t>
            </a:r>
            <a:r>
              <a:rPr lang="en-US" altLang="ko-KR" dirty="0"/>
              <a:t>, </a:t>
            </a:r>
            <a:r>
              <a:rPr lang="ko-KR" altLang="en-US" dirty="0"/>
              <a:t>일별로 </a:t>
            </a:r>
            <a:r>
              <a:rPr lang="en-US" altLang="ko-KR" dirty="0"/>
              <a:t>variable </a:t>
            </a:r>
            <a:r>
              <a:rPr lang="ko-KR" altLang="en-US" dirty="0"/>
              <a:t>열에 있는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데이터 값인 즉 오존</a:t>
            </a:r>
            <a:r>
              <a:rPr lang="en-US" altLang="ko-KR" dirty="0"/>
              <a:t>(ozone), </a:t>
            </a:r>
            <a:r>
              <a:rPr lang="ko-KR" altLang="en-US" dirty="0"/>
              <a:t>태양 복사</a:t>
            </a:r>
            <a:r>
              <a:rPr lang="en-US" altLang="ko-KR" dirty="0"/>
              <a:t>(</a:t>
            </a:r>
            <a:r>
              <a:rPr lang="en-US" altLang="ko-KR" dirty="0" err="1"/>
              <a:t>solor.r</a:t>
            </a:r>
            <a:r>
              <a:rPr lang="en-US" altLang="ko-KR" dirty="0"/>
              <a:t>), </a:t>
            </a:r>
            <a:r>
              <a:rPr lang="ko-KR" altLang="en-US" dirty="0"/>
              <a:t>바람</a:t>
            </a:r>
            <a:r>
              <a:rPr lang="en-US" altLang="ko-KR" dirty="0"/>
              <a:t>(wind), </a:t>
            </a:r>
            <a:r>
              <a:rPr lang="ko-KR" altLang="en-US" dirty="0"/>
              <a:t>온도</a:t>
            </a:r>
            <a:r>
              <a:rPr lang="en-US" altLang="ko-KR" dirty="0"/>
              <a:t>(temp)</a:t>
            </a:r>
            <a:r>
              <a:rPr lang="ko-KR" altLang="en-US" dirty="0"/>
              <a:t>를 변수로 바꾸어 배열 생성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351FBBD-481C-4B90-BB86-F47D24ACE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33690"/>
              </p:ext>
            </p:extLst>
          </p:nvPr>
        </p:nvGraphicFramePr>
        <p:xfrm>
          <a:off x="1524000" y="1600161"/>
          <a:ext cx="5041900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419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acast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기준 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~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변환 열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~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분리 기준 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8F1655-CCC2-408C-B2FB-04489FAA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08018"/>
              </p:ext>
            </p:extLst>
          </p:nvPr>
        </p:nvGraphicFramePr>
        <p:xfrm>
          <a:off x="1880726" y="3079750"/>
          <a:ext cx="377929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29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acast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aq_melt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day ~ month ~ variable)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80FB6A54-4D76-4FB1-A97C-1100ADEE193A}"/>
              </a:ext>
            </a:extLst>
          </p:cNvPr>
          <p:cNvSpPr/>
          <p:nvPr/>
        </p:nvSpPr>
        <p:spPr>
          <a:xfrm>
            <a:off x="6127541" y="3108849"/>
            <a:ext cx="304800" cy="2159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AF70B3-7F9C-4EA9-BC61-77563FD259D4}"/>
              </a:ext>
            </a:extLst>
          </p:cNvPr>
          <p:cNvGrpSpPr/>
          <p:nvPr/>
        </p:nvGrpSpPr>
        <p:grpSpPr>
          <a:xfrm>
            <a:off x="6782905" y="3079750"/>
            <a:ext cx="2392134" cy="3546021"/>
            <a:chOff x="3063638" y="2799091"/>
            <a:chExt cx="2392134" cy="354602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0CCD5F3-0C41-41C1-8ABD-5FB7CE367689}"/>
                </a:ext>
              </a:extLst>
            </p:cNvPr>
            <p:cNvGrpSpPr/>
            <p:nvPr/>
          </p:nvGrpSpPr>
          <p:grpSpPr>
            <a:xfrm>
              <a:off x="3063638" y="2799091"/>
              <a:ext cx="2392134" cy="3546021"/>
              <a:chOff x="6840072" y="2657468"/>
              <a:chExt cx="1858931" cy="313783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96B7994-67CB-4D14-B149-FFA4A59A66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8305"/>
              <a:stretch/>
            </p:blipFill>
            <p:spPr>
              <a:xfrm>
                <a:off x="6840072" y="2657468"/>
                <a:ext cx="1858931" cy="1519456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DD119C7-F215-4239-8EC9-D9A49BA8F4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3889"/>
              <a:stretch/>
            </p:blipFill>
            <p:spPr>
              <a:xfrm>
                <a:off x="6876416" y="4979921"/>
                <a:ext cx="1564447" cy="81538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45B4BD8-1F7E-4481-87FB-E0D6AFA393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6274"/>
              <a:stretch/>
            </p:blipFill>
            <p:spPr>
              <a:xfrm>
                <a:off x="6876417" y="4524367"/>
                <a:ext cx="1564447" cy="428634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A2A24C6-2109-431B-B765-C9B60C48E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2183"/>
            <a:stretch/>
          </p:blipFill>
          <p:spPr>
            <a:xfrm>
              <a:off x="3115484" y="4579748"/>
              <a:ext cx="2326982" cy="356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90218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(18)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</a:t>
            </a:r>
            <a:r>
              <a:rPr lang="en-US" altLang="ko-KR" dirty="0"/>
              <a:t>] cast( ) </a:t>
            </a:r>
            <a:r>
              <a:rPr lang="ko-KR" altLang="en-US" dirty="0"/>
              <a:t>함수로 데이터 요약하기</a:t>
            </a:r>
            <a:endParaRPr lang="en-US" altLang="ko-KR" dirty="0"/>
          </a:p>
          <a:p>
            <a:pPr lvl="2"/>
            <a:r>
              <a:rPr lang="en-US" altLang="ko-KR" dirty="0" err="1"/>
              <a:t>aq_melt</a:t>
            </a:r>
            <a:r>
              <a:rPr lang="en-US" altLang="ko-KR" dirty="0"/>
              <a:t> </a:t>
            </a:r>
            <a:r>
              <a:rPr lang="ko-KR" altLang="en-US" dirty="0"/>
              <a:t>데이터 세트를 </a:t>
            </a:r>
            <a:r>
              <a:rPr lang="en-US" altLang="ko-KR" dirty="0" err="1"/>
              <a:t>acast</a:t>
            </a:r>
            <a:r>
              <a:rPr lang="en-US" altLang="ko-KR" dirty="0"/>
              <a:t> ( ) </a:t>
            </a:r>
            <a:r>
              <a:rPr lang="ko-KR" altLang="en-US" dirty="0"/>
              <a:t>함수로 변형하고 변수들을 월별 평균으로 요약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8F1655-CCC2-408C-B2FB-04489FAA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78388"/>
              </p:ext>
            </p:extLst>
          </p:nvPr>
        </p:nvGraphicFramePr>
        <p:xfrm>
          <a:off x="1689842" y="1782490"/>
          <a:ext cx="365567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7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cast( )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함수로 평균 요약 확인하기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acast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aq_melt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month ~ variable, mean)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03CC344-C320-48C9-ADED-3332BEAB0144}"/>
              </a:ext>
            </a:extLst>
          </p:cNvPr>
          <p:cNvSpPr/>
          <p:nvPr/>
        </p:nvSpPr>
        <p:spPr>
          <a:xfrm>
            <a:off x="5569512" y="1944479"/>
            <a:ext cx="381000" cy="25908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260649-BE55-4599-85A0-CF349317D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185" y="1722044"/>
            <a:ext cx="4210050" cy="20648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DAA616-22E3-4E8F-A74E-32BA2CA536CD}"/>
              </a:ext>
            </a:extLst>
          </p:cNvPr>
          <p:cNvSpPr txBox="1"/>
          <p:nvPr/>
        </p:nvSpPr>
        <p:spPr>
          <a:xfrm>
            <a:off x="3388408" y="2728616"/>
            <a:ext cx="29837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기술통계 함수처럼 평균을구함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62747D-045E-4A1F-9B1D-0E3C6B97DC9D}"/>
              </a:ext>
            </a:extLst>
          </p:cNvPr>
          <p:cNvCxnSpPr/>
          <p:nvPr/>
        </p:nvCxnSpPr>
        <p:spPr>
          <a:xfrm>
            <a:off x="4536633" y="2252630"/>
            <a:ext cx="0" cy="3781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00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5-3</a:t>
            </a:r>
            <a:r>
              <a:rPr lang="ko-KR" altLang="en-US" dirty="0"/>
              <a:t> 데이터 구조 변형하기 </a:t>
            </a:r>
            <a:r>
              <a:rPr lang="en-US" altLang="ko-KR" sz="2400" dirty="0"/>
              <a:t>(19)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</a:t>
            </a:r>
            <a:r>
              <a:rPr lang="en-US" altLang="ko-KR" dirty="0"/>
              <a:t>] cast( ) </a:t>
            </a:r>
            <a:r>
              <a:rPr lang="ko-KR" altLang="en-US" dirty="0"/>
              <a:t>함수로 데이터 요약하기</a:t>
            </a:r>
            <a:endParaRPr lang="en-US" altLang="ko-KR" dirty="0"/>
          </a:p>
          <a:p>
            <a:pPr lvl="2"/>
            <a:r>
              <a:rPr lang="en-US" altLang="ko-KR" dirty="0" err="1"/>
              <a:t>dcast</a:t>
            </a:r>
            <a:r>
              <a:rPr lang="en-US" altLang="ko-KR" dirty="0"/>
              <a:t>( ) </a:t>
            </a:r>
            <a:r>
              <a:rPr lang="ko-KR" altLang="en-US" dirty="0"/>
              <a:t>함수로 합계를 요약 확인 </a:t>
            </a:r>
            <a:r>
              <a:rPr lang="en-US" altLang="ko-KR" dirty="0"/>
              <a:t>–</a:t>
            </a:r>
            <a:r>
              <a:rPr lang="ko-KR" altLang="en-US" dirty="0"/>
              <a:t> 각 월을 기준으로 변수별 합계가 도출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length</a:t>
            </a:r>
            <a:r>
              <a:rPr lang="ko-KR" altLang="en-US" dirty="0"/>
              <a:t>를 사용하여 데이터 개수를 구할 수도 있음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8F1655-CCC2-408C-B2FB-04489FAA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78528"/>
              </p:ext>
            </p:extLst>
          </p:nvPr>
        </p:nvGraphicFramePr>
        <p:xfrm>
          <a:off x="1523999" y="1681533"/>
          <a:ext cx="37424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48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cast( 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함수로 합계 요약 확인하기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dcast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aq_melt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month ~ variable, sum)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03CC344-C320-48C9-ADED-3332BEAB0144}"/>
              </a:ext>
            </a:extLst>
          </p:cNvPr>
          <p:cNvSpPr/>
          <p:nvPr/>
        </p:nvSpPr>
        <p:spPr>
          <a:xfrm>
            <a:off x="5520933" y="1810207"/>
            <a:ext cx="381000" cy="25908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AA616-22E3-4E8F-A74E-32BA2CA536CD}"/>
              </a:ext>
            </a:extLst>
          </p:cNvPr>
          <p:cNvSpPr txBox="1"/>
          <p:nvPr/>
        </p:nvSpPr>
        <p:spPr>
          <a:xfrm>
            <a:off x="4171152" y="2607836"/>
            <a:ext cx="1604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합계를 구함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62747D-045E-4A1F-9B1D-0E3C6B97DC9D}"/>
              </a:ext>
            </a:extLst>
          </p:cNvPr>
          <p:cNvCxnSpPr/>
          <p:nvPr/>
        </p:nvCxnSpPr>
        <p:spPr>
          <a:xfrm>
            <a:off x="4784747" y="2183182"/>
            <a:ext cx="0" cy="3781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1A0DE0D-28A8-4860-B742-A7B9A178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437" y="1631104"/>
            <a:ext cx="3202702" cy="18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528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2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1" dirty="0">
                <a:solidFill>
                  <a:srgbClr val="000000"/>
                </a:solidFill>
                <a:latin typeface="YoonV YoonMyungjo100Std_OTF"/>
              </a:rPr>
              <a:t>데이터 재구조화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동일한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데이터를목적에 따라 분석 기준에따라 데이터 구조를 변형하는 것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reshape2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패키지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구조를 재배열해주는 패키지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sz="1800" dirty="0"/>
              <a:t>표로 정리하는 핵심 함수</a:t>
            </a:r>
            <a:endParaRPr lang="en-US" altLang="ko-KR" sz="1800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B462635-8470-4220-8B0A-385D960B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56378"/>
              </p:ext>
            </p:extLst>
          </p:nvPr>
        </p:nvGraphicFramePr>
        <p:xfrm>
          <a:off x="1524000" y="2866708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9712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6368288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melt(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[reshape2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데이터의 열을 행으로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acast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[reshape2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데이터의 행을 열로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벡터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행렬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배열로 반환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dcast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[reshape2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데이터의 행을 열로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데이터 프레임으로 반환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7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추출 및 정렬하기</a:t>
            </a:r>
            <a:endParaRPr lang="en-US" altLang="ko-KR" dirty="0"/>
          </a:p>
          <a:p>
            <a:pPr lvl="1"/>
            <a:r>
              <a:rPr lang="ko-KR" altLang="en-US" dirty="0"/>
              <a:t>행 추출하기</a:t>
            </a:r>
            <a:r>
              <a:rPr lang="en-US" altLang="ko-KR" dirty="0"/>
              <a:t>: filter( ) </a:t>
            </a:r>
            <a:r>
              <a:rPr lang="ko-KR" altLang="en-US" dirty="0"/>
              <a:t>함수</a:t>
            </a:r>
          </a:p>
          <a:p>
            <a:pPr lvl="2"/>
            <a:r>
              <a:rPr lang="en-US" altLang="ko-KR" dirty="0"/>
              <a:t>filter( ) </a:t>
            </a:r>
            <a:r>
              <a:rPr lang="ko-KR" altLang="en-US" dirty="0"/>
              <a:t>함수는 조건에 맞는 데이터를 필터링하는 함수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filter( ) </a:t>
            </a:r>
            <a:r>
              <a:rPr lang="ko-KR" altLang="en-US" dirty="0"/>
              <a:t>함수로 실린더 개수가 </a:t>
            </a:r>
            <a:r>
              <a:rPr lang="en-US" altLang="ko-KR" dirty="0"/>
              <a:t>4</a:t>
            </a:r>
            <a:r>
              <a:rPr lang="ko-KR" altLang="en-US" dirty="0"/>
              <a:t>기통</a:t>
            </a:r>
            <a:r>
              <a:rPr lang="en-US" altLang="ko-KR" dirty="0"/>
              <a:t>(</a:t>
            </a:r>
            <a:r>
              <a:rPr lang="en-US" altLang="ko-KR" dirty="0" err="1"/>
              <a:t>cyl</a:t>
            </a:r>
            <a:r>
              <a:rPr lang="en-US" altLang="ko-KR" dirty="0"/>
              <a:t> == 4)</a:t>
            </a:r>
            <a:r>
              <a:rPr lang="ko-KR" altLang="en-US" dirty="0"/>
              <a:t>인 자동차만 추출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E93FCB-D6DA-4602-BD41-9BA2D9653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1749"/>
              </p:ext>
            </p:extLst>
          </p:nvPr>
        </p:nvGraphicFramePr>
        <p:xfrm>
          <a:off x="1524000" y="1990237"/>
          <a:ext cx="3138136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13813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filter(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조건문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FF300B49-6893-489D-A955-5593E7D59BF7}"/>
              </a:ext>
            </a:extLst>
          </p:cNvPr>
          <p:cNvSpPr/>
          <p:nvPr/>
        </p:nvSpPr>
        <p:spPr>
          <a:xfrm>
            <a:off x="4892370" y="2960264"/>
            <a:ext cx="304800" cy="246185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ECC201-48CE-4F3A-A386-403A13E37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94309"/>
              </p:ext>
            </p:extLst>
          </p:nvPr>
        </p:nvGraphicFramePr>
        <p:xfrm>
          <a:off x="1524000" y="2824277"/>
          <a:ext cx="3138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13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조건에 맞는 데이터 추출하기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filter(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cyl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== 4)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3FCA70-BCFB-46F7-823D-539488082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04" y="2824277"/>
            <a:ext cx="5575395" cy="33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79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확인문제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중 넓은 모양의 데이터를 세로로 긴 모양의 데이터로 변형하는 함수는</a:t>
            </a:r>
            <a:r>
              <a:rPr lang="en-US" altLang="ko-KR" sz="1600" dirty="0"/>
              <a:t>?</a:t>
            </a:r>
          </a:p>
          <a:p>
            <a:pPr marL="914400" lvl="2" indent="0">
              <a:buNone/>
            </a:pPr>
            <a:r>
              <a:rPr lang="en-US" altLang="ko-KR" dirty="0"/>
              <a:t>①mutate( )     ②melt( )     ③</a:t>
            </a:r>
            <a:r>
              <a:rPr lang="en-US" altLang="ko-KR" dirty="0" err="1"/>
              <a:t>dcast</a:t>
            </a:r>
            <a:r>
              <a:rPr lang="en-US" altLang="ko-KR" dirty="0"/>
              <a:t> ( )     ④</a:t>
            </a:r>
            <a:r>
              <a:rPr lang="en-US" altLang="ko-KR" dirty="0" err="1"/>
              <a:t>acast</a:t>
            </a:r>
            <a:r>
              <a:rPr lang="en-US" altLang="ko-KR" dirty="0"/>
              <a:t> ( 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iris </a:t>
            </a:r>
            <a:r>
              <a:rPr lang="ko-KR" altLang="en-US" sz="1600" dirty="0"/>
              <a:t>데이터 세트의 변수명을 대문자에서 소문자로 변경하고</a:t>
            </a:r>
            <a:r>
              <a:rPr lang="en-US" altLang="ko-KR" sz="1600" dirty="0"/>
              <a:t>, </a:t>
            </a:r>
            <a:r>
              <a:rPr lang="ko-KR" altLang="en-US" sz="1600" dirty="0"/>
              <a:t>앞에 일부분을 확인하는 코드를 작성하여 </a:t>
            </a:r>
            <a:br>
              <a:rPr lang="en-US" altLang="ko-KR" sz="1600" dirty="0"/>
            </a:br>
            <a:r>
              <a:rPr lang="ko-KR" altLang="en-US" sz="1600" dirty="0"/>
              <a:t>실행 결과처럼 출력하기</a:t>
            </a:r>
            <a:endParaRPr lang="en-US" altLang="ko-KR" sz="1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0B677-DB88-4616-B126-A62F7DACD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691528"/>
              </p:ext>
            </p:extLst>
          </p:nvPr>
        </p:nvGraphicFramePr>
        <p:xfrm>
          <a:off x="1524000" y="2917441"/>
          <a:ext cx="457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       (iris) &lt;-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       (iris)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2C5A3A-180D-4C47-A199-C62BC0A16825}"/>
              </a:ext>
            </a:extLst>
          </p:cNvPr>
          <p:cNvSpPr/>
          <p:nvPr/>
        </p:nvSpPr>
        <p:spPr>
          <a:xfrm>
            <a:off x="1524000" y="2990393"/>
            <a:ext cx="169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59E40D-4DFA-4217-A2E7-E5F867A3AF4A}"/>
              </a:ext>
            </a:extLst>
          </p:cNvPr>
          <p:cNvSpPr/>
          <p:nvPr/>
        </p:nvSpPr>
        <p:spPr>
          <a:xfrm>
            <a:off x="1524000" y="3214929"/>
            <a:ext cx="169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EE3DEE-159E-47CE-BABA-8D25C2647B48}"/>
              </a:ext>
            </a:extLst>
          </p:cNvPr>
          <p:cNvSpPr/>
          <p:nvPr/>
        </p:nvSpPr>
        <p:spPr>
          <a:xfrm>
            <a:off x="3915507" y="2990393"/>
            <a:ext cx="169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87D366-2596-4D0A-A46F-5C8913654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44" y="3629148"/>
            <a:ext cx="7022093" cy="241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199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확인문제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altLang="ko-KR" sz="1600" dirty="0"/>
              <a:t>iris </a:t>
            </a:r>
            <a:r>
              <a:rPr lang="ko-KR" altLang="en-US" sz="1600" dirty="0"/>
              <a:t>데이터 세트의 </a:t>
            </a:r>
            <a:r>
              <a:rPr lang="en-US" altLang="ko-KR" sz="1600" dirty="0" err="1"/>
              <a:t>sepal.length</a:t>
            </a:r>
            <a:r>
              <a:rPr lang="en-US" altLang="ko-KR" sz="1600" dirty="0"/>
              <a:t> </a:t>
            </a:r>
            <a:r>
              <a:rPr lang="ko-KR" altLang="en-US" sz="1600" dirty="0"/>
              <a:t>변수가 행이 되도록 구조를 변형하는 코드를 작성하여 실행 결과처럼 출력하기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식별자는 </a:t>
            </a:r>
            <a:r>
              <a:rPr lang="en-US" altLang="ko-KR" sz="1600" dirty="0"/>
              <a:t>species </a:t>
            </a:r>
            <a:r>
              <a:rPr lang="ko-KR" altLang="en-US" sz="1600" dirty="0"/>
              <a:t>변수를 사용</a:t>
            </a:r>
            <a:r>
              <a:rPr lang="en-US" altLang="ko-KR" sz="1600" dirty="0"/>
              <a:t>)(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0B677-DB88-4616-B126-A62F7DACD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06800"/>
              </p:ext>
            </p:extLst>
          </p:nvPr>
        </p:nvGraphicFramePr>
        <p:xfrm>
          <a:off x="1524000" y="2178892"/>
          <a:ext cx="5791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iris_test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&lt;-                                  (iris,                                     ,                                   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iris_test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DEE3DEE-159E-47CE-BABA-8D25C2647B48}"/>
              </a:ext>
            </a:extLst>
          </p:cNvPr>
          <p:cNvSpPr/>
          <p:nvPr/>
        </p:nvSpPr>
        <p:spPr>
          <a:xfrm>
            <a:off x="5844413" y="2268621"/>
            <a:ext cx="1008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880201-1A7A-4B76-9575-750E60E21DC2}"/>
              </a:ext>
            </a:extLst>
          </p:cNvPr>
          <p:cNvSpPr/>
          <p:nvPr/>
        </p:nvSpPr>
        <p:spPr>
          <a:xfrm>
            <a:off x="4501754" y="2257972"/>
            <a:ext cx="1008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45425D-ED92-405D-9A4C-005CEC19EE86}"/>
              </a:ext>
            </a:extLst>
          </p:cNvPr>
          <p:cNvSpPr/>
          <p:nvPr/>
        </p:nvSpPr>
        <p:spPr>
          <a:xfrm>
            <a:off x="2676207" y="2257972"/>
            <a:ext cx="1008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5BA67-0EEE-46FB-9D87-AF4E9F387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30" y="2861341"/>
            <a:ext cx="6356106" cy="31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098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마무리④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확인문제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600" dirty="0"/>
              <a:t>1</a:t>
            </a:r>
            <a:r>
              <a:rPr lang="ko-KR" altLang="en-US" sz="1600" dirty="0"/>
              <a:t>학년 </a:t>
            </a:r>
            <a:r>
              <a:rPr lang="en-US" altLang="ko-KR" sz="1600" dirty="0"/>
              <a:t>1</a:t>
            </a:r>
            <a:r>
              <a:rPr lang="ko-KR" altLang="en-US" sz="1600" dirty="0"/>
              <a:t>반</a:t>
            </a:r>
            <a:r>
              <a:rPr lang="en-US" altLang="ko-KR" sz="1600" dirty="0"/>
              <a:t>, 2</a:t>
            </a:r>
            <a:r>
              <a:rPr lang="ko-KR" altLang="en-US" sz="1600" dirty="0"/>
              <a:t>반</a:t>
            </a:r>
            <a:r>
              <a:rPr lang="en-US" altLang="ko-KR" sz="1600" dirty="0"/>
              <a:t>, 3</a:t>
            </a:r>
            <a:r>
              <a:rPr lang="ko-KR" altLang="en-US" sz="1600" dirty="0"/>
              <a:t>반 학생 </a:t>
            </a:r>
            <a:r>
              <a:rPr lang="en-US" altLang="ko-KR" sz="1600" dirty="0"/>
              <a:t>5</a:t>
            </a:r>
            <a:r>
              <a:rPr lang="ko-KR" altLang="en-US" sz="1600" dirty="0"/>
              <a:t>명씩의 중간고사와 기말고사 성적이 기록된 엑셀 파일을 가져온 후 다음 실행 결과와 같이 반별 수학 점수와 영어 점수를 각각 출력</a:t>
            </a:r>
            <a:endParaRPr lang="en-US" altLang="ko-KR" sz="1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0B677-DB88-4616-B126-A62F7DACD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7823"/>
              </p:ext>
            </p:extLst>
          </p:nvPr>
        </p:nvGraphicFramePr>
        <p:xfrm>
          <a:off x="1408253" y="2415791"/>
          <a:ext cx="57912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library(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readxl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middle_mid_exam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read_excel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("C:/Rstudy/middle_mid_exam.xlsx")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middle_mid_exam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MATHEMATICS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middle_mid_exam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%&gt;%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MATHEMATICS &lt;-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View(MATHEMATICS)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ENGLISH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middle_mid_exam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%&gt;%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ENGLISH &lt;-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View(ENGLISH)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A7DC15B-C177-4BEB-8057-AA25E7A1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596" y="4463029"/>
            <a:ext cx="5204471" cy="21476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A91E29-7763-4D6B-AE2B-B79061153311}"/>
              </a:ext>
            </a:extLst>
          </p:cNvPr>
          <p:cNvSpPr/>
          <p:nvPr/>
        </p:nvSpPr>
        <p:spPr>
          <a:xfrm>
            <a:off x="1628153" y="3315286"/>
            <a:ext cx="1008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7FD15-F031-4660-96F7-41CD215DC44D}"/>
              </a:ext>
            </a:extLst>
          </p:cNvPr>
          <p:cNvSpPr/>
          <p:nvPr/>
        </p:nvSpPr>
        <p:spPr>
          <a:xfrm>
            <a:off x="1628153" y="3539092"/>
            <a:ext cx="1008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EE4A5-F805-43AF-9509-6CD947EBFB9E}"/>
              </a:ext>
            </a:extLst>
          </p:cNvPr>
          <p:cNvSpPr/>
          <p:nvPr/>
        </p:nvSpPr>
        <p:spPr>
          <a:xfrm>
            <a:off x="4768852" y="3955412"/>
            <a:ext cx="1764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478B3-D723-4148-915F-E24A39C6E4A5}"/>
              </a:ext>
            </a:extLst>
          </p:cNvPr>
          <p:cNvSpPr/>
          <p:nvPr/>
        </p:nvSpPr>
        <p:spPr>
          <a:xfrm>
            <a:off x="2917853" y="4189055"/>
            <a:ext cx="1764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FE205A-5CA0-496F-B169-54ECD5098B80}"/>
              </a:ext>
            </a:extLst>
          </p:cNvPr>
          <p:cNvSpPr/>
          <p:nvPr/>
        </p:nvSpPr>
        <p:spPr>
          <a:xfrm>
            <a:off x="4281251" y="4830979"/>
            <a:ext cx="1764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2A16F5-5227-49D0-BEF1-A288D24ACB81}"/>
              </a:ext>
            </a:extLst>
          </p:cNvPr>
          <p:cNvSpPr/>
          <p:nvPr/>
        </p:nvSpPr>
        <p:spPr>
          <a:xfrm>
            <a:off x="2494840" y="5057483"/>
            <a:ext cx="1764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163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5-4</a:t>
            </a:r>
            <a:r>
              <a:rPr lang="ko-KR" altLang="en-US" dirty="0"/>
              <a:t> 데이터 정제하기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정제</a:t>
            </a:r>
            <a:r>
              <a:rPr lang="en-US" altLang="ko-KR" dirty="0"/>
              <a:t>(data cleansing): </a:t>
            </a:r>
            <a:r>
              <a:rPr lang="ko-KR" altLang="en-US" dirty="0"/>
              <a:t>결측치와 이상치를 처리하는 과정</a:t>
            </a:r>
            <a:endParaRPr lang="en-US" altLang="ko-KR" dirty="0"/>
          </a:p>
          <a:p>
            <a:r>
              <a:rPr lang="ko-KR" altLang="en-US" dirty="0"/>
              <a:t>결측치 확인하기</a:t>
            </a:r>
          </a:p>
          <a:p>
            <a:pPr lvl="2"/>
            <a:r>
              <a:rPr lang="ko-KR" altLang="en-US" dirty="0"/>
              <a:t>결측치</a:t>
            </a:r>
            <a:r>
              <a:rPr lang="en-US" altLang="ko-KR" dirty="0"/>
              <a:t>(</a:t>
            </a:r>
            <a:r>
              <a:rPr lang="ko-KR" altLang="en-US" dirty="0"/>
              <a:t>또는 결측값</a:t>
            </a:r>
            <a:r>
              <a:rPr lang="en-US" altLang="ko-KR" dirty="0"/>
              <a:t>):</a:t>
            </a:r>
            <a:r>
              <a:rPr lang="ko-KR" altLang="en-US" dirty="0"/>
              <a:t> 데이터가 없는 것을 의미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NA(Not Available)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2"/>
            <a:r>
              <a:rPr lang="en-US" altLang="ko-KR" dirty="0"/>
              <a:t>is.na( 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결측치를 확인하여 결괏값을 </a:t>
            </a:r>
            <a:r>
              <a:rPr lang="en-US" altLang="ko-KR" dirty="0"/>
              <a:t>TRUE 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로 반환하며 결측치는 </a:t>
            </a:r>
            <a:r>
              <a:rPr lang="en-US" altLang="ko-KR" dirty="0"/>
              <a:t>TRUE</a:t>
            </a:r>
            <a:r>
              <a:rPr lang="ko-KR" altLang="en-US" dirty="0"/>
              <a:t>로 반환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table (is.na( ))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결측치 빈도를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데이터를 직접 입력한 후 데이터를 연산하고 결과를 확인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8F1655-CCC2-408C-B2FB-04489FAA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57650"/>
              </p:ext>
            </p:extLst>
          </p:nvPr>
        </p:nvGraphicFramePr>
        <p:xfrm>
          <a:off x="1558925" y="2456815"/>
          <a:ext cx="2016613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166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is.na(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BC315B4-2D6A-448A-90E4-2B65C8955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11496"/>
              </p:ext>
            </p:extLst>
          </p:nvPr>
        </p:nvGraphicFramePr>
        <p:xfrm>
          <a:off x="1558925" y="3164803"/>
          <a:ext cx="2016613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166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table(is.na(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2DA6F5-6319-4E89-B75D-9A9E84B38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88240"/>
              </p:ext>
            </p:extLst>
          </p:nvPr>
        </p:nvGraphicFramePr>
        <p:xfrm>
          <a:off x="1558925" y="4008298"/>
          <a:ext cx="27551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16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결측치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&lt;- c(1, 2, NA, 4, 5)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sum(x)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is.na(x)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table(is.na(x))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E483B4D2-3167-4D20-A11E-75DD81B0A015}"/>
              </a:ext>
            </a:extLst>
          </p:cNvPr>
          <p:cNvSpPr/>
          <p:nvPr/>
        </p:nvSpPr>
        <p:spPr>
          <a:xfrm>
            <a:off x="4596954" y="4616518"/>
            <a:ext cx="467415" cy="29307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CA4035-FC91-4189-A15B-CA20F733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02" y="4146219"/>
            <a:ext cx="2946697" cy="14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428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5-4</a:t>
            </a:r>
            <a:r>
              <a:rPr lang="ko-KR" altLang="en-US" dirty="0"/>
              <a:t> 데이터 정제하기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결측치 제외하기</a:t>
            </a:r>
          </a:p>
          <a:p>
            <a:pPr lvl="2"/>
            <a:r>
              <a:rPr lang="ko-KR" altLang="en-US" dirty="0"/>
              <a:t>결측치를 제외하고 연산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na.rm = T </a:t>
            </a:r>
            <a:r>
              <a:rPr lang="ko-KR" altLang="en-US" dirty="0"/>
              <a:t>옵션을 사용</a:t>
            </a:r>
            <a:endParaRPr lang="en-US" altLang="ko-KR" dirty="0"/>
          </a:p>
          <a:p>
            <a:pPr lvl="2"/>
            <a:r>
              <a:rPr lang="en-US" altLang="ko-KR" dirty="0"/>
              <a:t>is.na( ) </a:t>
            </a:r>
            <a:r>
              <a:rPr lang="ko-KR" altLang="en-US" dirty="0"/>
              <a:t>함수로 결측치가 있는지 확인하고 </a:t>
            </a:r>
            <a:r>
              <a:rPr lang="en-US" altLang="ko-KR" dirty="0"/>
              <a:t>sum( ) </a:t>
            </a:r>
            <a:r>
              <a:rPr lang="ko-KR" altLang="en-US" dirty="0"/>
              <a:t>함수에 </a:t>
            </a:r>
            <a:r>
              <a:rPr lang="en-US" altLang="ko-KR" dirty="0"/>
              <a:t>na.rm = T </a:t>
            </a:r>
            <a:r>
              <a:rPr lang="ko-KR" altLang="en-US" dirty="0"/>
              <a:t>옵션을 지정하여 결측치를 제외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2DA6F5-6319-4E89-B75D-9A9E84B38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864775"/>
              </p:ext>
            </p:extLst>
          </p:nvPr>
        </p:nvGraphicFramePr>
        <p:xfrm>
          <a:off x="1726758" y="2430702"/>
          <a:ext cx="27551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16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결측치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제외하고 연산하기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&lt;- c(1, 2, NA, 4, 5)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sum(x)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is.na(x)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sum(x, na.rm = T)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E483B4D2-3167-4D20-A11E-75DD81B0A015}"/>
              </a:ext>
            </a:extLst>
          </p:cNvPr>
          <p:cNvSpPr/>
          <p:nvPr/>
        </p:nvSpPr>
        <p:spPr>
          <a:xfrm>
            <a:off x="4743660" y="2969963"/>
            <a:ext cx="467415" cy="29307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183F8-150D-4739-BC8F-A032E76F4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810" y="2668433"/>
            <a:ext cx="2910273" cy="11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946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5-4</a:t>
            </a:r>
            <a:r>
              <a:rPr lang="ko-KR" altLang="en-US" dirty="0"/>
              <a:t> 데이터 정제하기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결측치 개수 확인하기</a:t>
            </a:r>
          </a:p>
          <a:p>
            <a:pPr lvl="2"/>
            <a:r>
              <a:rPr lang="ko-KR" altLang="en-US" dirty="0"/>
              <a:t>결측치를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 </a:t>
            </a:r>
            <a:r>
              <a:rPr lang="ko-KR" altLang="en-US" dirty="0"/>
              <a:t>값으로 확인하는 것 대신 결측치 전체 개수를 바로 확인</a:t>
            </a:r>
            <a:endParaRPr lang="en-US" altLang="ko-KR" dirty="0"/>
          </a:p>
          <a:p>
            <a:pPr lvl="2"/>
            <a:r>
              <a:rPr lang="en-US" altLang="ko-KR" dirty="0"/>
              <a:t>sum(is.na( ))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데이터 세트에 결측치가 총 몇 개인지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colSums</a:t>
            </a:r>
            <a:r>
              <a:rPr lang="en-US" altLang="ko-KR" dirty="0"/>
              <a:t>(is.na( ))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각 컬럼의 결측치 개수를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airquality</a:t>
            </a:r>
            <a:r>
              <a:rPr lang="en-US" altLang="ko-KR" dirty="0"/>
              <a:t> </a:t>
            </a:r>
            <a:r>
              <a:rPr lang="ko-KR" altLang="en-US" dirty="0"/>
              <a:t>데이터 세트의 결측치 개수를 확인</a:t>
            </a:r>
            <a:br>
              <a:rPr lang="en-US" altLang="ko-KR" dirty="0"/>
            </a:br>
            <a:r>
              <a:rPr lang="en-US" altLang="ko-KR" dirty="0"/>
              <a:t>- data( ) </a:t>
            </a:r>
            <a:r>
              <a:rPr lang="ko-KR" altLang="en-US" dirty="0"/>
              <a:t>함수로 </a:t>
            </a:r>
            <a:r>
              <a:rPr lang="en-US" altLang="ko-KR" dirty="0" err="1"/>
              <a:t>airquality</a:t>
            </a:r>
            <a:r>
              <a:rPr lang="ko-KR" altLang="en-US" dirty="0"/>
              <a:t>를 변수로 저장하고</a:t>
            </a:r>
            <a:r>
              <a:rPr lang="en-US" altLang="ko-KR" dirty="0"/>
              <a:t>, </a:t>
            </a:r>
            <a:r>
              <a:rPr lang="ko-KR" altLang="en-US" dirty="0"/>
              <a:t>결측치가 있는지 </a:t>
            </a:r>
            <a:r>
              <a:rPr lang="en-US" altLang="ko-KR" dirty="0"/>
              <a:t>is.na( ) </a:t>
            </a:r>
            <a:r>
              <a:rPr lang="ko-KR" altLang="en-US" dirty="0"/>
              <a:t>함수로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2DA6F5-6319-4E89-B75D-9A9E84B38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32481"/>
              </p:ext>
            </p:extLst>
          </p:nvPr>
        </p:nvGraphicFramePr>
        <p:xfrm>
          <a:off x="1558925" y="1977293"/>
          <a:ext cx="2755167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5516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sum(is.na(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A18E6B-A8DB-47DB-8D40-B5AAC2EC6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43515"/>
              </p:ext>
            </p:extLst>
          </p:nvPr>
        </p:nvGraphicFramePr>
        <p:xfrm>
          <a:off x="1558924" y="2683427"/>
          <a:ext cx="2755167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5516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colSums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(is.na(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9D5A5DB-FEA6-4D34-AE51-DCAEB3480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04904"/>
              </p:ext>
            </p:extLst>
          </p:nvPr>
        </p:nvGraphicFramePr>
        <p:xfrm>
          <a:off x="1558924" y="3769398"/>
          <a:ext cx="39853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53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세트 결측치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is.na(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C7E5DC4-02EB-47FB-B406-02E7FE1784B9}"/>
              </a:ext>
            </a:extLst>
          </p:cNvPr>
          <p:cNvSpPr/>
          <p:nvPr/>
        </p:nvSpPr>
        <p:spPr>
          <a:xfrm>
            <a:off x="5775354" y="4042560"/>
            <a:ext cx="375139" cy="27938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03405B-437F-43CC-87E6-200D52F9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02" y="3793997"/>
            <a:ext cx="3291036" cy="26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715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5-4</a:t>
            </a:r>
            <a:r>
              <a:rPr lang="ko-KR" altLang="en-US" dirty="0"/>
              <a:t> 데이터 정제하기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sum(is.na( )) </a:t>
            </a:r>
            <a:r>
              <a:rPr lang="ko-KR" altLang="en-US" dirty="0"/>
              <a:t>함수를 사용하여 결측치 전체 개수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colSums</a:t>
            </a:r>
            <a:r>
              <a:rPr lang="en-US" altLang="ko-KR" dirty="0"/>
              <a:t>(is.na( )) </a:t>
            </a:r>
            <a:r>
              <a:rPr lang="ko-KR" altLang="en-US" dirty="0"/>
              <a:t>함수를 실행하여 각 컬럼별 결측치 개수가 출력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A18E6B-A8DB-47DB-8D40-B5AAC2EC6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59806"/>
              </p:ext>
            </p:extLst>
          </p:nvPr>
        </p:nvGraphicFramePr>
        <p:xfrm>
          <a:off x="1350242" y="2261974"/>
          <a:ext cx="45910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2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컬럼별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결측치 개수 확인하기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colSums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(is.na(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37600" marR="10058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9D5A5DB-FEA6-4D34-AE51-DCAEB3480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33475"/>
              </p:ext>
            </p:extLst>
          </p:nvPr>
        </p:nvGraphicFramePr>
        <p:xfrm>
          <a:off x="1350242" y="1187059"/>
          <a:ext cx="45910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2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세트에 있는 결측치 전체 개수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sum(is.na(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37600" marR="10058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C7E5DC4-02EB-47FB-B406-02E7FE1784B9}"/>
              </a:ext>
            </a:extLst>
          </p:cNvPr>
          <p:cNvSpPr/>
          <p:nvPr/>
        </p:nvSpPr>
        <p:spPr>
          <a:xfrm>
            <a:off x="6349170" y="1277512"/>
            <a:ext cx="375139" cy="27938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735E1-7B5D-43A3-8BA9-7E5E2DE5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828" y="1277513"/>
            <a:ext cx="640532" cy="2793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5BB7AD-E9DD-4598-B0E1-06DDC85921C8}"/>
              </a:ext>
            </a:extLst>
          </p:cNvPr>
          <p:cNvSpPr/>
          <p:nvPr/>
        </p:nvSpPr>
        <p:spPr>
          <a:xfrm>
            <a:off x="6353703" y="2381363"/>
            <a:ext cx="375139" cy="27938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DBEFDC-5FD5-4B48-9D09-D635CD20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828" y="2195471"/>
            <a:ext cx="4236764" cy="6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719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5-4</a:t>
            </a:r>
            <a:r>
              <a:rPr lang="ko-KR" altLang="en-US" dirty="0"/>
              <a:t> 데이터 정제하기 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결측치 제거하기</a:t>
            </a:r>
          </a:p>
          <a:p>
            <a:pPr lvl="2"/>
            <a:r>
              <a:rPr lang="en-US" altLang="ko-KR" dirty="0" err="1"/>
              <a:t>na.omit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결측치가 있는 행 전체를 데이터 세트에서 제거한 후 데이터를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na.omit</a:t>
            </a:r>
            <a:r>
              <a:rPr lang="en-US" altLang="ko-KR" dirty="0"/>
              <a:t>( ) </a:t>
            </a:r>
            <a:r>
              <a:rPr lang="ko-KR" altLang="en-US" dirty="0"/>
              <a:t>함수를 실행하여 결측치가 있는 행 제거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A18E6B-A8DB-47DB-8D40-B5AAC2EC6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02585"/>
              </p:ext>
            </p:extLst>
          </p:nvPr>
        </p:nvGraphicFramePr>
        <p:xfrm>
          <a:off x="1700355" y="2385438"/>
          <a:ext cx="303802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02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결측치가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있는 행 제거하기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na.omit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5BB7AD-E9DD-4598-B0E1-06DDC85921C8}"/>
              </a:ext>
            </a:extLst>
          </p:cNvPr>
          <p:cNvSpPr/>
          <p:nvPr/>
        </p:nvSpPr>
        <p:spPr>
          <a:xfrm>
            <a:off x="5057447" y="2611508"/>
            <a:ext cx="375139" cy="27938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4849ABE-82AB-4F28-8480-3939451C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12522"/>
              </p:ext>
            </p:extLst>
          </p:nvPr>
        </p:nvGraphicFramePr>
        <p:xfrm>
          <a:off x="1700355" y="1676562"/>
          <a:ext cx="2755167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5516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na.omit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A5A3ADF-9591-4305-BD72-4FA64409B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15" y="2302540"/>
            <a:ext cx="3377358" cy="2976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51D89A-D67B-4CE3-97A5-238407EA106C}"/>
              </a:ext>
            </a:extLst>
          </p:cNvPr>
          <p:cNvSpPr txBox="1"/>
          <p:nvPr/>
        </p:nvSpPr>
        <p:spPr>
          <a:xfrm>
            <a:off x="9148802" y="3627693"/>
            <a:ext cx="1858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행이 삭제됨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98642-1C95-4413-9335-7D1210CEC250}"/>
              </a:ext>
            </a:extLst>
          </p:cNvPr>
          <p:cNvSpPr txBox="1"/>
          <p:nvPr/>
        </p:nvSpPr>
        <p:spPr>
          <a:xfrm>
            <a:off x="9148801" y="4485644"/>
            <a:ext cx="1858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10, 11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행이 삭제됨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D818B8-3E14-4226-A40B-12A269037896}"/>
              </a:ext>
            </a:extLst>
          </p:cNvPr>
          <p:cNvCxnSpPr/>
          <p:nvPr/>
        </p:nvCxnSpPr>
        <p:spPr>
          <a:xfrm>
            <a:off x="8715048" y="3773451"/>
            <a:ext cx="433753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8383E3-355E-4DB4-83B6-94B1CDEB5252}"/>
              </a:ext>
            </a:extLst>
          </p:cNvPr>
          <p:cNvCxnSpPr/>
          <p:nvPr/>
        </p:nvCxnSpPr>
        <p:spPr>
          <a:xfrm>
            <a:off x="8715048" y="4664405"/>
            <a:ext cx="433753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4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5-4</a:t>
            </a:r>
            <a:r>
              <a:rPr lang="ko-KR" altLang="en-US" dirty="0"/>
              <a:t> 데이터 정제하기 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결측치 대체하기</a:t>
            </a:r>
          </a:p>
          <a:p>
            <a:pPr lvl="2"/>
            <a:r>
              <a:rPr lang="ko-KR" altLang="en-US" dirty="0"/>
              <a:t>결측치를 제외하거나 제거하는 대신</a:t>
            </a:r>
            <a:r>
              <a:rPr lang="en-US" altLang="ko-KR" dirty="0"/>
              <a:t>, </a:t>
            </a:r>
            <a:r>
              <a:rPr lang="ko-KR" altLang="en-US" dirty="0"/>
              <a:t>다른 값으로 대체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airquality</a:t>
            </a:r>
            <a:r>
              <a:rPr lang="en-US" altLang="ko-KR" dirty="0"/>
              <a:t> </a:t>
            </a:r>
            <a:r>
              <a:rPr lang="ko-KR" altLang="en-US" dirty="0"/>
              <a:t>데이터 세트의 결측치를 </a:t>
            </a:r>
            <a:r>
              <a:rPr lang="en-US" altLang="ko-KR" dirty="0"/>
              <a:t>0</a:t>
            </a:r>
            <a:r>
              <a:rPr lang="ko-KR" altLang="en-US" dirty="0"/>
              <a:t>으로 대체하고 데이터 세트에 결측치가 있는지 다시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A18E6B-A8DB-47DB-8D40-B5AAC2EC6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26393"/>
              </p:ext>
            </p:extLst>
          </p:nvPr>
        </p:nvGraphicFramePr>
        <p:xfrm>
          <a:off x="1558925" y="2385439"/>
          <a:ext cx="3548707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70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결측치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대체하기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[is.na(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)] &lt;- 0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colSums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(is.na(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airquality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5BB7AD-E9DD-4598-B0E1-06DDC85921C8}"/>
              </a:ext>
            </a:extLst>
          </p:cNvPr>
          <p:cNvSpPr/>
          <p:nvPr/>
        </p:nvSpPr>
        <p:spPr>
          <a:xfrm>
            <a:off x="5558576" y="2736324"/>
            <a:ext cx="375139" cy="27938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4849ABE-82AB-4F28-8480-3939451C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276303"/>
              </p:ext>
            </p:extLst>
          </p:nvPr>
        </p:nvGraphicFramePr>
        <p:xfrm>
          <a:off x="1732545" y="1635971"/>
          <a:ext cx="3904029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0402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[is.na(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)] &lt;-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대체할 값</a:t>
                      </a: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87AE386-6696-4020-8B0D-000A010C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145" y="2562694"/>
            <a:ext cx="4193894" cy="6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11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5-4</a:t>
            </a:r>
            <a:r>
              <a:rPr lang="ko-KR" altLang="en-US" dirty="0"/>
              <a:t> 데이터 정제하기 </a:t>
            </a:r>
            <a:r>
              <a:rPr lang="en-US" altLang="ko-KR" sz="2400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이상치 확인하기</a:t>
            </a:r>
          </a:p>
          <a:p>
            <a:pPr lvl="2"/>
            <a:r>
              <a:rPr lang="ko-KR" altLang="en-US" dirty="0"/>
              <a:t>이상치</a:t>
            </a:r>
            <a:r>
              <a:rPr lang="en-US" altLang="ko-KR" dirty="0"/>
              <a:t>(</a:t>
            </a:r>
            <a:r>
              <a:rPr lang="ko-KR" altLang="en-US" dirty="0"/>
              <a:t>또는 극단치</a:t>
            </a:r>
            <a:r>
              <a:rPr lang="en-US" altLang="ko-KR" dirty="0"/>
              <a:t>):</a:t>
            </a:r>
            <a:r>
              <a:rPr lang="ko-KR" altLang="en-US" dirty="0"/>
              <a:t> 데이터에서 정상적인 범주를 벗어난 값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상자 그림을 이용하면 쉽게 파악할 수 있음</a:t>
            </a:r>
            <a:endParaRPr lang="en-US" altLang="ko-KR" dirty="0"/>
          </a:p>
          <a:p>
            <a:pPr lvl="2"/>
            <a:r>
              <a:rPr lang="en-US" altLang="ko-KR" dirty="0" err="1"/>
              <a:t>mtcars</a:t>
            </a:r>
            <a:r>
              <a:rPr lang="en-US" altLang="ko-KR" dirty="0"/>
              <a:t> </a:t>
            </a:r>
            <a:r>
              <a:rPr lang="ko-KR" altLang="en-US" dirty="0"/>
              <a:t>데이터 세트의 </a:t>
            </a:r>
            <a:r>
              <a:rPr lang="en-US" altLang="ko-KR" dirty="0" err="1"/>
              <a:t>wt</a:t>
            </a:r>
            <a:r>
              <a:rPr lang="en-US" altLang="ko-KR" dirty="0"/>
              <a:t> </a:t>
            </a:r>
            <a:r>
              <a:rPr lang="ko-KR" altLang="en-US" dirty="0"/>
              <a:t>컬럼을 상자 그림으로 구현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데이터 세트를 변수에 저장한 후 </a:t>
            </a:r>
            <a:r>
              <a:rPr lang="en-US" altLang="ko-KR" dirty="0"/>
              <a:t>boxplot( ) </a:t>
            </a:r>
            <a:r>
              <a:rPr lang="ko-KR" altLang="en-US" dirty="0"/>
              <a:t>함수를 실행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A18E6B-A8DB-47DB-8D40-B5AAC2EC6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28280"/>
              </p:ext>
            </p:extLst>
          </p:nvPr>
        </p:nvGraphicFramePr>
        <p:xfrm>
          <a:off x="1741356" y="2697480"/>
          <a:ext cx="303802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02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이상치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boxplot(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mtcars$wt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5BB7AD-E9DD-4598-B0E1-06DDC85921C8}"/>
              </a:ext>
            </a:extLst>
          </p:cNvPr>
          <p:cNvSpPr/>
          <p:nvPr/>
        </p:nvSpPr>
        <p:spPr>
          <a:xfrm>
            <a:off x="5148762" y="2923549"/>
            <a:ext cx="375139" cy="27938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B4BFB-F83F-4F61-BA1E-FB7B879A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896" y="2697480"/>
            <a:ext cx="4627660" cy="368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2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&amp;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r>
              <a:rPr lang="en-US" altLang="ko-KR" dirty="0"/>
              <a:t>6</a:t>
            </a:r>
            <a:r>
              <a:rPr lang="ko-KR" altLang="en-US" dirty="0"/>
              <a:t>기통 이상의 자동차 중에서 연비가 </a:t>
            </a:r>
            <a:r>
              <a:rPr lang="en-US" altLang="ko-KR" dirty="0"/>
              <a:t>20miles/gallon</a:t>
            </a:r>
            <a:r>
              <a:rPr lang="ko-KR" altLang="en-US" dirty="0"/>
              <a:t>을 초과하는 자동차만 추출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열 추출하기</a:t>
            </a:r>
            <a:r>
              <a:rPr lang="en-US" altLang="ko-KR" dirty="0"/>
              <a:t>: select( ) </a:t>
            </a:r>
            <a:r>
              <a:rPr lang="ko-KR" altLang="en-US" dirty="0"/>
              <a:t>함수</a:t>
            </a:r>
          </a:p>
          <a:p>
            <a:pPr lvl="2"/>
            <a:r>
              <a:rPr lang="en-US" altLang="ko-KR" dirty="0"/>
              <a:t>select ( ) </a:t>
            </a:r>
            <a:r>
              <a:rPr lang="ko-KR" altLang="en-US" dirty="0"/>
              <a:t>함수는 열</a:t>
            </a:r>
            <a:r>
              <a:rPr lang="en-US" altLang="ko-KR" dirty="0"/>
              <a:t>, </a:t>
            </a:r>
            <a:r>
              <a:rPr lang="ko-KR" altLang="en-US" dirty="0"/>
              <a:t>즉 지정한 변수만 추출</a:t>
            </a:r>
            <a:endParaRPr lang="en-US" altLang="ko-KR" dirty="0"/>
          </a:p>
          <a:p>
            <a:pPr lvl="2"/>
            <a:r>
              <a:rPr lang="en-US" altLang="ko-KR" dirty="0" err="1"/>
              <a:t>mtcars</a:t>
            </a:r>
            <a:r>
              <a:rPr lang="en-US" altLang="ko-KR" dirty="0"/>
              <a:t> </a:t>
            </a:r>
            <a:r>
              <a:rPr lang="ko-KR" altLang="en-US" dirty="0"/>
              <a:t>데이터 세트에서 변속기 </a:t>
            </a:r>
            <a:r>
              <a:rPr lang="en-US" altLang="ko-KR" dirty="0"/>
              <a:t>am(</a:t>
            </a:r>
            <a:r>
              <a:rPr lang="ko-KR" altLang="en-US" dirty="0"/>
              <a:t>구분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gear(</a:t>
            </a:r>
            <a:r>
              <a:rPr lang="ko-KR" altLang="en-US" dirty="0"/>
              <a:t>기어</a:t>
            </a:r>
            <a:r>
              <a:rPr lang="en-US" altLang="ko-KR" dirty="0"/>
              <a:t>) </a:t>
            </a:r>
            <a:r>
              <a:rPr lang="ko-KR" altLang="en-US" dirty="0"/>
              <a:t>데이터만 추출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F300B49-6893-489D-A955-5593E7D59BF7}"/>
              </a:ext>
            </a:extLst>
          </p:cNvPr>
          <p:cNvSpPr/>
          <p:nvPr/>
        </p:nvSpPr>
        <p:spPr>
          <a:xfrm>
            <a:off x="5279985" y="4311025"/>
            <a:ext cx="304800" cy="246185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ECC201-48CE-4F3A-A386-403A13E37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98132"/>
              </p:ext>
            </p:extLst>
          </p:nvPr>
        </p:nvGraphicFramePr>
        <p:xfrm>
          <a:off x="1523999" y="1716063"/>
          <a:ext cx="406078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78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가지 조건에 맞는 데이터를 필터링하기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filter(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cyl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&gt;= 6 &amp; mpg &gt; 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B96DAE2-A3C6-4A74-BDFB-1B10F6FB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497" y="1716063"/>
            <a:ext cx="5461032" cy="1104548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73E01C1-EB41-48F0-B81F-580F8E076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40784"/>
              </p:ext>
            </p:extLst>
          </p:nvPr>
        </p:nvGraphicFramePr>
        <p:xfrm>
          <a:off x="5899520" y="3413418"/>
          <a:ext cx="3903404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0340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select(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2, ...)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B0E5705-D792-4137-AA55-8B47353DA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44157"/>
              </p:ext>
            </p:extLst>
          </p:nvPr>
        </p:nvGraphicFramePr>
        <p:xfrm>
          <a:off x="1524000" y="4201748"/>
          <a:ext cx="344658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658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지정한 변수만 추출하기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head(select(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am, gear))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7BFE4FED-8F59-42BF-90FC-85F749D3C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66" y="4264306"/>
            <a:ext cx="2113160" cy="184301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19D53269-A178-402F-B038-11B798AE1344}"/>
              </a:ext>
            </a:extLst>
          </p:cNvPr>
          <p:cNvSpPr/>
          <p:nvPr/>
        </p:nvSpPr>
        <p:spPr>
          <a:xfrm>
            <a:off x="5822741" y="1868028"/>
            <a:ext cx="304800" cy="246185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63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5-4</a:t>
            </a:r>
            <a:r>
              <a:rPr lang="ko-KR" altLang="en-US" dirty="0"/>
              <a:t> 데이터 정제하기 </a:t>
            </a:r>
            <a:r>
              <a:rPr lang="en-US" altLang="ko-KR" sz="2400" dirty="0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기술통계량으로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mtcars</a:t>
            </a:r>
            <a:r>
              <a:rPr lang="en-US" altLang="ko-KR" dirty="0"/>
              <a:t> </a:t>
            </a:r>
            <a:r>
              <a:rPr lang="ko-KR" altLang="en-US" dirty="0"/>
              <a:t>데이터 세트 </a:t>
            </a:r>
            <a:r>
              <a:rPr lang="en-US" altLang="ko-KR" dirty="0" err="1"/>
              <a:t>wt</a:t>
            </a:r>
            <a:r>
              <a:rPr lang="en-US" altLang="ko-KR" dirty="0"/>
              <a:t> </a:t>
            </a:r>
            <a:r>
              <a:rPr lang="ko-KR" altLang="en-US" dirty="0"/>
              <a:t>컬럼 기술통계량을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A18E6B-A8DB-47DB-8D40-B5AAC2EC6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47346"/>
              </p:ext>
            </p:extLst>
          </p:nvPr>
        </p:nvGraphicFramePr>
        <p:xfrm>
          <a:off x="1720971" y="2007447"/>
          <a:ext cx="330746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46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상자 그림의 기술통계량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boxplot(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mtcars$wt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)$stats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5BB7AD-E9DD-4598-B0E1-06DDC85921C8}"/>
              </a:ext>
            </a:extLst>
          </p:cNvPr>
          <p:cNvSpPr/>
          <p:nvPr/>
        </p:nvSpPr>
        <p:spPr>
          <a:xfrm>
            <a:off x="5323396" y="2126836"/>
            <a:ext cx="375139" cy="27938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686517-F20E-491D-BF56-E01BFBD7E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16048"/>
              </p:ext>
            </p:extLst>
          </p:nvPr>
        </p:nvGraphicFramePr>
        <p:xfrm>
          <a:off x="1720971" y="1199292"/>
          <a:ext cx="2579321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7932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boxplot(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)$stats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1A4C434-8DE3-4D7B-B33D-F91C958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95" y="2007447"/>
            <a:ext cx="1170067" cy="1706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0FB917-6FC6-4378-9F7A-2AB0A4F14F61}"/>
              </a:ext>
            </a:extLst>
          </p:cNvPr>
          <p:cNvSpPr txBox="1"/>
          <p:nvPr/>
        </p:nvSpPr>
        <p:spPr>
          <a:xfrm>
            <a:off x="3162634" y="3977306"/>
            <a:ext cx="7743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최저 이상치 경계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, 1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사분위수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중앙값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, 3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사분위수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최고 이상치 경계 값 순으로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 값이 출력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여기에서 최저와 최고 경계 값인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1.5130 ~ 5.2500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속하지 않는 값은 이상치로 판단</a:t>
            </a:r>
          </a:p>
        </p:txBody>
      </p:sp>
    </p:spTree>
    <p:extLst>
      <p:ext uri="{BB962C8B-B14F-4D97-AF65-F5344CB8AC3E}">
        <p14:creationId xmlns:p14="http://schemas.microsoft.com/office/powerpoint/2010/main" val="37292977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5-4</a:t>
            </a:r>
            <a:r>
              <a:rPr lang="ko-KR" altLang="en-US" dirty="0"/>
              <a:t> 데이터 정제하기 </a:t>
            </a:r>
            <a:r>
              <a:rPr lang="en-US" altLang="ko-KR" sz="2400" dirty="0"/>
              <a:t>(9)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이상치 처리하기</a:t>
            </a:r>
            <a:endParaRPr lang="en-US" altLang="ko-KR" dirty="0"/>
          </a:p>
          <a:p>
            <a:pPr lvl="2"/>
            <a:r>
              <a:rPr lang="en-US" altLang="ko-KR" dirty="0" err="1"/>
              <a:t>ifelse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조건에 대해 값을 반환하는 함수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이상치가 있을 때는 해당 값을 결측치로</a:t>
            </a:r>
            <a:r>
              <a:rPr lang="en-US" altLang="ko-KR" dirty="0"/>
              <a:t>, </a:t>
            </a:r>
            <a:r>
              <a:rPr lang="ko-KR" altLang="en-US" dirty="0"/>
              <a:t>그렇지 않을 경우에는 원래의 값이 반환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이상치를 결측치로 변환하기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mtcars</a:t>
            </a:r>
            <a:r>
              <a:rPr lang="en-US" altLang="ko-KR" dirty="0"/>
              <a:t> </a:t>
            </a:r>
            <a:r>
              <a:rPr lang="ko-KR" altLang="en-US" dirty="0"/>
              <a:t>데이터 세트 </a:t>
            </a:r>
            <a:r>
              <a:rPr lang="en-US" altLang="ko-KR" dirty="0" err="1"/>
              <a:t>wt</a:t>
            </a:r>
            <a:r>
              <a:rPr lang="en-US" altLang="ko-KR" dirty="0"/>
              <a:t> </a:t>
            </a:r>
            <a:r>
              <a:rPr lang="ko-KR" altLang="en-US" dirty="0"/>
              <a:t>칼럼에서 </a:t>
            </a:r>
            <a:r>
              <a:rPr lang="en-US" altLang="ko-KR" dirty="0"/>
              <a:t>5.2500</a:t>
            </a:r>
            <a:r>
              <a:rPr lang="ko-KR" altLang="en-US" dirty="0"/>
              <a:t>을 초과하는 값</a:t>
            </a:r>
            <a:r>
              <a:rPr lang="en-US" altLang="ko-KR" dirty="0"/>
              <a:t>( &gt;5.25)</a:t>
            </a:r>
            <a:r>
              <a:rPr lang="ko-KR" altLang="en-US" dirty="0"/>
              <a:t>을 탐색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값은 </a:t>
            </a:r>
            <a:r>
              <a:rPr lang="en-US" altLang="ko-KR" dirty="0"/>
              <a:t>FALSE</a:t>
            </a:r>
            <a:r>
              <a:rPr lang="ko-KR" altLang="en-US" dirty="0"/>
              <a:t>와 </a:t>
            </a:r>
            <a:r>
              <a:rPr lang="en-US" altLang="ko-KR" dirty="0"/>
              <a:t>TRUE</a:t>
            </a:r>
            <a:r>
              <a:rPr lang="ko-KR" altLang="en-US" dirty="0"/>
              <a:t>로 반환되며 이상치는 </a:t>
            </a:r>
            <a:r>
              <a:rPr lang="en-US" altLang="ko-KR" dirty="0"/>
              <a:t>TRUE</a:t>
            </a:r>
            <a:r>
              <a:rPr lang="ko-KR" altLang="en-US" dirty="0"/>
              <a:t>로 반환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A18E6B-A8DB-47DB-8D40-B5AAC2EC6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11177"/>
              </p:ext>
            </p:extLst>
          </p:nvPr>
        </p:nvGraphicFramePr>
        <p:xfrm>
          <a:off x="1922144" y="3309672"/>
          <a:ext cx="3038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02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이상치 확인하기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mtcars$wt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&gt; 5.25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5BB7AD-E9DD-4598-B0E1-06DDC85921C8}"/>
              </a:ext>
            </a:extLst>
          </p:cNvPr>
          <p:cNvSpPr/>
          <p:nvPr/>
        </p:nvSpPr>
        <p:spPr>
          <a:xfrm>
            <a:off x="2164415" y="4051806"/>
            <a:ext cx="375139" cy="27938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686517-F20E-491D-BF56-E01BFBD7E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20757"/>
              </p:ext>
            </p:extLst>
          </p:nvPr>
        </p:nvGraphicFramePr>
        <p:xfrm>
          <a:off x="1704929" y="1925297"/>
          <a:ext cx="4936972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93697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ifelse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조건문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조건이 참일 때 실행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조건이 거짓일 때 실행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1833552-5005-4795-BF75-41502F51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471" y="4007198"/>
            <a:ext cx="5502152" cy="1252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CA9116-21C0-4393-B654-19F156BFF54A}"/>
              </a:ext>
            </a:extLst>
          </p:cNvPr>
          <p:cNvSpPr txBox="1"/>
          <p:nvPr/>
        </p:nvSpPr>
        <p:spPr>
          <a:xfrm>
            <a:off x="3794538" y="5481290"/>
            <a:ext cx="6569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사용자의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Console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탭 크기에 따라 실행 결과의 요소 위치는 다르게 표시될 수 있음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68469EB-24D5-4472-9ED5-E9744F555362}"/>
              </a:ext>
            </a:extLst>
          </p:cNvPr>
          <p:cNvSpPr/>
          <p:nvPr/>
        </p:nvSpPr>
        <p:spPr>
          <a:xfrm>
            <a:off x="3148081" y="5271764"/>
            <a:ext cx="586154" cy="363415"/>
          </a:xfrm>
          <a:custGeom>
            <a:avLst/>
            <a:gdLst>
              <a:gd name="connsiteX0" fmla="*/ 0 w 586154"/>
              <a:gd name="connsiteY0" fmla="*/ 0 h 363415"/>
              <a:gd name="connsiteX1" fmla="*/ 0 w 586154"/>
              <a:gd name="connsiteY1" fmla="*/ 363415 h 363415"/>
              <a:gd name="connsiteX2" fmla="*/ 586154 w 586154"/>
              <a:gd name="connsiteY2" fmla="*/ 363415 h 3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154" h="363415">
                <a:moveTo>
                  <a:pt x="0" y="0"/>
                </a:moveTo>
                <a:lnTo>
                  <a:pt x="0" y="363415"/>
                </a:lnTo>
                <a:lnTo>
                  <a:pt x="586154" y="363415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379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5-4</a:t>
            </a:r>
            <a:r>
              <a:rPr lang="ko-KR" altLang="en-US" dirty="0"/>
              <a:t> 데이터 정제하기 </a:t>
            </a:r>
            <a:r>
              <a:rPr lang="en-US" altLang="ko-KR" sz="2400" dirty="0"/>
              <a:t>(10)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찾아낸 이상치를 </a:t>
            </a:r>
            <a:r>
              <a:rPr lang="en-US" altLang="ko-KR" dirty="0" err="1"/>
              <a:t>ifelse</a:t>
            </a:r>
            <a:r>
              <a:rPr lang="en-US" altLang="ko-KR" dirty="0"/>
              <a:t>() </a:t>
            </a:r>
            <a:r>
              <a:rPr lang="ko-KR" altLang="en-US" dirty="0"/>
              <a:t>함수를 사용하여 결측 처리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5BB7AD-E9DD-4598-B0E1-06DDC85921C8}"/>
              </a:ext>
            </a:extLst>
          </p:cNvPr>
          <p:cNvSpPr/>
          <p:nvPr/>
        </p:nvSpPr>
        <p:spPr>
          <a:xfrm>
            <a:off x="1911167" y="1910435"/>
            <a:ext cx="375139" cy="27938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686517-F20E-491D-BF56-E01BFBD7E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35423"/>
              </p:ext>
            </p:extLst>
          </p:nvPr>
        </p:nvGraphicFramePr>
        <p:xfrm>
          <a:off x="1697821" y="1280167"/>
          <a:ext cx="493697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97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mtcars$wt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ifelse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mtcars$wt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&gt; 5.25, NA,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mtcars$wt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CB1329E-3ECE-4273-9D30-93DEDA73E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693" y="1910435"/>
            <a:ext cx="5338029" cy="115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695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1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결측치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데이터에서 값이 누락된 것을 의미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NA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로 표현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이상치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극단치라고도 하며 정상적인 범주에서 벗어난 값을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u="none" strike="noStrike" baseline="0" dirty="0">
                <a:solidFill>
                  <a:srgbClr val="000000"/>
                </a:solidFill>
                <a:latin typeface="YoonV YoonMyungjo100Std_OTF"/>
              </a:rPr>
              <a:t>데이터 정제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데이터 분석을 할 때 오류나 분석 결과를 왜곡하는 결측치와 이상치를 처리하는 과정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85104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표로 정리하는 핵심 함수</a:t>
            </a:r>
            <a:endParaRPr lang="en-US" altLang="ko-KR" sz="18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B7E955-212E-43B6-A918-9A8A9338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60101"/>
              </p:ext>
            </p:extLst>
          </p:nvPr>
        </p:nvGraphicFramePr>
        <p:xfrm>
          <a:off x="1524000" y="1336383"/>
          <a:ext cx="81280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9712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6368288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is.na(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결측치를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sum(is.na( ))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결측치 개수를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colSums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(is.na( ))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컬럼의 결측치 개수를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na.omit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결측치를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boxplot(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상자 그림으로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이상치를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273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ifelse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조건에 따라 값을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4567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1345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확인문제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중 결측치를 처리할 때 사용하는 함수가 아닌 것은</a:t>
            </a:r>
            <a:r>
              <a:rPr lang="en-US" altLang="ko-KR" sz="1600" dirty="0"/>
              <a:t>?</a:t>
            </a:r>
          </a:p>
          <a:p>
            <a:pPr marL="914400" lvl="2" indent="0">
              <a:buNone/>
            </a:pPr>
            <a:r>
              <a:rPr lang="en-US" altLang="ko-KR" dirty="0"/>
              <a:t>① is.na( )      ② </a:t>
            </a:r>
            <a:r>
              <a:rPr lang="en-US" altLang="ko-KR" dirty="0" err="1"/>
              <a:t>na.omit</a:t>
            </a:r>
            <a:r>
              <a:rPr lang="en-US" altLang="ko-KR" dirty="0"/>
              <a:t>( )      ③ boxplot( )      ④ sum(is.na( ) 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        다음 문제는 아래의 데이터를 활용</a:t>
            </a:r>
            <a:r>
              <a:rPr lang="en-US" altLang="ko-KR" sz="1600" dirty="0"/>
              <a:t> - </a:t>
            </a:r>
            <a:r>
              <a:rPr lang="ko-KR" altLang="en-US" sz="1600" dirty="0"/>
              <a:t>문제를 풀기 전 데이터를 먼저 생성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ko-KR" sz="1600" dirty="0"/>
              <a:t>y2 </a:t>
            </a:r>
            <a:r>
              <a:rPr lang="ko-KR" altLang="en-US" sz="1600" dirty="0"/>
              <a:t>데이터의 결측치를 확인하는 코드를 작성하여 실행 결과처럼 출력하기</a:t>
            </a:r>
            <a:endParaRPr lang="en-US" altLang="ko-KR" sz="1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0B677-DB88-4616-B126-A62F7DACD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36556"/>
              </p:ext>
            </p:extLst>
          </p:nvPr>
        </p:nvGraphicFramePr>
        <p:xfrm>
          <a:off x="1558925" y="4077384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2C5A3A-180D-4C47-A199-C62BC0A16825}"/>
              </a:ext>
            </a:extLst>
          </p:cNvPr>
          <p:cNvSpPr/>
          <p:nvPr/>
        </p:nvSpPr>
        <p:spPr>
          <a:xfrm>
            <a:off x="1682290" y="4102857"/>
            <a:ext cx="4244835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2591C13-C38A-4A75-81FC-6E9E6EAC9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96595"/>
              </p:ext>
            </p:extLst>
          </p:nvPr>
        </p:nvGraphicFramePr>
        <p:xfrm>
          <a:off x="1558925" y="2972093"/>
          <a:ext cx="53157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572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pl-PL" altLang="ko-KR" sz="1400" b="0" dirty="0">
                          <a:solidFill>
                            <a:schemeClr val="tx1"/>
                          </a:solidFill>
                        </a:rPr>
                        <a:t>y2 &lt;- c(-16, 22, 31, NA, 52, 66, 74, 88, 99, 105, 200, 253, NA)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851CAFA-9337-4886-A6B8-4C43790A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5" y="4639080"/>
            <a:ext cx="7010033" cy="108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963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마무리④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확인문제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altLang="ko-KR" sz="1600" dirty="0"/>
              <a:t>y2 </a:t>
            </a:r>
            <a:r>
              <a:rPr lang="ko-KR" altLang="en-US" sz="1600" dirty="0"/>
              <a:t>데이터의 결측치를 제거한 평균을 구하는 코드를 작성하여 실행 결과처럼 출력하기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r>
              <a:rPr lang="en-US" altLang="ko-KR" sz="1600" dirty="0"/>
              <a:t>y2 </a:t>
            </a:r>
            <a:r>
              <a:rPr lang="ko-KR" altLang="en-US" sz="1600" dirty="0"/>
              <a:t>데이터의 결측치를 </a:t>
            </a:r>
            <a:r>
              <a:rPr lang="en-US" altLang="ko-KR" sz="1600" dirty="0"/>
              <a:t>100</a:t>
            </a:r>
            <a:r>
              <a:rPr lang="ko-KR" altLang="en-US" sz="1600" dirty="0"/>
              <a:t>으로 대체하고 평균을 구하는 코드를 작성하여 실행 결과처럼 출력하기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0B677-DB88-4616-B126-A62F7DACD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5976"/>
              </p:ext>
            </p:extLst>
          </p:nvPr>
        </p:nvGraphicFramePr>
        <p:xfrm>
          <a:off x="1607200" y="1887987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              (y2,                                            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2C5A3A-180D-4C47-A199-C62BC0A16825}"/>
              </a:ext>
            </a:extLst>
          </p:cNvPr>
          <p:cNvSpPr/>
          <p:nvPr/>
        </p:nvSpPr>
        <p:spPr>
          <a:xfrm>
            <a:off x="1858137" y="1921540"/>
            <a:ext cx="1548000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7CD06F-D08F-48EA-94B2-1A1E5ED8EE75}"/>
              </a:ext>
            </a:extLst>
          </p:cNvPr>
          <p:cNvSpPr/>
          <p:nvPr/>
        </p:nvSpPr>
        <p:spPr>
          <a:xfrm>
            <a:off x="4019471" y="1911473"/>
            <a:ext cx="1548000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C0A47-2F35-49CD-AAA0-3F26D5853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5" y="2259296"/>
            <a:ext cx="7891461" cy="93283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18D4D40-72F7-4FBF-B0A8-A34A458A4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53583"/>
              </p:ext>
            </p:extLst>
          </p:nvPr>
        </p:nvGraphicFramePr>
        <p:xfrm>
          <a:off x="1607110" y="4042232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(y2 &lt;-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85B8425-7322-44C2-B666-EFD4C3666800}"/>
              </a:ext>
            </a:extLst>
          </p:cNvPr>
          <p:cNvSpPr/>
          <p:nvPr/>
        </p:nvSpPr>
        <p:spPr>
          <a:xfrm>
            <a:off x="1858047" y="4075785"/>
            <a:ext cx="1008000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67A31-8544-49E8-BCD9-9B0601A0B315}"/>
              </a:ext>
            </a:extLst>
          </p:cNvPr>
          <p:cNvSpPr/>
          <p:nvPr/>
        </p:nvSpPr>
        <p:spPr>
          <a:xfrm>
            <a:off x="3444954" y="4065718"/>
            <a:ext cx="2304000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198A33-FEFA-4AB0-91A6-5CA45929B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19" y="4436818"/>
            <a:ext cx="7959167" cy="9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2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35149</TotalTime>
  <Words>7845</Words>
  <Application>Microsoft Office PowerPoint</Application>
  <PresentationFormat>와이드스크린</PresentationFormat>
  <Paragraphs>1056</Paragraphs>
  <Slides>96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96</vt:i4>
      </vt:variant>
    </vt:vector>
  </HeadingPairs>
  <TitlesOfParts>
    <vt:vector size="105" baseType="lpstr">
      <vt:lpstr>D2Coding</vt:lpstr>
      <vt:lpstr>YoonV YoonMyungjo100Std_OTF</vt:lpstr>
      <vt:lpstr>Malgun Gothic</vt:lpstr>
      <vt:lpstr>Malgun Gothic</vt:lpstr>
      <vt:lpstr>시스템 서체</vt:lpstr>
      <vt:lpstr>Arial</vt:lpstr>
      <vt:lpstr>Calibri</vt:lpstr>
      <vt:lpstr>Wingdings</vt:lpstr>
      <vt:lpstr>Office 테마</vt:lpstr>
      <vt:lpstr>혼자 공부하는 R 데이터 분석</vt:lpstr>
      <vt:lpstr>시작하기전에</vt:lpstr>
      <vt:lpstr>이 책의 학습 목표</vt:lpstr>
      <vt:lpstr>Contents</vt:lpstr>
      <vt:lpstr>PowerPoint 프레젠테이션</vt:lpstr>
      <vt:lpstr>SECTION 5-1 dplyr 패키지 (1)</vt:lpstr>
      <vt:lpstr>SECTION 5-1 dplyr 패키지 (2)</vt:lpstr>
      <vt:lpstr>SECTION 5-1 dplyr 패키지 (3)</vt:lpstr>
      <vt:lpstr>SECTION 5-1 dplyr 패키지 (4)</vt:lpstr>
      <vt:lpstr>SECTION 5-1 dplyr 패키지 (5)</vt:lpstr>
      <vt:lpstr>SECTION 5-1 dplyr 패키지 (6)</vt:lpstr>
      <vt:lpstr>SECTION 5-1 dplyr 패키지 (7)</vt:lpstr>
      <vt:lpstr>SECTION 5-1 dplyr 패키지 (8)</vt:lpstr>
      <vt:lpstr>SECTION 5-1 dplyr 패키지 (9)</vt:lpstr>
      <vt:lpstr>SECTION 5-1 dplyr 패키지 (10)</vt:lpstr>
      <vt:lpstr>SECTION 5-1 dplyr 패키지 (11)</vt:lpstr>
      <vt:lpstr>SECTION 5-1 dplyr 패키지 (12)</vt:lpstr>
      <vt:lpstr>SECTION 5-1 dplyr 패키지 (13)</vt:lpstr>
      <vt:lpstr>SECTION 5-1 dplyr 패키지 (14)</vt:lpstr>
      <vt:lpstr>SECTION 5-1 dplyr 패키지 (15)</vt:lpstr>
      <vt:lpstr>SECTION 5-1 dplyr 패키지 (16)</vt:lpstr>
      <vt:lpstr>SECTION 5-1 dplyr 패키지 (17)</vt:lpstr>
      <vt:lpstr>[마무리①]</vt:lpstr>
      <vt:lpstr>[마무리②]</vt:lpstr>
      <vt:lpstr>[마무리③]</vt:lpstr>
      <vt:lpstr>[마무리④]</vt:lpstr>
      <vt:lpstr>SECTION 5-2 데이터 가공하기 (1)</vt:lpstr>
      <vt:lpstr>SECTION 5-2 데이터 가공하기 (2)</vt:lpstr>
      <vt:lpstr>SECTION 5-2 데이터 가공하기 (3)</vt:lpstr>
      <vt:lpstr>SECTION 5-2 데이터 가공하기 (4)</vt:lpstr>
      <vt:lpstr>SECTION 5-2 데이터 가공하기 (5)</vt:lpstr>
      <vt:lpstr>SECTION 5-2 데이터 가공하기 (6)</vt:lpstr>
      <vt:lpstr>SECTION 5-2 데이터 가공하기 (7)</vt:lpstr>
      <vt:lpstr>SECTION 5-2 데이터 가공하기 (8)</vt:lpstr>
      <vt:lpstr>SECTION 5-2 데이터 가공하기 (9)</vt:lpstr>
      <vt:lpstr>SECTION 5-2 데이터 가공하기 (10)</vt:lpstr>
      <vt:lpstr>SECTION 5-2 데이터 가공하기 (11)</vt:lpstr>
      <vt:lpstr>SECTION 5-2 데이터 가공하기 (12)</vt:lpstr>
      <vt:lpstr>SECTION 5-2 데이터 가공하기 (13)</vt:lpstr>
      <vt:lpstr>SECTION 5-2 데이터 가공하기 (14)</vt:lpstr>
      <vt:lpstr>SECTION 5-2 데이터 가공하기 (15)</vt:lpstr>
      <vt:lpstr>SECTION 5-2 데이터 가공하기 (16)</vt:lpstr>
      <vt:lpstr>SECTION 5-2 데이터 가공하기 (17)</vt:lpstr>
      <vt:lpstr>SECTION 5-2 데이터 가공하기 (18)</vt:lpstr>
      <vt:lpstr>SECTION 5-2 데이터 가공하기 (19)</vt:lpstr>
      <vt:lpstr>SECTION 5-2 데이터 가공하기 (20)</vt:lpstr>
      <vt:lpstr>SECTION 5-2 데이터 가공하기 (21)</vt:lpstr>
      <vt:lpstr>SECTION 5-2 데이터 가공하기 (22)</vt:lpstr>
      <vt:lpstr>SECTION 5-2 데이터 가공하기 (23)</vt:lpstr>
      <vt:lpstr>SECTION 5-2 데이터 가공하기 (24)</vt:lpstr>
      <vt:lpstr>SECTION 5-2 데이터 가공하기 (25)</vt:lpstr>
      <vt:lpstr>SECTION 5-2 데이터 가공하기 (26)</vt:lpstr>
      <vt:lpstr>SECTION 5-2 데이터 가공하기 (27)</vt:lpstr>
      <vt:lpstr>SECTION 5-2 데이터 가공하기 (28)</vt:lpstr>
      <vt:lpstr>[마무리①]</vt:lpstr>
      <vt:lpstr>[마무리②]</vt:lpstr>
      <vt:lpstr>[마무리③]</vt:lpstr>
      <vt:lpstr>[마무리④]</vt:lpstr>
      <vt:lpstr>[마무리⑤]</vt:lpstr>
      <vt:lpstr>SECTION 5-3 데이터 구조 변형하기 (1)</vt:lpstr>
      <vt:lpstr>SECTION 5-3 데이터 구조 변형하기 (2)</vt:lpstr>
      <vt:lpstr>SECTION 5-3 데이터 구조 변형하기 (3)</vt:lpstr>
      <vt:lpstr>SECTION 5-3 데이터 구조 변형하기 (4)</vt:lpstr>
      <vt:lpstr>SECTION 5-3 데이터 구조 변형하기 (5)</vt:lpstr>
      <vt:lpstr>SECTION 5-3 데이터 구조 변형하기 (6)</vt:lpstr>
      <vt:lpstr>SECTION 5-3 데이터 구조 변형하기 (7)</vt:lpstr>
      <vt:lpstr>SECTION 5-3 데이터 구조 변형하기 (8)</vt:lpstr>
      <vt:lpstr>SECTION 5-3 데이터 구조 변형하기 (9)</vt:lpstr>
      <vt:lpstr>SECTION 5-3 데이터 구조 변형하기 (10)</vt:lpstr>
      <vt:lpstr>SECTION 5-3 데이터 구조 변형하기 (11)</vt:lpstr>
      <vt:lpstr>SECTION 5-3 데이터 구조 변형하기 (12)</vt:lpstr>
      <vt:lpstr>SECTION 5-3 데이터 구조 변형하기 (13)</vt:lpstr>
      <vt:lpstr>SECTION 5-3 데이터 구조 변형하기 (14)</vt:lpstr>
      <vt:lpstr>SECTION 5-3 데이터 구조 변형하기 (15)</vt:lpstr>
      <vt:lpstr>SECTION 5-3 데이터 구조 변형하기 (16)</vt:lpstr>
      <vt:lpstr>SECTION 5-3 데이터 구조 변형하기 (17)</vt:lpstr>
      <vt:lpstr>SECTION 5-3 데이터 구조 변형하기 (18)</vt:lpstr>
      <vt:lpstr>SECTION 5-3 데이터 구조 변형하기 (19)</vt:lpstr>
      <vt:lpstr>[마무리①]</vt:lpstr>
      <vt:lpstr>[마무리②]</vt:lpstr>
      <vt:lpstr>[마무리③]</vt:lpstr>
      <vt:lpstr>[마무리④]</vt:lpstr>
      <vt:lpstr>SECTION 5-4 데이터 정제하기 (1)</vt:lpstr>
      <vt:lpstr>SECTION 5-4 데이터 정제하기 (2)</vt:lpstr>
      <vt:lpstr>SECTION 5-4 데이터 정제하기 (3)</vt:lpstr>
      <vt:lpstr>SECTION 5-4 데이터 정제하기 (4)</vt:lpstr>
      <vt:lpstr>SECTION 5-4 데이터 정제하기 (5)</vt:lpstr>
      <vt:lpstr>SECTION 5-4 데이터 정제하기 (6)</vt:lpstr>
      <vt:lpstr>SECTION 5-4 데이터 정제하기 (7)</vt:lpstr>
      <vt:lpstr>SECTION 5-4 데이터 정제하기 (8)</vt:lpstr>
      <vt:lpstr>SECTION 5-4 데이터 정제하기 (9)</vt:lpstr>
      <vt:lpstr>SECTION 5-4 데이터 정제하기 (10)</vt:lpstr>
      <vt:lpstr>[마무리①]</vt:lpstr>
      <vt:lpstr>[마무리②]</vt:lpstr>
      <vt:lpstr>[마무리③]</vt:lpstr>
      <vt:lpstr>[마무리④]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HanbitMedia(K)</cp:lastModifiedBy>
  <cp:revision>487</cp:revision>
  <dcterms:created xsi:type="dcterms:W3CDTF">2020-01-31T07:25:46Z</dcterms:created>
  <dcterms:modified xsi:type="dcterms:W3CDTF">2022-03-02T04:39:42Z</dcterms:modified>
</cp:coreProperties>
</file>