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648" r:id="rId8"/>
    <p:sldId id="2649" r:id="rId9"/>
    <p:sldId id="2650" r:id="rId10"/>
    <p:sldId id="2654" r:id="rId11"/>
    <p:sldId id="2655" r:id="rId12"/>
    <p:sldId id="2656" r:id="rId13"/>
    <p:sldId id="2657" r:id="rId14"/>
    <p:sldId id="2659" r:id="rId15"/>
    <p:sldId id="2660" r:id="rId16"/>
    <p:sldId id="2645" r:id="rId17"/>
    <p:sldId id="2647" r:id="rId18"/>
    <p:sldId id="2662" r:id="rId19"/>
    <p:sldId id="2663" r:id="rId20"/>
    <p:sldId id="2665" r:id="rId21"/>
    <p:sldId id="2666" r:id="rId22"/>
    <p:sldId id="2667" r:id="rId23"/>
    <p:sldId id="2668" r:id="rId24"/>
    <p:sldId id="2669" r:id="rId25"/>
    <p:sldId id="2670" r:id="rId26"/>
    <p:sldId id="2671" r:id="rId27"/>
    <p:sldId id="2672" r:id="rId28"/>
    <p:sldId id="2673" r:id="rId29"/>
    <p:sldId id="2674" r:id="rId30"/>
    <p:sldId id="2651" r:id="rId31"/>
    <p:sldId id="2652" r:id="rId32"/>
    <p:sldId id="2653" r:id="rId33"/>
    <p:sldId id="267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273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00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7197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50000" autoAdjust="0"/>
  </p:normalViewPr>
  <p:slideViewPr>
    <p:cSldViewPr snapToGrid="0" showGuides="1">
      <p:cViewPr varScale="1">
        <p:scale>
          <a:sx n="165" d="100"/>
          <a:sy n="165" d="100"/>
        </p:scale>
        <p:origin x="144" y="192"/>
      </p:cViewPr>
      <p:guideLst>
        <p:guide orient="horz" pos="3929"/>
        <p:guide pos="3273"/>
        <p:guide pos="3999"/>
        <p:guide orient="horz" pos="2500"/>
        <p:guide pos="982"/>
        <p:guide orient="horz" pos="3748"/>
        <p:guide orient="horz" pos="482"/>
        <p:guide pos="7197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</a:t>
            </a:r>
            <a:r>
              <a:rPr lang="en-US" altLang="ko-KR" sz="4400" dirty="0"/>
              <a:t>R </a:t>
            </a:r>
            <a:r>
              <a:rPr lang="ko-KR" altLang="en-US" sz="4400" dirty="0"/>
              <a:t>데이터 분석</a:t>
            </a:r>
            <a:endParaRPr lang="ko-Kore-KR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08 </a:t>
            </a:r>
            <a:r>
              <a:rPr lang="ko-KR" altLang="en-US" dirty="0"/>
              <a:t>데이터 분석 보고서 공유하기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6870-B1F1-442D-B95C-C6CC3DE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0" y="1037947"/>
            <a:ext cx="2652748" cy="3620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마크다운 문서 저장 형식 변경하기</a:t>
            </a:r>
          </a:p>
          <a:p>
            <a:pPr lvl="2"/>
            <a:r>
              <a:rPr lang="en-US" altLang="ko-KR" dirty="0"/>
              <a:t>Knit </a:t>
            </a:r>
            <a:r>
              <a:rPr lang="ko-KR" altLang="en-US" dirty="0"/>
              <a:t>버튼 옆에있는 삼각형을 클릭해서 드롭다운 메뉴를 열어 저장할 파일 형식을 선택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파일 형식을 </a:t>
            </a:r>
            <a:r>
              <a:rPr lang="en-US" altLang="ko-KR" dirty="0"/>
              <a:t>Word </a:t>
            </a:r>
            <a:r>
              <a:rPr lang="ko-KR" altLang="en-US" dirty="0"/>
              <a:t>파일과 </a:t>
            </a:r>
            <a:r>
              <a:rPr lang="en-US" altLang="ko-KR" dirty="0"/>
              <a:t>PDF </a:t>
            </a:r>
            <a:r>
              <a:rPr lang="ko-KR" altLang="en-US" dirty="0"/>
              <a:t>파일로 저장할 경우 </a:t>
            </a:r>
            <a:r>
              <a:rPr lang="en-US" altLang="ko-KR" dirty="0"/>
              <a:t>Preview in Viewer Pane </a:t>
            </a:r>
            <a:r>
              <a:rPr lang="ko-KR" altLang="en-US" dirty="0"/>
              <a:t>옵션 상관없이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저장한 문서 형식으로 새로 열림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Word </a:t>
            </a:r>
            <a:r>
              <a:rPr lang="ko-KR" altLang="en-US" dirty="0"/>
              <a:t>문서로 저장하기</a:t>
            </a:r>
            <a:br>
              <a:rPr lang="en-US" altLang="ko-KR" dirty="0"/>
            </a:br>
            <a:r>
              <a:rPr lang="en-US" altLang="ko-KR" dirty="0"/>
              <a:t>- Knit </a:t>
            </a:r>
            <a:r>
              <a:rPr lang="ko-KR" altLang="en-US" dirty="0"/>
              <a:t>버튼에서 드롭다운 메뉴를 열어 </a:t>
            </a:r>
            <a:r>
              <a:rPr lang="en-US" altLang="ko-KR" dirty="0"/>
              <a:t>[knit to Word]</a:t>
            </a:r>
            <a:r>
              <a:rPr lang="ko-KR" altLang="en-US" dirty="0"/>
              <a:t>를 선택하면 다음과 같이 </a:t>
            </a:r>
            <a:r>
              <a:rPr lang="en-US" altLang="ko-KR" dirty="0"/>
              <a:t>Word </a:t>
            </a:r>
            <a:r>
              <a:rPr lang="ko-KR" altLang="en-US" dirty="0"/>
              <a:t>파일 문서가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PDF </a:t>
            </a:r>
            <a:r>
              <a:rPr lang="ko-KR" altLang="en-US" dirty="0"/>
              <a:t>문서로 저장하기</a:t>
            </a:r>
            <a:endParaRPr lang="en-US" altLang="ko-KR" dirty="0"/>
          </a:p>
          <a:p>
            <a:pPr lvl="3"/>
            <a:r>
              <a:rPr lang="en-US" altLang="ko-KR" dirty="0"/>
              <a:t>PDF </a:t>
            </a:r>
            <a:r>
              <a:rPr lang="ko-KR" altLang="en-US" dirty="0"/>
              <a:t>파일로 저장하려면 먼저 </a:t>
            </a:r>
            <a:r>
              <a:rPr lang="en-US" altLang="ko-KR" dirty="0" err="1"/>
              <a:t>tinytex</a:t>
            </a:r>
            <a:r>
              <a:rPr lang="en-US" altLang="ko-KR" dirty="0"/>
              <a:t> </a:t>
            </a:r>
            <a:r>
              <a:rPr lang="ko-KR" altLang="en-US" dirty="0"/>
              <a:t>패키지가 설치되어 있고 </a:t>
            </a:r>
            <a:r>
              <a:rPr lang="en-US" altLang="ko-KR" dirty="0" err="1"/>
              <a:t>install_tinytex</a:t>
            </a:r>
            <a:r>
              <a:rPr lang="en-US" altLang="ko-KR" dirty="0"/>
              <a:t> ( ) </a:t>
            </a:r>
            <a:r>
              <a:rPr lang="ko-KR" altLang="en-US" dirty="0"/>
              <a:t>함수가 실행되어 있어야 함</a:t>
            </a:r>
            <a:endParaRPr lang="en-US" altLang="ko-KR" dirty="0"/>
          </a:p>
          <a:p>
            <a:pPr lvl="3"/>
            <a:r>
              <a:rPr lang="en-US" altLang="ko-KR" dirty="0"/>
              <a:t>Console </a:t>
            </a:r>
            <a:r>
              <a:rPr lang="ko-KR" altLang="en-US" dirty="0"/>
              <a:t>탭에 아래 코드를 입력하고 실행</a:t>
            </a:r>
            <a:r>
              <a:rPr lang="en-US" altLang="ko-KR" dirty="0"/>
              <a:t>. Script </a:t>
            </a:r>
            <a:r>
              <a:rPr lang="ko-KR" altLang="en-US" dirty="0"/>
              <a:t>탭을 열어 코드를 입력한 후 실행해도 좋음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3F433-B26E-44DF-B4BF-F63B4C26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95173"/>
              </p:ext>
            </p:extLst>
          </p:nvPr>
        </p:nvGraphicFramePr>
        <p:xfrm>
          <a:off x="1940890" y="4636111"/>
          <a:ext cx="360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tinytex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tinytex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tinytex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install_tinytex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7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RPubs</a:t>
            </a:r>
            <a:r>
              <a:rPr lang="ko-KR" altLang="en-US" dirty="0"/>
              <a:t>에 배포하기</a:t>
            </a:r>
          </a:p>
          <a:p>
            <a:pPr lvl="2"/>
            <a:r>
              <a:rPr lang="en-US" altLang="ko-KR" dirty="0" err="1"/>
              <a:t>Rpubs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형식의 </a:t>
            </a:r>
            <a:r>
              <a:rPr lang="en-US" altLang="ko-KR" dirty="0"/>
              <a:t>R </a:t>
            </a:r>
            <a:r>
              <a:rPr lang="ko-KR" altLang="en-US" dirty="0"/>
              <a:t>마크다운 문서를 외부에 공유할 수 있는 프로그램</a:t>
            </a:r>
            <a:endParaRPr lang="en-US" altLang="ko-KR" dirty="0"/>
          </a:p>
          <a:p>
            <a:pPr lvl="2"/>
            <a:r>
              <a:rPr lang="ko-KR" altLang="en-US" dirty="0"/>
              <a:t>앞에서 생성한 </a:t>
            </a:r>
            <a:r>
              <a:rPr lang="en-US" altLang="ko-KR" dirty="0"/>
              <a:t>R </a:t>
            </a:r>
            <a:r>
              <a:rPr lang="ko-KR" altLang="en-US" dirty="0"/>
              <a:t>마크다운 예시 문서를 배포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01 [Knit] </a:t>
            </a:r>
            <a:r>
              <a:rPr lang="ko-KR" altLang="en-US" dirty="0"/>
              <a:t>버튼에서 </a:t>
            </a:r>
            <a:r>
              <a:rPr lang="en-US" altLang="ko-KR" dirty="0"/>
              <a:t>[Knit to HTML]</a:t>
            </a:r>
            <a:r>
              <a:rPr lang="ko-KR" altLang="en-US" dirty="0"/>
              <a:t>을 클릭</a:t>
            </a:r>
            <a:r>
              <a:rPr lang="en-US" altLang="ko-KR" dirty="0"/>
              <a:t>,</a:t>
            </a:r>
            <a:r>
              <a:rPr lang="ko-KR" altLang="en-US" dirty="0"/>
              <a:t> 실행한 후 미리보기 창의 오른쪽 위에 있는 </a:t>
            </a:r>
            <a:r>
              <a:rPr lang="en-US" altLang="ko-KR" dirty="0"/>
              <a:t>[Publish]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02 Install Required Packages </a:t>
            </a:r>
            <a:r>
              <a:rPr lang="ko-KR" altLang="en-US" dirty="0"/>
              <a:t>대화상자가 나타나면 </a:t>
            </a:r>
            <a:r>
              <a:rPr lang="en-US" altLang="ko-KR" dirty="0"/>
              <a:t>[Yes]</a:t>
            </a:r>
            <a:r>
              <a:rPr lang="ko-KR" altLang="en-US" dirty="0"/>
              <a:t>를 클릭하여 계속 진행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03 </a:t>
            </a:r>
            <a:r>
              <a:rPr lang="ko-KR" altLang="en-US" dirty="0"/>
              <a:t>패키지가 설치 후 </a:t>
            </a:r>
            <a:r>
              <a:rPr lang="en-US" altLang="ko-KR" dirty="0"/>
              <a:t>Publish </a:t>
            </a:r>
            <a:r>
              <a:rPr lang="ko-KR" altLang="en-US" dirty="0"/>
              <a:t>대화상자에서</a:t>
            </a:r>
            <a:r>
              <a:rPr lang="en-US" altLang="ko-KR" dirty="0"/>
              <a:t> [</a:t>
            </a:r>
            <a:r>
              <a:rPr lang="en-US" altLang="ko-KR" dirty="0" err="1"/>
              <a:t>Rpubs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04 </a:t>
            </a:r>
            <a:r>
              <a:rPr lang="en-US" altLang="ko-KR" dirty="0" err="1"/>
              <a:t>Rpubs</a:t>
            </a:r>
            <a:r>
              <a:rPr lang="ko-KR" altLang="en-US" dirty="0"/>
              <a:t>로 배포 시 주의사항에 우리가 공유할 문서는 보안에 문제가 없는 문서이므로 </a:t>
            </a:r>
            <a:r>
              <a:rPr lang="en-US" altLang="ko-KR" dirty="0"/>
              <a:t>[Publish]</a:t>
            </a:r>
            <a:r>
              <a:rPr lang="ko-KR" altLang="en-US" dirty="0"/>
              <a:t>를 클릭하여 </a:t>
            </a:r>
            <a:br>
              <a:rPr lang="en-US" altLang="ko-KR" dirty="0"/>
            </a:br>
            <a:r>
              <a:rPr lang="ko-KR" altLang="en-US" dirty="0"/>
              <a:t>계속 진행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05 </a:t>
            </a:r>
            <a:r>
              <a:rPr lang="en-US" altLang="ko-KR" dirty="0" err="1"/>
              <a:t>RPubs</a:t>
            </a:r>
            <a:r>
              <a:rPr lang="en-US" altLang="ko-KR" dirty="0"/>
              <a:t> </a:t>
            </a:r>
            <a:r>
              <a:rPr lang="ko-KR" altLang="en-US" dirty="0"/>
              <a:t>계정 정보를 입력</a:t>
            </a:r>
            <a:r>
              <a:rPr lang="en-US" altLang="ko-KR" dirty="0"/>
              <a:t>. </a:t>
            </a:r>
            <a:r>
              <a:rPr lang="ko-KR" altLang="en-US" dirty="0"/>
              <a:t>계정이 없을 경우 </a:t>
            </a:r>
            <a:r>
              <a:rPr lang="en-US" altLang="ko-KR" dirty="0"/>
              <a:t>[ Create an account]</a:t>
            </a:r>
            <a:r>
              <a:rPr lang="ko-KR" altLang="en-US" dirty="0"/>
              <a:t>를 클릭하여 생성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06 Name</a:t>
            </a:r>
            <a:r>
              <a:rPr lang="ko-KR" altLang="en-US" dirty="0"/>
              <a:t>에 이름</a:t>
            </a:r>
            <a:r>
              <a:rPr lang="en-US" altLang="ko-KR" dirty="0"/>
              <a:t>, Email</a:t>
            </a:r>
            <a:r>
              <a:rPr lang="ko-KR" altLang="en-US" dirty="0"/>
              <a:t>에 이메일 주소</a:t>
            </a:r>
            <a:r>
              <a:rPr lang="en-US" altLang="ko-KR" dirty="0"/>
              <a:t>, Username</a:t>
            </a:r>
            <a:r>
              <a:rPr lang="ko-KR" altLang="en-US" dirty="0"/>
              <a:t>에 </a:t>
            </a:r>
            <a:r>
              <a:rPr lang="en-US" altLang="ko-KR" dirty="0"/>
              <a:t>ID, Password</a:t>
            </a:r>
            <a:r>
              <a:rPr lang="ko-KR" altLang="en-US" dirty="0"/>
              <a:t>에 비밀번호와 비밀번호 확인 순으로 </a:t>
            </a:r>
            <a:br>
              <a:rPr lang="en-US" altLang="ko-KR" dirty="0"/>
            </a:br>
            <a:r>
              <a:rPr lang="ko-KR" altLang="en-US" dirty="0"/>
              <a:t>입력한 후 </a:t>
            </a:r>
            <a:r>
              <a:rPr lang="en-US" altLang="ko-KR" dirty="0"/>
              <a:t>[Register Now]</a:t>
            </a:r>
            <a:r>
              <a:rPr lang="ko-KR" altLang="en-US" dirty="0"/>
              <a:t>를 클릭하면 회원가입이 완료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07 </a:t>
            </a:r>
            <a:r>
              <a:rPr lang="ko-KR" altLang="en-US" dirty="0"/>
              <a:t>로그인 후 문서 디테일을 입력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08 R </a:t>
            </a:r>
            <a:r>
              <a:rPr lang="ko-KR" altLang="en-US" dirty="0"/>
              <a:t>마크다운 문서 배포 완료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7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 </a:t>
            </a:r>
            <a:r>
              <a:rPr lang="ko-KR" altLang="en-US" dirty="0"/>
              <a:t>마크다운 문법</a:t>
            </a:r>
          </a:p>
          <a:p>
            <a:pPr lvl="2"/>
            <a:r>
              <a:rPr lang="ko-KR" altLang="en-US" dirty="0"/>
              <a:t>단락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397ED-1D98-4FE2-94BA-0B4BA323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88240"/>
              </p:ext>
            </p:extLst>
          </p:nvPr>
        </p:nvGraphicFramePr>
        <p:xfrm>
          <a:off x="1558925" y="1566000"/>
          <a:ext cx="2638264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382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줄 바꿈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띄어쓰기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칸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가로줄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단락 마침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): ***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FF6C08A-52C8-4C2C-B752-F91C77CDC134}"/>
              </a:ext>
            </a:extLst>
          </p:cNvPr>
          <p:cNvSpPr/>
          <p:nvPr/>
        </p:nvSpPr>
        <p:spPr>
          <a:xfrm>
            <a:off x="6738714" y="3020769"/>
            <a:ext cx="399765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1F1675-274E-4683-90A0-57E69528662D}"/>
              </a:ext>
            </a:extLst>
          </p:cNvPr>
          <p:cNvGrpSpPr/>
          <p:nvPr/>
        </p:nvGrpSpPr>
        <p:grpSpPr>
          <a:xfrm>
            <a:off x="1843231" y="2420688"/>
            <a:ext cx="4895483" cy="2595692"/>
            <a:chOff x="1843231" y="2420688"/>
            <a:chExt cx="4895483" cy="259569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8A0450-BF5F-477B-8499-3C644D1F70C4}"/>
                </a:ext>
              </a:extLst>
            </p:cNvPr>
            <p:cNvGrpSpPr/>
            <p:nvPr/>
          </p:nvGrpSpPr>
          <p:grpSpPr>
            <a:xfrm>
              <a:off x="1843231" y="2420688"/>
              <a:ext cx="4895483" cy="2595692"/>
              <a:chOff x="5033963" y="1566000"/>
              <a:chExt cx="4895483" cy="259569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A613F39-22E3-4247-B733-929BB0464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33963" y="1566000"/>
                <a:ext cx="1163005" cy="259569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AAE0A8-6929-41D4-ADFA-EA02EA601A92}"/>
                  </a:ext>
                </a:extLst>
              </p:cNvPr>
              <p:cNvSpPr txBox="1"/>
              <p:nvPr/>
            </p:nvSpPr>
            <p:spPr>
              <a:xfrm>
                <a:off x="6540193" y="1612825"/>
                <a:ext cx="23957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[Enter]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로 줄 바꿈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9C7355-4DB4-4899-A172-F764231478F8}"/>
                  </a:ext>
                </a:extLst>
              </p:cNvPr>
              <p:cNvSpPr txBox="1"/>
              <p:nvPr/>
            </p:nvSpPr>
            <p:spPr>
              <a:xfrm>
                <a:off x="6540193" y="2825853"/>
                <a:ext cx="33892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띄어쓰기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칸을 한 후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[Enter]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로 줄 바꿈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FEDA0CD-C275-4458-9109-09E6F959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413" y="1766713"/>
                <a:ext cx="191780" cy="1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0DC9E34-41B8-4FFE-ACC7-B37D12426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413" y="2950744"/>
                <a:ext cx="191780" cy="1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7F7B02-D77D-47F2-9CFA-9AADD69D01F4}"/>
                </a:ext>
              </a:extLst>
            </p:cNvPr>
            <p:cNvSpPr/>
            <p:nvPr/>
          </p:nvSpPr>
          <p:spPr>
            <a:xfrm>
              <a:off x="2719531" y="2499958"/>
              <a:ext cx="286705" cy="24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0148E6-2611-4C91-B9A1-D654AC0177F7}"/>
              </a:ext>
            </a:extLst>
          </p:cNvPr>
          <p:cNvSpPr txBox="1"/>
          <p:nvPr/>
        </p:nvSpPr>
        <p:spPr>
          <a:xfrm>
            <a:off x="7497925" y="2990918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줄 바꿈 줄 바꿈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줄 바꿈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줄 바꿈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C08AF9-0494-4A0B-9827-825AB0E868D1}"/>
              </a:ext>
            </a:extLst>
          </p:cNvPr>
          <p:cNvCxnSpPr>
            <a:cxnSpLocks/>
          </p:cNvCxnSpPr>
          <p:nvPr/>
        </p:nvCxnSpPr>
        <p:spPr>
          <a:xfrm>
            <a:off x="7615040" y="4161099"/>
            <a:ext cx="4105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2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 </a:t>
            </a:r>
            <a:r>
              <a:rPr lang="ko-KR" altLang="en-US" dirty="0"/>
              <a:t>마크다운 문법</a:t>
            </a:r>
          </a:p>
          <a:p>
            <a:pPr lvl="2"/>
            <a:r>
              <a:rPr lang="ko-KR" altLang="en-US" dirty="0"/>
              <a:t>강조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제목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397ED-1D98-4FE2-94BA-0B4BA323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46236"/>
              </p:ext>
            </p:extLst>
          </p:nvPr>
        </p:nvGraphicFramePr>
        <p:xfrm>
          <a:off x="1558925" y="1566000"/>
          <a:ext cx="2638264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382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이텔릭체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*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내용*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볼드체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**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내용**</a:t>
                      </a: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C32EB2-45EE-496F-A158-DF3A9A72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03569"/>
              </p:ext>
            </p:extLst>
          </p:nvPr>
        </p:nvGraphicFramePr>
        <p:xfrm>
          <a:off x="1599436" y="2254874"/>
          <a:ext cx="263826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*이탤릭체*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**볼드체**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D76D31A-56CC-4B7F-AC25-71B5B78C587A}"/>
              </a:ext>
            </a:extLst>
          </p:cNvPr>
          <p:cNvSpPr/>
          <p:nvPr/>
        </p:nvSpPr>
        <p:spPr>
          <a:xfrm>
            <a:off x="4450415" y="2437431"/>
            <a:ext cx="293077" cy="18171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E1B2B-4022-4721-B540-5DE9BB54F313}"/>
              </a:ext>
            </a:extLst>
          </p:cNvPr>
          <p:cNvSpPr txBox="1"/>
          <p:nvPr/>
        </p:nvSpPr>
        <p:spPr>
          <a:xfrm>
            <a:off x="4849793" y="23743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이탤릭체</a:t>
            </a:r>
            <a:r>
              <a:rPr lang="ko-KR" altLang="en-US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볼드체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2380FA-AF9B-4E31-9BDC-4DB797AF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39844"/>
              </p:ext>
            </p:extLst>
          </p:nvPr>
        </p:nvGraphicFramePr>
        <p:xfrm>
          <a:off x="1599436" y="3429000"/>
          <a:ext cx="3751629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162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텍스트가 가장 큼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##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###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####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#####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######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텍스트가 가장 작음</a:t>
                      </a: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7C2B85D5-A917-41A7-B521-A8BA87896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37019"/>
              </p:ext>
            </p:extLst>
          </p:nvPr>
        </p:nvGraphicFramePr>
        <p:xfrm>
          <a:off x="1599436" y="4996008"/>
          <a:ext cx="20635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#####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######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4">
            <a:extLst>
              <a:ext uri="{FF2B5EF4-FFF2-40B4-BE49-F238E27FC236}">
                <a16:creationId xmlns:a16="http://schemas.microsoft.com/office/drawing/2014/main" id="{A61A7CE1-6DD3-4569-92DF-A869A6CD84A4}"/>
              </a:ext>
            </a:extLst>
          </p:cNvPr>
          <p:cNvSpPr/>
          <p:nvPr/>
        </p:nvSpPr>
        <p:spPr>
          <a:xfrm>
            <a:off x="5386421" y="5994370"/>
            <a:ext cx="368164" cy="22524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C12147E6-141A-41FB-9F2A-11B22BC7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32" y="3391382"/>
            <a:ext cx="1343503" cy="29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 </a:t>
            </a:r>
            <a:r>
              <a:rPr lang="ko-KR" altLang="en-US" dirty="0"/>
              <a:t>마크다운 문법</a:t>
            </a:r>
          </a:p>
          <a:p>
            <a:pPr lvl="2"/>
            <a:r>
              <a:rPr lang="ko-KR" altLang="en-US" dirty="0"/>
              <a:t>링크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397ED-1D98-4FE2-94BA-0B4BA323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11405"/>
              </p:ext>
            </p:extLst>
          </p:nvPr>
        </p:nvGraphicFramePr>
        <p:xfrm>
          <a:off x="1558923" y="1566000"/>
          <a:ext cx="6201753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0175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하이퍼링크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[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표시할 텍스트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혹은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![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캡션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](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경로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파일명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         →  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캡션은 생략할 수 있음</a:t>
                      </a: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81510F-D575-4032-BFEC-8FB27BA1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21483"/>
              </p:ext>
            </p:extLst>
          </p:nvPr>
        </p:nvGraphicFramePr>
        <p:xfrm>
          <a:off x="1558922" y="2328435"/>
          <a:ext cx="53685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5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링크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](https://rmarkdown.rstudio.com/index.html)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&lt;https://rmarkdown.rstudio.com/index.html&gt;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![](C:/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Rstudy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/image.png){width=100px, height=100px }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E58CC2-64BC-488F-9A5D-05BA6000AC88}"/>
              </a:ext>
            </a:extLst>
          </p:cNvPr>
          <p:cNvCxnSpPr/>
          <p:nvPr/>
        </p:nvCxnSpPr>
        <p:spPr>
          <a:xfrm>
            <a:off x="6508162" y="2933435"/>
            <a:ext cx="43375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42B19F-5BFF-4CFE-B9AB-7FDFCCC6A597}"/>
              </a:ext>
            </a:extLst>
          </p:cNvPr>
          <p:cNvSpPr txBox="1"/>
          <p:nvPr/>
        </p:nvSpPr>
        <p:spPr>
          <a:xfrm>
            <a:off x="6991256" y="2779546"/>
            <a:ext cx="1916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이미지 사이즈 지정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23A6394-E549-4DE2-A3B8-45A2B17B8E33}"/>
              </a:ext>
            </a:extLst>
          </p:cNvPr>
          <p:cNvSpPr/>
          <p:nvPr/>
        </p:nvSpPr>
        <p:spPr>
          <a:xfrm>
            <a:off x="1849019" y="3551029"/>
            <a:ext cx="345831" cy="25588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C598B6-7B0E-4387-A803-769241BF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64" y="3367640"/>
            <a:ext cx="4618483" cy="24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 </a:t>
            </a:r>
            <a:r>
              <a:rPr lang="ko-KR" altLang="en-US" dirty="0"/>
              <a:t>마크다운 문법</a:t>
            </a:r>
          </a:p>
          <a:p>
            <a:pPr lvl="2"/>
            <a:r>
              <a:rPr lang="ko-KR" altLang="en-US" dirty="0"/>
              <a:t>인라인 코드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 청크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397ED-1D98-4FE2-94BA-0B4BA323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88579"/>
              </p:ext>
            </p:extLst>
          </p:nvPr>
        </p:nvGraphicFramePr>
        <p:xfrm>
          <a:off x="1558923" y="1566000"/>
          <a:ext cx="1711815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118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코드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`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2A12D-C401-4E14-9860-B35ECCE17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97691"/>
              </p:ext>
            </p:extLst>
          </p:nvPr>
        </p:nvGraphicFramePr>
        <p:xfrm>
          <a:off x="1558922" y="1970077"/>
          <a:ext cx="17118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`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인라인 코드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`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90DFBE4-5435-466E-8BFE-5F626623974D}"/>
              </a:ext>
            </a:extLst>
          </p:cNvPr>
          <p:cNvSpPr/>
          <p:nvPr/>
        </p:nvSpPr>
        <p:spPr>
          <a:xfrm>
            <a:off x="3591936" y="2005779"/>
            <a:ext cx="339969" cy="2221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2B66FD-CAD5-4570-B290-823FA70A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08" y="1888248"/>
            <a:ext cx="1790700" cy="4572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99C5E46-83D8-4422-8FB5-5954055F0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79823"/>
              </p:ext>
            </p:extLst>
          </p:nvPr>
        </p:nvGraphicFramePr>
        <p:xfrm>
          <a:off x="1558925" y="3044423"/>
          <a:ext cx="1711815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118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```{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청크이름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코드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4CB9C6-BADE-45E1-AC01-2F37CF24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82150"/>
              </p:ext>
            </p:extLst>
          </p:nvPr>
        </p:nvGraphicFramePr>
        <p:xfrm>
          <a:off x="1558921" y="3942534"/>
          <a:ext cx="17118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```{r cars}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summary(cars)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```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F519DCE3-BACB-4DC0-9B4C-B5DFBC79AFC4}"/>
              </a:ext>
            </a:extLst>
          </p:cNvPr>
          <p:cNvSpPr/>
          <p:nvPr/>
        </p:nvSpPr>
        <p:spPr>
          <a:xfrm>
            <a:off x="3499338" y="4197225"/>
            <a:ext cx="339969" cy="2221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73C250-CE6F-4B0D-BB80-37DEFB83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08" y="4044992"/>
            <a:ext cx="3913693" cy="20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가지 키워드로 정리하는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마크다운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일반 텍스트 내용과 서식을 함께 작성하여 공유할 수 있는 마크업 언어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마크업 언어</a:t>
            </a:r>
            <a:r>
              <a:rPr lang="en-US" altLang="ko-KR" sz="160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태그를 이용하여 문서의 서식이나 구조를 화면에 표현하는 언어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대표적인 언어는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</a:t>
            </a: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마크다운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에서 사용되는 마크다운이며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스튜디오를 이용해서 쉽게 작성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Rpubs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마크다운 문서를 공유할 수 있는 무료 서비스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3412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문제를 읽고 맞는 것에는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r>
              <a:rPr lang="en-US" altLang="ko-KR" sz="1600" dirty="0"/>
              <a:t>, </a:t>
            </a:r>
            <a:r>
              <a:rPr lang="ko-KR" altLang="en-US" sz="1600" dirty="0"/>
              <a:t>틀린 것에는 </a:t>
            </a:r>
            <a:r>
              <a:rPr lang="en-US" altLang="ko-KR" sz="1600" dirty="0"/>
              <a:t>X</a:t>
            </a:r>
            <a:r>
              <a:rPr lang="ko-KR" altLang="en-US" sz="1600" dirty="0"/>
              <a:t>표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Rpubs</a:t>
            </a:r>
            <a:r>
              <a:rPr lang="ko-KR" altLang="en-US" dirty="0"/>
              <a:t>에서는 외부 공개된 보고서의 사용자 제한이 가능</a:t>
            </a:r>
            <a:r>
              <a:rPr lang="en-US" altLang="ko-KR" dirty="0"/>
              <a:t> (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RPubs</a:t>
            </a:r>
            <a:r>
              <a:rPr lang="ko-KR" altLang="en-US" dirty="0"/>
              <a:t>를 이용하기 위해서는 </a:t>
            </a:r>
            <a:r>
              <a:rPr lang="en-US" altLang="ko-KR" dirty="0"/>
              <a:t>HTML, CSS </a:t>
            </a:r>
            <a:r>
              <a:rPr lang="ko-KR" altLang="en-US" dirty="0"/>
              <a:t>등의 지식이 필요</a:t>
            </a:r>
            <a:r>
              <a:rPr lang="en-US" altLang="ko-KR" dirty="0"/>
              <a:t> (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R </a:t>
            </a:r>
            <a:r>
              <a:rPr lang="ko-KR" altLang="en-US" dirty="0"/>
              <a:t>스튜디오에서 </a:t>
            </a:r>
            <a:r>
              <a:rPr lang="en-US" altLang="ko-KR" dirty="0" err="1"/>
              <a:t>RPubs</a:t>
            </a:r>
            <a:r>
              <a:rPr lang="ko-KR" altLang="en-US" dirty="0"/>
              <a:t>로 직접 공유가 가능</a:t>
            </a:r>
            <a:r>
              <a:rPr lang="en-US" altLang="ko-KR" dirty="0"/>
              <a:t> (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RPubs</a:t>
            </a:r>
            <a:r>
              <a:rPr lang="ko-KR" altLang="en-US" dirty="0"/>
              <a:t>는 유료 서비스</a:t>
            </a:r>
            <a:r>
              <a:rPr lang="en-US" altLang="ko-KR" dirty="0"/>
              <a:t> (   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R </a:t>
            </a:r>
            <a:r>
              <a:rPr lang="ko-KR" altLang="en-US" sz="1600" dirty="0"/>
              <a:t>마크다운 기본 문법을 빈칸에 입력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줄 바꿈</a:t>
            </a:r>
            <a:r>
              <a:rPr lang="en-US" altLang="ko-KR" dirty="0"/>
              <a:t>: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가로줄</a:t>
            </a:r>
            <a:r>
              <a:rPr lang="en-US" altLang="ko-KR" dirty="0"/>
              <a:t>(</a:t>
            </a:r>
            <a:r>
              <a:rPr lang="ko-KR" altLang="en-US" dirty="0"/>
              <a:t>단락마침</a:t>
            </a:r>
            <a:r>
              <a:rPr lang="en-US" altLang="ko-KR" dirty="0"/>
              <a:t>):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볼드체 강조</a:t>
            </a:r>
            <a:r>
              <a:rPr lang="en-US" altLang="ko-KR" dirty="0"/>
              <a:t>: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이탤릭체 강조</a:t>
            </a:r>
            <a:r>
              <a:rPr lang="en-US" altLang="ko-KR" dirty="0"/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8D867-EA47-4AE1-835C-6DFD6E912473}"/>
              </a:ext>
            </a:extLst>
          </p:cNvPr>
          <p:cNvSpPr/>
          <p:nvPr/>
        </p:nvSpPr>
        <p:spPr>
          <a:xfrm>
            <a:off x="2673540" y="4129017"/>
            <a:ext cx="284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D46FF-849D-4A47-8DAB-B6845DB5DF9B}"/>
              </a:ext>
            </a:extLst>
          </p:cNvPr>
          <p:cNvSpPr/>
          <p:nvPr/>
        </p:nvSpPr>
        <p:spPr>
          <a:xfrm>
            <a:off x="3504413" y="4484061"/>
            <a:ext cx="284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6C09E-A147-41C1-A366-920E5D33E3E4}"/>
              </a:ext>
            </a:extLst>
          </p:cNvPr>
          <p:cNvSpPr/>
          <p:nvPr/>
        </p:nvSpPr>
        <p:spPr>
          <a:xfrm>
            <a:off x="3058936" y="4839105"/>
            <a:ext cx="284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C1BF7-26BE-40FC-A8C8-006BAF707199}"/>
              </a:ext>
            </a:extLst>
          </p:cNvPr>
          <p:cNvSpPr/>
          <p:nvPr/>
        </p:nvSpPr>
        <p:spPr>
          <a:xfrm>
            <a:off x="3283541" y="5194148"/>
            <a:ext cx="2844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8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샤이니</a:t>
            </a:r>
            <a:r>
              <a:rPr lang="en-US" altLang="ko-KR" dirty="0"/>
              <a:t>(Shiny)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로 인터랙티브 웹 앱</a:t>
            </a:r>
            <a:r>
              <a:rPr lang="en-US" altLang="ko-KR" dirty="0"/>
              <a:t>(interactive web application)</a:t>
            </a:r>
            <a:r>
              <a:rPr lang="ko-KR" altLang="en-US" dirty="0"/>
              <a:t>을 구현할 수 있는 패키지</a:t>
            </a:r>
            <a:endParaRPr lang="en-US" altLang="ko-KR" dirty="0"/>
          </a:p>
          <a:p>
            <a:pPr lvl="2"/>
            <a:r>
              <a:rPr lang="ko-KR" altLang="en-US" dirty="0"/>
              <a:t>움직이는 대시 보드를 만들기</a:t>
            </a:r>
            <a:endParaRPr lang="en-US" altLang="ko-KR" dirty="0"/>
          </a:p>
          <a:p>
            <a:pPr lvl="2"/>
            <a:r>
              <a:rPr lang="ko-KR" altLang="en-US" dirty="0"/>
              <a:t>작성한 샤이니 앱을 </a:t>
            </a:r>
            <a:r>
              <a:rPr lang="en-US" altLang="ko-KR" dirty="0"/>
              <a:t>shinyapps.io </a:t>
            </a:r>
            <a:r>
              <a:rPr lang="ko-KR" altLang="en-US" dirty="0"/>
              <a:t>서비스로 외부에 공개</a:t>
            </a:r>
            <a:endParaRPr lang="en-US" altLang="ko-KR" dirty="0"/>
          </a:p>
          <a:p>
            <a:pPr lvl="2"/>
            <a:r>
              <a:rPr lang="en-US" altLang="ko-KR" dirty="0"/>
              <a:t>UI(User Interface)</a:t>
            </a:r>
            <a:r>
              <a:rPr lang="ko-KR" altLang="en-US" dirty="0"/>
              <a:t>와 서버</a:t>
            </a:r>
            <a:r>
              <a:rPr lang="en-US" altLang="ko-KR" dirty="0"/>
              <a:t>(server)</a:t>
            </a:r>
            <a:r>
              <a:rPr lang="ko-KR" altLang="en-US" dirty="0"/>
              <a:t>로 구성되며 샤이니 앱을 실행하면 </a:t>
            </a:r>
            <a:r>
              <a:rPr lang="en-US" altLang="ko-KR" dirty="0"/>
              <a:t>UI</a:t>
            </a:r>
            <a:r>
              <a:rPr lang="ko-KR" altLang="en-US" dirty="0"/>
              <a:t>와 서버를 호출하여 동작</a:t>
            </a:r>
            <a:br>
              <a:rPr lang="en-US" altLang="ko-KR" dirty="0"/>
            </a:br>
            <a:r>
              <a:rPr lang="en-US" altLang="ko-KR" dirty="0"/>
              <a:t>- UI</a:t>
            </a:r>
            <a:r>
              <a:rPr lang="ko-KR" altLang="en-US" dirty="0"/>
              <a:t>는 사용자가 보는 화면이고 서버는 샤이니 앱의 로직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를 조작하면 함수가 서버를 호출하고 그 결과를 다시 </a:t>
            </a:r>
            <a:r>
              <a:rPr lang="en-US" altLang="ko-KR" dirty="0"/>
              <a:t>UI</a:t>
            </a:r>
            <a:r>
              <a:rPr lang="ko-KR" altLang="en-US" dirty="0"/>
              <a:t>에 출력하는 방식으로 작동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57E0B3-2C23-402D-9CE1-3A1C66F1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71" y="3640405"/>
            <a:ext cx="3704022" cy="24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샤이니 파일 생성하기</a:t>
            </a:r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스튜디오에서 샤이니 패키지를 설치하여 샤이니 앱을 작성하고 실행</a:t>
            </a:r>
            <a:endParaRPr lang="en-US" altLang="ko-KR" dirty="0"/>
          </a:p>
          <a:p>
            <a:pPr marL="1254125" lvl="2" indent="-339725">
              <a:buNone/>
              <a:tabLst>
                <a:tab pos="1254125" algn="l"/>
              </a:tabLst>
            </a:pPr>
            <a:r>
              <a:rPr lang="en-US" altLang="ko-KR" dirty="0"/>
              <a:t>01 R </a:t>
            </a:r>
            <a:r>
              <a:rPr lang="ko-KR" altLang="en-US" dirty="0"/>
              <a:t>스튜디오 메뉴 바에서 </a:t>
            </a:r>
            <a:r>
              <a:rPr lang="en-US" altLang="ko-KR" dirty="0"/>
              <a:t>[File] - [New File] - [Shiny Web App]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1254125" lvl="2" indent="-339725">
              <a:buNone/>
              <a:tabLst>
                <a:tab pos="1254125" algn="l"/>
              </a:tabLst>
            </a:pPr>
            <a:r>
              <a:rPr lang="en-US" altLang="ko-KR" dirty="0"/>
              <a:t>02 Shiny </a:t>
            </a:r>
            <a:r>
              <a:rPr lang="ko-KR" altLang="en-US" dirty="0"/>
              <a:t>패키지가 설치되어 있지 않으면 </a:t>
            </a:r>
            <a:r>
              <a:rPr lang="en-US" altLang="ko-KR" dirty="0"/>
              <a:t>Install Shiny Package </a:t>
            </a:r>
            <a:r>
              <a:rPr lang="ko-KR" altLang="en-US" dirty="0"/>
              <a:t>대화상자가 나타남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- [Yes]</a:t>
            </a:r>
            <a:r>
              <a:rPr lang="ko-KR" altLang="en-US" dirty="0"/>
              <a:t>를 클릭하여 계속 진행</a:t>
            </a:r>
            <a:endParaRPr lang="en-US" altLang="ko-KR" dirty="0"/>
          </a:p>
          <a:p>
            <a:pPr marL="1254125" lvl="2" indent="-339725">
              <a:buNone/>
              <a:tabLst>
                <a:tab pos="1254125" algn="l"/>
              </a:tabLst>
            </a:pPr>
            <a:r>
              <a:rPr lang="en-US" altLang="ko-KR" dirty="0"/>
              <a:t>03 New Shiny Web Application </a:t>
            </a:r>
            <a:r>
              <a:rPr lang="ko-KR" altLang="en-US" dirty="0"/>
              <a:t>대화상자에 앱 이름</a:t>
            </a:r>
            <a:r>
              <a:rPr lang="en-US" altLang="ko-KR" dirty="0"/>
              <a:t>, </a:t>
            </a:r>
            <a:r>
              <a:rPr lang="ko-KR" altLang="en-US" dirty="0"/>
              <a:t>앱의 형태</a:t>
            </a:r>
            <a:r>
              <a:rPr lang="en-US" altLang="ko-KR" dirty="0"/>
              <a:t>,</a:t>
            </a:r>
            <a:r>
              <a:rPr lang="ko-KR" altLang="en-US" dirty="0"/>
              <a:t> 파일 경로를 지정</a:t>
            </a:r>
            <a:endParaRPr lang="en-US" altLang="ko-KR" dirty="0"/>
          </a:p>
          <a:p>
            <a:pPr marL="1254125" lvl="2" indent="-339725">
              <a:buNone/>
              <a:tabLst>
                <a:tab pos="1254125" algn="l"/>
              </a:tabLst>
            </a:pPr>
            <a:r>
              <a:rPr lang="en-US" altLang="ko-KR" dirty="0"/>
              <a:t>04 Script </a:t>
            </a:r>
            <a:r>
              <a:rPr lang="ko-KR" altLang="en-US" dirty="0"/>
              <a:t>탭에 </a:t>
            </a:r>
            <a:r>
              <a:rPr lang="en-US" altLang="ko-KR" dirty="0" err="1"/>
              <a:t>app.R</a:t>
            </a:r>
            <a:r>
              <a:rPr lang="en-US" altLang="ko-KR" dirty="0"/>
              <a:t> </a:t>
            </a:r>
            <a:r>
              <a:rPr lang="ko-KR" altLang="en-US" dirty="0"/>
              <a:t>파일이 생성되어 샤이니 앱 예시 코드를 확인하고 코드를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샤이니 앱 실행은 문서 메뉴 바 오른쪽 상단에 있는 </a:t>
            </a:r>
            <a:r>
              <a:rPr lang="en-US" altLang="ko-KR" dirty="0"/>
              <a:t>[Run App]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1254125" lvl="2" indent="-339725">
              <a:buNone/>
              <a:tabLst>
                <a:tab pos="1254125" algn="l"/>
              </a:tabLst>
            </a:pPr>
            <a:r>
              <a:rPr lang="en-US" altLang="ko-KR" dirty="0"/>
              <a:t>05 </a:t>
            </a:r>
            <a:r>
              <a:rPr lang="ko-KR" altLang="en-US" dirty="0"/>
              <a:t>앱을 실행하면 </a:t>
            </a:r>
            <a:r>
              <a:rPr lang="en-US" altLang="ko-KR" dirty="0"/>
              <a:t>Old Faithful Geyser Data</a:t>
            </a:r>
            <a:r>
              <a:rPr lang="ko-KR" altLang="en-US" dirty="0"/>
              <a:t>라는 히스토그램 그래프가 실행</a:t>
            </a:r>
            <a:br>
              <a:rPr lang="en-US" altLang="ko-KR" dirty="0"/>
            </a:br>
            <a:r>
              <a:rPr lang="en-US" altLang="ko-KR" dirty="0"/>
              <a:t>- Number of bins </a:t>
            </a:r>
            <a:r>
              <a:rPr lang="ko-KR" altLang="en-US" dirty="0"/>
              <a:t>사이드 바의 슬라이더를 조절하면 히스토그램 도수 범위가 동적으로 조절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2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/>
              <a:t>개발 환경 설치</a:t>
            </a:r>
            <a:endParaRPr lang="en-US" altLang="ko-KR" b="1" dirty="0"/>
          </a:p>
          <a:p>
            <a:r>
              <a:rPr lang="en-US" altLang="ko-KR" sz="1600" dirty="0"/>
              <a:t>R -  https://www.r-project.org</a:t>
            </a:r>
          </a:p>
          <a:p>
            <a:r>
              <a:rPr lang="en-US" altLang="ko-KR" sz="1600" dirty="0"/>
              <a:t>R </a:t>
            </a:r>
            <a:r>
              <a:rPr lang="ko-KR" altLang="en-US" sz="1600" dirty="0"/>
              <a:t>스튜디오 </a:t>
            </a:r>
            <a:r>
              <a:rPr lang="en-US" altLang="ko-KR" sz="1600" dirty="0"/>
              <a:t>- https://www.rstudio.com</a:t>
            </a: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강전희 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컴퓨터공학과 인공지능을 공부했고 </a:t>
            </a:r>
            <a:r>
              <a:rPr lang="en-US" altLang="ko-KR" dirty="0">
                <a:solidFill>
                  <a:prstClr val="black"/>
                </a:solidFill>
              </a:rPr>
              <a:t>CJ ENM</a:t>
            </a:r>
            <a:r>
              <a:rPr lang="ko-KR" altLang="en-US" dirty="0">
                <a:solidFill>
                  <a:prstClr val="black"/>
                </a:solidFill>
              </a:rPr>
              <a:t> 근무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시스템 구축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설계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운영을 시작으로 인공지능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개인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정보 보호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온갖 가젯과 자료 정리에 관심이 많으며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국내 최초로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인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사업을 시작한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계의 화석 같은 존재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현재는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경험을 바탕으로 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데이터 분석과 시스템 기획을 담당</a:t>
            </a:r>
          </a:p>
          <a:p>
            <a:pPr lvl="0"/>
            <a:endParaRPr lang="ko-KR" altLang="en-US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엄동란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통계학을 공부한 후 컨설팅 회사에 입사하여 </a:t>
            </a:r>
            <a:r>
              <a:rPr lang="en-US" altLang="ko-KR" dirty="0">
                <a:solidFill>
                  <a:prstClr val="black"/>
                </a:solidFill>
              </a:rPr>
              <a:t>CRM </a:t>
            </a:r>
            <a:r>
              <a:rPr lang="ko-KR" altLang="en-US" dirty="0">
                <a:solidFill>
                  <a:prstClr val="black"/>
                </a:solidFill>
              </a:rPr>
              <a:t>기반의 분석 업무를 경험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사에서 회원 기반의 빅데이터 분석 업무를 담당했고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 기획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분석 외에 마케팅 분야에서도 다양한 경험을 보유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샤이니 앱 구조 살펴보기</a:t>
            </a:r>
          </a:p>
          <a:p>
            <a:pPr lvl="2"/>
            <a:r>
              <a:rPr lang="ko-KR" altLang="en-US" dirty="0"/>
              <a:t>예시 코드</a:t>
            </a:r>
            <a:r>
              <a:rPr lang="en-US" altLang="ko-KR" dirty="0"/>
              <a:t>:</a:t>
            </a:r>
            <a:r>
              <a:rPr lang="ko-KR" altLang="en-US" dirty="0"/>
              <a:t> 미국 엘로스톤 국립공원의 올드 페이쓰풀 간헐천</a:t>
            </a:r>
            <a:r>
              <a:rPr lang="en-US" altLang="ko-KR" dirty="0"/>
              <a:t>(Old Faithful Geyser) </a:t>
            </a:r>
            <a:r>
              <a:rPr lang="ko-KR" altLang="en-US" dirty="0"/>
              <a:t>데이터를 다루는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faithful </a:t>
            </a:r>
            <a:r>
              <a:rPr lang="ko-KR" altLang="en-US" dirty="0"/>
              <a:t>데이터 세트를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사용자 인터페이스를 설정하는 </a:t>
            </a:r>
            <a:r>
              <a:rPr lang="en-US" altLang="ko-KR" dirty="0" err="1"/>
              <a:t>fluidPage</a:t>
            </a:r>
            <a:r>
              <a:rPr lang="en-US" altLang="ko-KR" dirty="0"/>
              <a:t>( ) </a:t>
            </a:r>
            <a:r>
              <a:rPr lang="ko-KR" altLang="en-US" dirty="0"/>
              <a:t>함수와 서버의 </a:t>
            </a:r>
            <a:r>
              <a:rPr lang="en-US" altLang="ko-KR" dirty="0" err="1"/>
              <a:t>funtion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그리고 샤이니 앱 실행을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위한 </a:t>
            </a:r>
            <a:r>
              <a:rPr lang="en-US" altLang="ko-KR" dirty="0" err="1"/>
              <a:t>shinyApp</a:t>
            </a:r>
            <a:r>
              <a:rPr lang="en-US" altLang="ko-KR" dirty="0"/>
              <a:t>( ) </a:t>
            </a:r>
            <a:r>
              <a:rPr lang="ko-KR" altLang="en-US" dirty="0"/>
              <a:t>함수로 구성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A7D1-C8D6-4B9F-B0F6-BFE7943F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58" y="2659932"/>
            <a:ext cx="8646883" cy="30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B8F3EA-C0A2-4C4E-923C-EB4585859A69}"/>
              </a:ext>
            </a:extLst>
          </p:cNvPr>
          <p:cNvSpPr/>
          <p:nvPr/>
        </p:nvSpPr>
        <p:spPr>
          <a:xfrm>
            <a:off x="1361035" y="3747159"/>
            <a:ext cx="7244339" cy="201943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UI: </a:t>
            </a:r>
            <a:r>
              <a:rPr lang="ko-KR" altLang="en-US" dirty="0"/>
              <a:t>사용자 인터페이스 설정하기</a:t>
            </a:r>
          </a:p>
          <a:p>
            <a:pPr lvl="2"/>
            <a:r>
              <a:rPr lang="en-US" altLang="ko-KR" dirty="0" err="1"/>
              <a:t>fluidPage</a:t>
            </a:r>
            <a:r>
              <a:rPr lang="en-US" altLang="ko-KR" dirty="0"/>
              <a:t>( ) </a:t>
            </a:r>
            <a:r>
              <a:rPr lang="ko-KR" altLang="en-US" dirty="0"/>
              <a:t>함수는 페이지를 구성하는 가장 기본 함수로 브라우저에 따라 </a:t>
            </a:r>
            <a:r>
              <a:rPr lang="en-US" altLang="ko-KR" dirty="0"/>
              <a:t>UI </a:t>
            </a:r>
            <a:r>
              <a:rPr lang="ko-KR" altLang="en-US" dirty="0"/>
              <a:t>크기를 동적으로</a:t>
            </a:r>
            <a:br>
              <a:rPr lang="en-US" altLang="ko-KR" dirty="0"/>
            </a:br>
            <a:r>
              <a:rPr lang="ko-KR" altLang="en-US" dirty="0"/>
              <a:t>변형할 수 있고 레이아웃을 설정할 수 있음</a:t>
            </a:r>
            <a:endParaRPr lang="en-US" altLang="ko-KR" dirty="0"/>
          </a:p>
          <a:p>
            <a:pPr lvl="2"/>
            <a:r>
              <a:rPr lang="en-US" altLang="ko-KR" dirty="0" err="1"/>
              <a:t>fluidPage</a:t>
            </a:r>
            <a:r>
              <a:rPr lang="en-US" altLang="ko-KR" dirty="0"/>
              <a:t>( ) </a:t>
            </a:r>
            <a:r>
              <a:rPr lang="ko-KR" altLang="en-US" dirty="0"/>
              <a:t>함수는  </a:t>
            </a:r>
            <a:r>
              <a:rPr lang="en-US" altLang="ko-KR" dirty="0" err="1"/>
              <a:t>titlePanel</a:t>
            </a:r>
            <a:r>
              <a:rPr lang="en-US" altLang="ko-KR" dirty="0"/>
              <a:t> 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sidebarLayout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mainPanel</a:t>
            </a:r>
            <a:r>
              <a:rPr lang="en-US" altLang="ko-KR" dirty="0"/>
              <a:t>( ) </a:t>
            </a:r>
            <a:r>
              <a:rPr lang="ko-KR" altLang="en-US" dirty="0"/>
              <a:t>함수로 구성</a:t>
            </a:r>
            <a:endParaRPr lang="en-US" altLang="ko-KR" dirty="0"/>
          </a:p>
          <a:p>
            <a:pPr lvl="2"/>
            <a:r>
              <a:rPr lang="en-US" altLang="ko-KR" dirty="0" err="1"/>
              <a:t>titlePanel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앱 제목을 정의</a:t>
            </a:r>
            <a:endParaRPr lang="en-US" altLang="ko-KR" dirty="0"/>
          </a:p>
          <a:p>
            <a:pPr lvl="2"/>
            <a:r>
              <a:rPr lang="en-US" altLang="ko-KR" dirty="0" err="1"/>
              <a:t>sidebarLayout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 input </a:t>
            </a:r>
            <a:r>
              <a:rPr lang="ko-KR" altLang="en-US" dirty="0"/>
              <a:t>컨트롤 위젯으로 사이드 바 레이아웃을 정의</a:t>
            </a:r>
            <a:endParaRPr lang="en-US" altLang="ko-KR" dirty="0"/>
          </a:p>
          <a:p>
            <a:pPr lvl="2"/>
            <a:r>
              <a:rPr lang="en-US" altLang="ko-KR" dirty="0" err="1"/>
              <a:t>mainPanel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앱이 동작하는 영역을 정의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3E607E-AB7B-462D-9295-A67DB7B531ED}"/>
              </a:ext>
            </a:extLst>
          </p:cNvPr>
          <p:cNvGrpSpPr/>
          <p:nvPr/>
        </p:nvGrpSpPr>
        <p:grpSpPr>
          <a:xfrm>
            <a:off x="1677559" y="3560127"/>
            <a:ext cx="5684534" cy="1055608"/>
            <a:chOff x="2036258" y="1432602"/>
            <a:chExt cx="8899965" cy="10556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1D402-CEA8-4166-9B81-B5BEC3AA3857}"/>
                </a:ext>
              </a:extLst>
            </p:cNvPr>
            <p:cNvSpPr txBox="1"/>
            <p:nvPr/>
          </p:nvSpPr>
          <p:spPr>
            <a:xfrm>
              <a:off x="2036258" y="1432602"/>
              <a:ext cx="8899965" cy="10556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/>
            <a:p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                                  샤이니 앱의 </a:t>
              </a:r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input</a:t>
              </a: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과 </a:t>
              </a:r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output</a:t>
              </a:r>
            </a:p>
            <a:p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r>
                <a:rPr lang="en-US" altLang="ko-KR" sz="1400" dirty="0"/>
                <a:t>input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은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UI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의 사이드 바에 입력한 결과를 받아서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sever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에 전달하고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, </a:t>
              </a:r>
              <a:b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altLang="ko-KR" sz="1400" dirty="0"/>
                <a:t>output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은 서버가 처리한 결과를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UI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로 전달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67F0DE-B62C-4E14-ADDE-69D3395FB938}"/>
                </a:ext>
              </a:extLst>
            </p:cNvPr>
            <p:cNvSpPr txBox="1"/>
            <p:nvPr/>
          </p:nvSpPr>
          <p:spPr>
            <a:xfrm>
              <a:off x="2196654" y="1507002"/>
              <a:ext cx="2242189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/>
                <a:t>여기서 잠깐</a:t>
              </a:r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D34916F0-7AC8-425D-BA78-65E3ACEB7AC4}"/>
                </a:ext>
              </a:extLst>
            </p:cNvPr>
            <p:cNvSpPr/>
            <p:nvPr/>
          </p:nvSpPr>
          <p:spPr>
            <a:xfrm>
              <a:off x="2313482" y="1552246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457381-3C6A-4FF2-AC59-904AFAFC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24" y="4615735"/>
            <a:ext cx="3758079" cy="10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화면에서 입력한 값을 처리하기</a:t>
            </a:r>
          </a:p>
          <a:p>
            <a:pPr lvl="2"/>
            <a:r>
              <a:rPr lang="ko-KR" altLang="en-US" dirty="0"/>
              <a:t>서버는 </a:t>
            </a:r>
            <a:r>
              <a:rPr lang="en-US" altLang="ko-KR" dirty="0"/>
              <a:t>UI</a:t>
            </a:r>
            <a:r>
              <a:rPr lang="ko-KR" altLang="en-US" dirty="0"/>
              <a:t>가 데이터와 연동해서 작동하도록 정의하는 부분</a:t>
            </a:r>
            <a:endParaRPr lang="en-US" altLang="ko-KR" dirty="0"/>
          </a:p>
          <a:p>
            <a:pPr lvl="2"/>
            <a:r>
              <a:rPr lang="ko-KR" altLang="en-US" dirty="0"/>
              <a:t>데이터를 어떻게 처리할 것인지에 대한 기능을 </a:t>
            </a:r>
            <a:r>
              <a:rPr lang="en-US" altLang="ko-KR" dirty="0"/>
              <a:t>function( ) </a:t>
            </a:r>
            <a:r>
              <a:rPr lang="ko-KR" altLang="en-US" dirty="0"/>
              <a:t>함수에 정의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shinyApp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 err="1"/>
              <a:t>shinyApp</a:t>
            </a:r>
            <a:r>
              <a:rPr lang="en-US" altLang="ko-KR" dirty="0"/>
              <a:t>( ) </a:t>
            </a:r>
            <a:r>
              <a:rPr lang="ko-KR" altLang="en-US" dirty="0"/>
              <a:t>함수는 샤이니 앱을 실행하는 함수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E0FFD8-9BDC-4BE7-8395-D94289BC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20829"/>
              </p:ext>
            </p:extLst>
          </p:nvPr>
        </p:nvGraphicFramePr>
        <p:xfrm>
          <a:off x="1703609" y="3124200"/>
          <a:ext cx="3702496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0249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shinyApp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server = server)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샤이니 앱 배포하기</a:t>
            </a:r>
          </a:p>
          <a:p>
            <a:pPr lvl="2"/>
            <a:r>
              <a:rPr lang="ko-KR" altLang="en-US" dirty="0"/>
              <a:t>샤이니 앱에도 </a:t>
            </a:r>
            <a:r>
              <a:rPr lang="en-US" altLang="ko-KR" dirty="0" err="1"/>
              <a:t>Rpubs</a:t>
            </a:r>
            <a:r>
              <a:rPr lang="ko-KR" altLang="en-US" dirty="0"/>
              <a:t>처럼 분석 결과를 공유하는 서비스인 </a:t>
            </a:r>
            <a:r>
              <a:rPr lang="en-US" altLang="ko-KR" dirty="0"/>
              <a:t>shinyapps.io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2"/>
            <a:r>
              <a:rPr lang="ko-KR" altLang="en-US" dirty="0"/>
              <a:t>작성한 샤이니 앱을 서비스에 올려서 다른 사람에게 공유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무료 사용자는 제약이 있어 앱을 </a:t>
            </a:r>
            <a:r>
              <a:rPr lang="en-US" altLang="ko-KR" dirty="0"/>
              <a:t>5</a:t>
            </a:r>
            <a:r>
              <a:rPr lang="ko-KR" altLang="en-US" dirty="0"/>
              <a:t>개까지 배포할 수 있고 </a:t>
            </a:r>
            <a:r>
              <a:rPr lang="en-US" altLang="ko-KR" dirty="0"/>
              <a:t>25</a:t>
            </a:r>
            <a:r>
              <a:rPr lang="ko-KR" altLang="en-US" dirty="0"/>
              <a:t>시간 동안만 활성화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그 이상으로 사용하려면 유료 결제를 진행해야 샤이니 앱을 배포</a:t>
            </a:r>
            <a:br>
              <a:rPr lang="en-US" altLang="ko-KR" dirty="0"/>
            </a:br>
            <a:r>
              <a:rPr lang="en-US" altLang="ko-KR" dirty="0"/>
              <a:t>- https://www.shinyapps.io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shinyapps.io</a:t>
            </a:r>
            <a:r>
              <a:rPr lang="ko-KR" altLang="en-US" dirty="0"/>
              <a:t>와 연동해서 앱 배포하기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앞에서 실습했던 </a:t>
            </a:r>
            <a:r>
              <a:rPr lang="en-US" altLang="ko-KR" dirty="0" err="1"/>
              <a:t>app.R</a:t>
            </a:r>
            <a:r>
              <a:rPr lang="en-US" altLang="ko-KR" dirty="0"/>
              <a:t> </a:t>
            </a:r>
            <a:r>
              <a:rPr lang="ko-KR" altLang="en-US" dirty="0"/>
              <a:t>파일을 다시 실행한 후 실행한 앱 화면 오른쪽 상단의 </a:t>
            </a:r>
            <a:r>
              <a:rPr lang="en-US" altLang="ko-KR" dirty="0"/>
              <a:t>[Publish]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계정을 연결하라는 </a:t>
            </a:r>
            <a:r>
              <a:rPr lang="en-US" altLang="ko-KR" dirty="0"/>
              <a:t>Connect Account </a:t>
            </a:r>
            <a:r>
              <a:rPr lang="ko-KR" altLang="en-US" dirty="0"/>
              <a:t>대화상자에서</a:t>
            </a:r>
            <a:r>
              <a:rPr lang="en-US" altLang="ko-KR" dirty="0"/>
              <a:t> [Next]</a:t>
            </a:r>
            <a:r>
              <a:rPr lang="ko-KR" altLang="en-US" dirty="0"/>
              <a:t>를 클릭하여 다음으로 진행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03 [ShinyApps.io]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04 </a:t>
            </a:r>
            <a:r>
              <a:rPr lang="en-US" altLang="ko-KR" dirty="0" err="1"/>
              <a:t>shinyapps</a:t>
            </a:r>
            <a:r>
              <a:rPr lang="en-US" altLang="ko-KR" dirty="0"/>
              <a:t> </a:t>
            </a:r>
            <a:r>
              <a:rPr lang="ko-KR" altLang="en-US" dirty="0"/>
              <a:t>사용자 계정 메뉴에 있는 토큰이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계정이 없으면 </a:t>
            </a:r>
            <a:r>
              <a:rPr lang="en-US" altLang="ko-KR" dirty="0"/>
              <a:t>[Get started here]</a:t>
            </a:r>
            <a:r>
              <a:rPr lang="ko-KR" altLang="en-US" dirty="0"/>
              <a:t>를 클릭하여 </a:t>
            </a:r>
            <a:r>
              <a:rPr lang="en-US" altLang="ko-KR" dirty="0"/>
              <a:t>shinyapps.io </a:t>
            </a:r>
            <a:r>
              <a:rPr lang="ko-KR" altLang="en-US" dirty="0"/>
              <a:t>홈페이지로 이동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05 shinyapps.io </a:t>
            </a:r>
            <a:r>
              <a:rPr lang="ko-KR" altLang="en-US" dirty="0"/>
              <a:t>회원가입을 진행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홈페이지 메인 화면에서 </a:t>
            </a:r>
            <a:r>
              <a:rPr lang="en-US" altLang="ko-KR" dirty="0"/>
              <a:t>[Sign Up]</a:t>
            </a:r>
            <a:r>
              <a:rPr lang="ko-KR" altLang="en-US" dirty="0"/>
              <a:t>을 클릭하여 회원가입 페이지로 이동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7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254125" lvl="2" indent="-339725">
              <a:buNone/>
            </a:pPr>
            <a:r>
              <a:rPr lang="en-US" altLang="ko-KR" dirty="0"/>
              <a:t>06 Email</a:t>
            </a:r>
            <a:r>
              <a:rPr lang="ko-KR" altLang="en-US" dirty="0"/>
              <a:t>에 이메일 주소</a:t>
            </a:r>
            <a:r>
              <a:rPr lang="en-US" altLang="ko-KR" dirty="0"/>
              <a:t>, Password</a:t>
            </a:r>
            <a:r>
              <a:rPr lang="ko-KR" altLang="en-US" dirty="0"/>
              <a:t>에 비밀번호를 입력한 후 </a:t>
            </a:r>
            <a:r>
              <a:rPr lang="en-US" altLang="ko-KR" dirty="0"/>
              <a:t>[Sign Up]</a:t>
            </a:r>
            <a:r>
              <a:rPr lang="ko-KR" altLang="en-US" dirty="0"/>
              <a:t>을 클릭</a:t>
            </a:r>
            <a:r>
              <a:rPr lang="en-US" altLang="ko-KR" dirty="0"/>
              <a:t>, </a:t>
            </a:r>
            <a:r>
              <a:rPr lang="ko-KR" altLang="en-US" dirty="0"/>
              <a:t>혹은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구글이나 깃허브 계정으로 회원가입해도 무방함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07 ACCOUNT SETUP </a:t>
            </a:r>
            <a:r>
              <a:rPr lang="ko-KR" altLang="en-US" dirty="0"/>
              <a:t>화면으로 이동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앱을 배포를 위한 주소가 될 계정 이름이 필요</a:t>
            </a:r>
            <a:r>
              <a:rPr lang="en-US" altLang="ko-KR" dirty="0"/>
              <a:t>(</a:t>
            </a:r>
            <a:r>
              <a:rPr lang="ko-KR" altLang="en-US" dirty="0"/>
              <a:t>일종의 </a:t>
            </a:r>
            <a:r>
              <a:rPr lang="en-US" altLang="ko-KR" dirty="0"/>
              <a:t>ID)</a:t>
            </a:r>
            <a:br>
              <a:rPr lang="en-US" altLang="ko-KR" dirty="0"/>
            </a:br>
            <a:r>
              <a:rPr lang="en-US" altLang="ko-KR" dirty="0"/>
              <a:t>- account</a:t>
            </a:r>
            <a:r>
              <a:rPr lang="ko-KR" altLang="en-US" dirty="0"/>
              <a:t>에 사용할 계정 이름을 입력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08 shinyapps.io </a:t>
            </a:r>
            <a:r>
              <a:rPr lang="ko-KR" altLang="en-US" dirty="0"/>
              <a:t>대시보드로 이동</a:t>
            </a:r>
            <a:br>
              <a:rPr lang="en-US" altLang="ko-KR" dirty="0"/>
            </a:br>
            <a:r>
              <a:rPr lang="en-US" altLang="ko-KR" dirty="0"/>
              <a:t>- R </a:t>
            </a:r>
            <a:r>
              <a:rPr lang="ko-KR" altLang="en-US" dirty="0"/>
              <a:t>스튜디오와 </a:t>
            </a:r>
            <a:r>
              <a:rPr lang="en-US" altLang="ko-KR" dirty="0"/>
              <a:t>shinyapps.io</a:t>
            </a:r>
            <a:r>
              <a:rPr lang="ko-KR" altLang="en-US" dirty="0"/>
              <a:t>를 연결할 수 있는 토큰이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토큰은 </a:t>
            </a:r>
            <a:r>
              <a:rPr lang="en-US" altLang="ko-KR" dirty="0"/>
              <a:t>STEP2</a:t>
            </a:r>
            <a:r>
              <a:rPr lang="ko-KR" altLang="en-US" dirty="0"/>
              <a:t>의 </a:t>
            </a:r>
            <a:r>
              <a:rPr lang="en-US" altLang="ko-KR" dirty="0"/>
              <a:t>AUTHORIZE ACCOUNT </a:t>
            </a:r>
            <a:r>
              <a:rPr lang="ko-KR" altLang="en-US" dirty="0"/>
              <a:t>항목에서 확인</a:t>
            </a:r>
            <a:br>
              <a:rPr lang="en-US" altLang="ko-KR" dirty="0"/>
            </a:br>
            <a:r>
              <a:rPr lang="en-US" altLang="ko-KR" dirty="0"/>
              <a:t>- [Copy to Clipboard]</a:t>
            </a:r>
            <a:r>
              <a:rPr lang="ko-KR" altLang="en-US" dirty="0"/>
              <a:t>를 클릭하여 토큰을 복사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09 </a:t>
            </a:r>
            <a:r>
              <a:rPr lang="ko-KR" altLang="en-US" dirty="0"/>
              <a:t>팝업이 나타나면 </a:t>
            </a:r>
            <a:r>
              <a:rPr lang="en-US" altLang="ko-KR" dirty="0"/>
              <a:t>[Ctrl] + [C] </a:t>
            </a:r>
            <a:r>
              <a:rPr lang="ko-KR" altLang="en-US" dirty="0"/>
              <a:t>단축키를 눌러 코드를 복사한 후 </a:t>
            </a:r>
            <a:r>
              <a:rPr lang="en-US" altLang="ko-KR" dirty="0"/>
              <a:t>[Enter]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37A0A-7618-4C2E-A37D-0B1A2F32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42" y="3968750"/>
            <a:ext cx="4441071" cy="18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5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347788" lvl="2" indent="-433388">
              <a:buNone/>
            </a:pPr>
            <a:r>
              <a:rPr lang="en-US" altLang="ko-KR" dirty="0"/>
              <a:t>10 Connect Account </a:t>
            </a:r>
            <a:r>
              <a:rPr lang="ko-KR" altLang="en-US" dirty="0"/>
              <a:t>대화상자로 돌아가 코드를 붙여넣고 </a:t>
            </a:r>
            <a:r>
              <a:rPr lang="en-US" altLang="ko-KR" dirty="0"/>
              <a:t>[Connect Account]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1347788" lvl="2" indent="-433388">
              <a:buNone/>
            </a:pPr>
            <a:r>
              <a:rPr lang="en-US" altLang="ko-KR" dirty="0"/>
              <a:t>11 Publish to Server </a:t>
            </a:r>
            <a:r>
              <a:rPr lang="ko-KR" altLang="en-US" dirty="0"/>
              <a:t>대화상자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왼쪽에는 배포할 샤이니 앱 파일 경로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오른쪽의 </a:t>
            </a:r>
            <a:r>
              <a:rPr lang="en-US" altLang="ko-KR" dirty="0"/>
              <a:t>Publish From Account </a:t>
            </a:r>
            <a:r>
              <a:rPr lang="ko-KR" altLang="en-US" dirty="0"/>
              <a:t>항목에는 </a:t>
            </a:r>
            <a:r>
              <a:rPr lang="en-US" altLang="ko-KR" dirty="0"/>
              <a:t>shinyapps.io </a:t>
            </a:r>
            <a:r>
              <a:rPr lang="ko-KR" altLang="en-US" dirty="0"/>
              <a:t>사용자 계정이 연동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아래의 </a:t>
            </a:r>
            <a:r>
              <a:rPr lang="en-US" altLang="ko-KR" dirty="0"/>
              <a:t>Title</a:t>
            </a:r>
            <a:r>
              <a:rPr lang="ko-KR" altLang="en-US" dirty="0"/>
              <a:t>은 배포할 앱 제목</a:t>
            </a:r>
            <a:r>
              <a:rPr lang="en-US" altLang="ko-KR" dirty="0"/>
              <a:t>(</a:t>
            </a:r>
            <a:r>
              <a:rPr lang="ko-KR" altLang="en-US" dirty="0"/>
              <a:t>최소 영문 </a:t>
            </a:r>
            <a:r>
              <a:rPr lang="en-US" altLang="ko-KR" dirty="0"/>
              <a:t>4</a:t>
            </a:r>
            <a:r>
              <a:rPr lang="ko-KR" altLang="en-US" dirty="0"/>
              <a:t>자 이상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[sample]</a:t>
            </a:r>
            <a:r>
              <a:rPr lang="ko-KR" altLang="en-US" dirty="0"/>
              <a:t>을 입력하고 </a:t>
            </a:r>
            <a:r>
              <a:rPr lang="en-US" altLang="ko-KR" dirty="0"/>
              <a:t>[Publish]</a:t>
            </a:r>
            <a:r>
              <a:rPr lang="ko-KR" altLang="en-US" dirty="0"/>
              <a:t>를 클릭하면 앱 배포가 진행</a:t>
            </a:r>
            <a:endParaRPr lang="en-US" altLang="ko-KR" dirty="0"/>
          </a:p>
          <a:p>
            <a:pPr marL="1160463" lvl="2" indent="-246063">
              <a:buNone/>
            </a:pPr>
            <a:r>
              <a:rPr lang="en-US" altLang="ko-KR" dirty="0"/>
              <a:t>12 R </a:t>
            </a:r>
            <a:r>
              <a:rPr lang="ko-KR" altLang="en-US" dirty="0"/>
              <a:t>스튜디오의 </a:t>
            </a:r>
            <a:r>
              <a:rPr lang="en-US" altLang="ko-KR" dirty="0"/>
              <a:t>Console </a:t>
            </a:r>
            <a:r>
              <a:rPr lang="ko-KR" altLang="en-US" dirty="0"/>
              <a:t>탭에 </a:t>
            </a:r>
            <a:r>
              <a:rPr lang="en-US" altLang="ko-KR" dirty="0"/>
              <a:t>Deploy </a:t>
            </a:r>
            <a:r>
              <a:rPr lang="ko-KR" altLang="en-US" dirty="0"/>
              <a:t>탭이 작동하고 조금 기다리면 새로운 웹 브라우저가</a:t>
            </a:r>
            <a:br>
              <a:rPr lang="en-US" altLang="ko-KR" dirty="0"/>
            </a:br>
            <a:r>
              <a:rPr lang="ko-KR" altLang="en-US" dirty="0"/>
              <a:t>실행되면서 샤이니 앱 실행 결과를 웹에서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99919-EAB8-4C85-AF02-2E7B15F5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36" y="3527635"/>
            <a:ext cx="4456235" cy="25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3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347788" lvl="2" indent="-433388">
              <a:buNone/>
            </a:pPr>
            <a:r>
              <a:rPr lang="en-US" altLang="ko-KR" dirty="0"/>
              <a:t>13 </a:t>
            </a:r>
            <a:r>
              <a:rPr lang="ko-KR" altLang="en-US" dirty="0"/>
              <a:t>배포가 정상적으로 완료되면 </a:t>
            </a:r>
            <a:r>
              <a:rPr lang="en-US" altLang="ko-KR" dirty="0"/>
              <a:t>shinyapps.io</a:t>
            </a:r>
            <a:r>
              <a:rPr lang="ko-KR" altLang="en-US" dirty="0"/>
              <a:t>의 대시보드도 변경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오른쪽의 </a:t>
            </a:r>
            <a:r>
              <a:rPr lang="en-US" altLang="ko-KR" dirty="0"/>
              <a:t>RECENT APPLICATIONS </a:t>
            </a:r>
            <a:r>
              <a:rPr lang="ko-KR" altLang="en-US" dirty="0"/>
              <a:t>항목에서 배포한 앱을 확인</a:t>
            </a:r>
            <a:br>
              <a:rPr lang="en-US" altLang="ko-KR" dirty="0"/>
            </a:br>
            <a:r>
              <a:rPr lang="en-US" altLang="ko-KR" dirty="0"/>
              <a:t>- [sample]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r>
              <a:rPr lang="en-US" altLang="ko-KR" dirty="0"/>
              <a:t>14 </a:t>
            </a:r>
            <a:r>
              <a:rPr lang="ko-KR" altLang="en-US" dirty="0"/>
              <a:t>배포한 앱의 통계와 로그 등을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무료 버전은 기능 제한이 있으니 추가 기능을 사용하려면 유료 결제가 필요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7906E-C1EE-417F-BE1A-A1F03531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85" y="1760504"/>
            <a:ext cx="4646368" cy="26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5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E14334-0EE1-437F-B024-C0543675BAB3}"/>
              </a:ext>
            </a:extLst>
          </p:cNvPr>
          <p:cNvSpPr/>
          <p:nvPr/>
        </p:nvSpPr>
        <p:spPr>
          <a:xfrm>
            <a:off x="1242401" y="978594"/>
            <a:ext cx="8651875" cy="4742268"/>
          </a:xfrm>
          <a:prstGeom prst="roundRect">
            <a:avLst>
              <a:gd name="adj" fmla="val 1180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FCDF3C-ED2C-468C-B900-C216A80E454D}"/>
              </a:ext>
            </a:extLst>
          </p:cNvPr>
          <p:cNvGrpSpPr/>
          <p:nvPr/>
        </p:nvGrpSpPr>
        <p:grpSpPr>
          <a:xfrm>
            <a:off x="1558925" y="815008"/>
            <a:ext cx="8147783" cy="1055608"/>
            <a:chOff x="2036256" y="1456048"/>
            <a:chExt cx="12756539" cy="10556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28975E-A108-477A-B1C6-B7E28C9CC478}"/>
                </a:ext>
              </a:extLst>
            </p:cNvPr>
            <p:cNvSpPr txBox="1"/>
            <p:nvPr/>
          </p:nvSpPr>
          <p:spPr>
            <a:xfrm>
              <a:off x="2036256" y="1456048"/>
              <a:ext cx="12756539" cy="10556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/>
            <a:p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                                  앱을 여러 개 배포하기</a:t>
              </a:r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앱을 여러 개 배포하려면 추가 토큰이 필요</a:t>
              </a:r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사용자 계정 화면에서 </a:t>
              </a:r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[Account] - [Tokens]</a:t>
              </a: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로 이동한 후 </a:t>
              </a:r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[Add Token]</a:t>
              </a: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를 클릭하여 추가 발급 가능</a:t>
              </a:r>
              <a:endParaRPr lang="ko-KR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31475E-4AE3-431C-BF3A-BB3818646434}"/>
                </a:ext>
              </a:extLst>
            </p:cNvPr>
            <p:cNvSpPr txBox="1"/>
            <p:nvPr/>
          </p:nvSpPr>
          <p:spPr>
            <a:xfrm>
              <a:off x="2196654" y="1507002"/>
              <a:ext cx="2242189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/>
                <a:t>여기서 잠깐</a:t>
              </a:r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039F080B-81D3-41CD-87CC-5C7AF4C0FA26}"/>
                </a:ext>
              </a:extLst>
            </p:cNvPr>
            <p:cNvSpPr/>
            <p:nvPr/>
          </p:nvSpPr>
          <p:spPr>
            <a:xfrm>
              <a:off x="2313482" y="1552246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855A17-26F1-4882-8FE3-DE13E7D8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2" y="1983248"/>
            <a:ext cx="6224187" cy="350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6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DBE966D-9124-4E70-A2B6-56BED9E73DCF}"/>
              </a:ext>
            </a:extLst>
          </p:cNvPr>
          <p:cNvSpPr txBox="1">
            <a:spLocks/>
          </p:cNvSpPr>
          <p:nvPr/>
        </p:nvSpPr>
        <p:spPr>
          <a:xfrm>
            <a:off x="639415" y="967408"/>
            <a:ext cx="11281052" cy="52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input </a:t>
            </a:r>
            <a:r>
              <a:rPr lang="ko-KR" altLang="en-US" dirty="0"/>
              <a:t>컨트롤 위젯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컨트롤 위젯 종류</a:t>
            </a:r>
            <a:endParaRPr lang="en-US" altLang="ko-KR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4795635-614B-4C18-93D6-C0911F3B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3666"/>
              </p:ext>
            </p:extLst>
          </p:nvPr>
        </p:nvGraphicFramePr>
        <p:xfrm>
          <a:off x="1349898" y="1850354"/>
          <a:ext cx="9587736" cy="276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6934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2396934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  <a:gridCol w="2396934">
                  <a:extLst>
                    <a:ext uri="{9D8B030D-6E8A-4147-A177-3AD203B41FA5}">
                      <a16:colId xmlns:a16="http://schemas.microsoft.com/office/drawing/2014/main" val="354782913"/>
                    </a:ext>
                  </a:extLst>
                </a:gridCol>
                <a:gridCol w="2396934">
                  <a:extLst>
                    <a:ext uri="{9D8B030D-6E8A-4147-A177-3AD203B41FA5}">
                      <a16:colId xmlns:a16="http://schemas.microsoft.com/office/drawing/2014/main" val="4221548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위젯 유형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위젯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actionButton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submitButton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숫자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numericInput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체크 상자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checkboxInput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radioButtons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체크 상자 그룹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checkboxGroupInput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선택 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selectInput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dateInput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슬라이더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sliderInput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날짜 범위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dateRangeInput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textInput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7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fileInput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passwordInput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54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샤이니로 인터랙티브 웹 앱 만들기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marL="1347788" lvl="2" indent="-433388">
              <a:buNone/>
            </a:pPr>
            <a:endParaRPr lang="en-US" altLang="ko-KR" dirty="0"/>
          </a:p>
          <a:p>
            <a:pPr marL="1347788" lvl="2" indent="-433388">
              <a:buNone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DBE966D-9124-4E70-A2B6-56BED9E73DCF}"/>
              </a:ext>
            </a:extLst>
          </p:cNvPr>
          <p:cNvSpPr txBox="1">
            <a:spLocks/>
          </p:cNvSpPr>
          <p:nvPr/>
        </p:nvSpPr>
        <p:spPr>
          <a:xfrm>
            <a:off x="639415" y="967408"/>
            <a:ext cx="11281052" cy="52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input </a:t>
            </a:r>
            <a:r>
              <a:rPr lang="ko-KR" altLang="en-US" dirty="0"/>
              <a:t>컨트롤 위젯</a:t>
            </a:r>
            <a:endParaRPr lang="en-US" altLang="ko-KR" dirty="0"/>
          </a:p>
          <a:p>
            <a:pPr lvl="1"/>
            <a:r>
              <a:rPr lang="ko-KR" altLang="en-US" dirty="0"/>
              <a:t>출력 객체 종류에 따른 출력 함수와 서버 함수</a:t>
            </a:r>
            <a:endParaRPr lang="en-US" altLang="ko-KR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4795635-614B-4C18-93D6-C0911F3B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47825"/>
              </p:ext>
            </p:extLst>
          </p:nvPr>
        </p:nvGraphicFramePr>
        <p:xfrm>
          <a:off x="1349898" y="1850354"/>
          <a:ext cx="8860902" cy="3347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3634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2953634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  <a:gridCol w="2953634">
                  <a:extLst>
                    <a:ext uri="{9D8B030D-6E8A-4147-A177-3AD203B41FA5}">
                      <a16:colId xmlns:a16="http://schemas.microsoft.com/office/drawing/2014/main" val="35478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출력 객체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출력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서버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DataTable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dataTableOutput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renderDataTable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uiOutput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htmlOutput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renderUI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imageOutput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renderImage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plot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plotOutput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renderPlot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tableOutput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renderTable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7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textOutput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verbatimTextOutput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renderText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54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ANY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renderPrint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66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6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815008"/>
            <a:ext cx="9864725" cy="5386500"/>
          </a:xfrm>
        </p:spPr>
        <p:txBody>
          <a:bodyPr numCol="1" spcCol="180000"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빅데이터와 </a:t>
            </a:r>
            <a:r>
              <a:rPr lang="en-US" altLang="ko-KR" sz="2300" b="1" dirty="0"/>
              <a:t>R</a:t>
            </a:r>
            <a:endParaRPr lang="ko-KR" altLang="en-US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언어 개념과 개발 환경 설치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400" b="1" dirty="0"/>
              <a:t>CHAPTER 02: </a:t>
            </a:r>
            <a:r>
              <a:rPr lang="ko-KR" altLang="en-US" sz="2400" b="1" dirty="0"/>
              <a:t>데이터 분석을 위한 기본 다지기</a:t>
            </a:r>
            <a:endParaRPr lang="en-US" altLang="ko-KR" sz="24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분석 과정 및 데이터 구조와 종류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03: R </a:t>
            </a:r>
            <a:r>
              <a:rPr lang="ko-KR" altLang="en-US" sz="2300" b="1" dirty="0"/>
              <a:t>프로그래밍 익히기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변수와 함수 및 조건문과 반복문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데이터 다루기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구조 관측 방법과 그래프 그리기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데이터 가공하기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dplyr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패키지와 </a:t>
            </a:r>
            <a:r>
              <a:rPr lang="en-US" altLang="ko-KR" sz="2200" dirty="0"/>
              <a:t>reshape2 </a:t>
            </a:r>
            <a:r>
              <a:rPr lang="ko-KR" altLang="en-US" sz="2200" dirty="0"/>
              <a:t>패키지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데이터 시각화</a:t>
            </a:r>
            <a:r>
              <a:rPr lang="en-US" altLang="ko-KR" sz="2300" b="1" dirty="0"/>
              <a:t>: ggplot2 </a:t>
            </a:r>
            <a:r>
              <a:rPr lang="ko-KR" altLang="en-US" sz="2300" b="1" dirty="0"/>
              <a:t>패키지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ggplot2 </a:t>
            </a:r>
            <a:r>
              <a:rPr lang="ko-KR" altLang="en-US" sz="2200" dirty="0"/>
              <a:t>패키지 그래프 구현과 </a:t>
            </a:r>
            <a:r>
              <a:rPr lang="en-US" altLang="ko-KR" sz="2200" dirty="0" err="1"/>
              <a:t>ggmap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 지도 시각화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프로젝트로 실력 다지기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지역별 국내 휴양림 분포</a:t>
            </a:r>
            <a:r>
              <a:rPr lang="en-US" altLang="ko-KR" sz="2200" dirty="0"/>
              <a:t>, </a:t>
            </a:r>
            <a:r>
              <a:rPr lang="ko-KR" altLang="en-US" sz="2200" dirty="0"/>
              <a:t>해외 입국자 추이 등 프로젝트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데이터 분석 보고서 공유하기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마크다운 데이터 분석 보고서 작성과 </a:t>
            </a:r>
            <a:r>
              <a:rPr lang="en-US" altLang="ko-KR" sz="2200" dirty="0" err="1"/>
              <a:t>Rpubs</a:t>
            </a:r>
            <a:r>
              <a:rPr lang="ko-KR" altLang="en-US" sz="2200" dirty="0"/>
              <a:t>로 데이터 분석 보고서 공유하는 방법 등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가지 키워드로 정리하는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인터랙티브 웹 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사용자가 입력한 데이터에 따라 웹이 반응하여 상호 작용하며 동작하는 웹 애플리케이션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샤이니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 사용자의 요청으로 움직이는 대시보드를 만들어 인터랙티브 웹 앱을 구현할 수 있는 패키지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UI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사용자 인터페이스로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사용자가 컴퓨터와 상호 작용할 수 있도록 도와주는 가상의 매개체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샤이니 앱</a:t>
            </a:r>
            <a:r>
              <a:rPr lang="en-US" altLang="ko-KR" sz="160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shinyapps.io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서비스를 이용해 외부로 공유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54675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09659"/>
              </p:ext>
            </p:extLst>
          </p:nvPr>
        </p:nvGraphicFramePr>
        <p:xfrm>
          <a:off x="1524000" y="1336383"/>
          <a:ext cx="84201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295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59714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fluidPage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[shiny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샤이니 앱의 사용자 인터페이스를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titlePanel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[shiny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앱 제목을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sidebarLayout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[shiny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컨트롤 위젯으로 사이드 바 레이아웃을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mainPanel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[shiny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앱이 동작하는 영역을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funtion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사용자 정의 함수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서버에서 데이터를 어떻게 처리할 것인지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7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renderPlot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[shiny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그래프를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54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shinyApp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[shiny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샤이니 앱을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01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9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설명에 맞는 </a:t>
            </a:r>
            <a:r>
              <a:rPr lang="en-US" altLang="ko-KR" sz="1600" dirty="0"/>
              <a:t>shiny </a:t>
            </a:r>
            <a:r>
              <a:rPr lang="ko-KR" altLang="en-US" sz="1600" dirty="0"/>
              <a:t>패키지 함수를 빈칸에 채우기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샤이니 앱 사용자 인터페이스를 정의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샤이니 앱을 실행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샤이니 앱 제목을 정의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사이드 바 레이아웃을 정의</a:t>
            </a:r>
            <a:endParaRPr lang="en-US" altLang="ko-KR" dirty="0"/>
          </a:p>
          <a:p>
            <a:pPr marL="800100" lvl="1" indent="-342900">
              <a:buFont typeface="+mj-ea"/>
              <a:buAutoNum type="arabicPeriod"/>
            </a:pPr>
            <a:r>
              <a:rPr lang="ko-KR" altLang="en-US" dirty="0"/>
              <a:t>서버의 </a:t>
            </a:r>
            <a:r>
              <a:rPr lang="en-US" altLang="ko-KR" dirty="0"/>
              <a:t>render() </a:t>
            </a:r>
            <a:r>
              <a:rPr lang="ko-KR" altLang="en-US" dirty="0"/>
              <a:t>함수는 </a:t>
            </a:r>
            <a:r>
              <a:rPr lang="en-US" altLang="ko-KR" dirty="0"/>
              <a:t>output</a:t>
            </a:r>
            <a:r>
              <a:rPr lang="ko-KR" altLang="en-US" dirty="0"/>
              <a:t>에 처리 결과를 전달해야 하므로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output( ) </a:t>
            </a:r>
            <a:r>
              <a:rPr lang="ko-KR" altLang="en-US" dirty="0"/>
              <a:t>함수와 서로 짝이 </a:t>
            </a:r>
            <a:br>
              <a:rPr lang="en-US" altLang="ko-KR" dirty="0"/>
            </a:br>
            <a:r>
              <a:rPr lang="ko-KR" altLang="en-US" dirty="0"/>
              <a:t>맞아야 함</a:t>
            </a:r>
            <a:r>
              <a:rPr lang="en-US" altLang="ko-KR" dirty="0"/>
              <a:t>. output( ) </a:t>
            </a:r>
            <a:r>
              <a:rPr lang="ko-KR" altLang="en-US" dirty="0"/>
              <a:t>함수에 올바른 짝의 </a:t>
            </a:r>
            <a:r>
              <a:rPr lang="en-US" altLang="ko-KR" dirty="0"/>
              <a:t>render( )</a:t>
            </a:r>
            <a:r>
              <a:rPr lang="ko-KR" altLang="en-US" dirty="0"/>
              <a:t>를 연결하기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  <a:tabLst>
                <a:tab pos="3314700" algn="l"/>
                <a:tab pos="3403600" algn="l"/>
              </a:tabLst>
            </a:pPr>
            <a:r>
              <a:rPr lang="en-US" altLang="ko-KR" dirty="0" err="1"/>
              <a:t>dataTableOutput</a:t>
            </a:r>
            <a:r>
              <a:rPr lang="en-US" altLang="ko-KR" dirty="0"/>
              <a:t>( )	 ● 		● </a:t>
            </a:r>
            <a:r>
              <a:rPr lang="en-US" altLang="ko-KR" dirty="0" err="1"/>
              <a:t>renderUI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3314700" algn="l"/>
                <a:tab pos="3403600" algn="l"/>
              </a:tabLst>
            </a:pPr>
            <a:r>
              <a:rPr lang="en-US" altLang="ko-KR" dirty="0" err="1"/>
              <a:t>htmlOutput</a:t>
            </a:r>
            <a:r>
              <a:rPr lang="en-US" altLang="ko-KR" dirty="0"/>
              <a:t>( ) 		● 		● </a:t>
            </a:r>
            <a:r>
              <a:rPr lang="en-US" altLang="ko-KR" dirty="0" err="1"/>
              <a:t>renderText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3314700" algn="l"/>
                <a:tab pos="3403600" algn="l"/>
              </a:tabLst>
            </a:pPr>
            <a:r>
              <a:rPr lang="en-US" altLang="ko-KR" dirty="0" err="1"/>
              <a:t>imageOutput</a:t>
            </a:r>
            <a:r>
              <a:rPr lang="en-US" altLang="ko-KR" dirty="0"/>
              <a:t>( )	 ● 		● </a:t>
            </a:r>
            <a:r>
              <a:rPr lang="en-US" altLang="ko-KR" dirty="0" err="1"/>
              <a:t>renderPlot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3314700" algn="l"/>
                <a:tab pos="3403600" algn="l"/>
              </a:tabLst>
            </a:pPr>
            <a:r>
              <a:rPr lang="en-US" altLang="ko-KR" dirty="0" err="1"/>
              <a:t>plotOutput</a:t>
            </a:r>
            <a:r>
              <a:rPr lang="en-US" altLang="ko-KR" dirty="0"/>
              <a:t>( )	 ● 		● </a:t>
            </a:r>
            <a:r>
              <a:rPr lang="en-US" altLang="ko-KR" dirty="0" err="1"/>
              <a:t>renderTable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3314700" algn="l"/>
                <a:tab pos="3403600" algn="l"/>
              </a:tabLst>
            </a:pPr>
            <a:r>
              <a:rPr lang="en-US" altLang="ko-KR" dirty="0" err="1"/>
              <a:t>tableOutput</a:t>
            </a:r>
            <a:r>
              <a:rPr lang="en-US" altLang="ko-KR" dirty="0"/>
              <a:t>( )	 ● 		● </a:t>
            </a:r>
            <a:r>
              <a:rPr lang="en-US" altLang="ko-KR" dirty="0" err="1"/>
              <a:t>renderImage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3314700" algn="l"/>
                <a:tab pos="3403600" algn="l"/>
              </a:tabLst>
            </a:pPr>
            <a:r>
              <a:rPr lang="en-US" altLang="ko-KR" dirty="0" err="1"/>
              <a:t>verbatimTextOutput</a:t>
            </a:r>
            <a:r>
              <a:rPr lang="en-US" altLang="ko-KR" dirty="0"/>
              <a:t>( ) 	● 		● </a:t>
            </a:r>
            <a:r>
              <a:rPr lang="en-US" altLang="ko-KR" dirty="0" err="1"/>
              <a:t>renderDataTable</a:t>
            </a:r>
            <a:r>
              <a:rPr lang="en-US" altLang="ko-KR" dirty="0"/>
              <a:t>( )</a:t>
            </a:r>
            <a:endParaRPr lang="en-US" altLang="ko-K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60BF8-6351-4646-9FEC-088372B340A3}"/>
              </a:ext>
            </a:extLst>
          </p:cNvPr>
          <p:cNvSpPr/>
          <p:nvPr/>
        </p:nvSpPr>
        <p:spPr>
          <a:xfrm>
            <a:off x="5322956" y="1992580"/>
            <a:ext cx="342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213620-09F5-4742-ABEA-3EE5F4DE657D}"/>
              </a:ext>
            </a:extLst>
          </p:cNvPr>
          <p:cNvSpPr/>
          <p:nvPr/>
        </p:nvSpPr>
        <p:spPr>
          <a:xfrm>
            <a:off x="3485888" y="2360880"/>
            <a:ext cx="342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B69B0-CE7E-4E1C-BD85-D0292DF305DA}"/>
              </a:ext>
            </a:extLst>
          </p:cNvPr>
          <p:cNvSpPr/>
          <p:nvPr/>
        </p:nvSpPr>
        <p:spPr>
          <a:xfrm>
            <a:off x="4019288" y="2729180"/>
            <a:ext cx="342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83AF3E-1AA7-4CF8-B946-DFE79D6EC87A}"/>
              </a:ext>
            </a:extLst>
          </p:cNvPr>
          <p:cNvSpPr/>
          <p:nvPr/>
        </p:nvSpPr>
        <p:spPr>
          <a:xfrm>
            <a:off x="4386000" y="3097480"/>
            <a:ext cx="342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7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</a:p>
          <a:p>
            <a:pPr marL="800100" lvl="1" indent="-342900">
              <a:buFont typeface="+mj-ea"/>
              <a:buAutoNum type="arabicPeriod" startAt="3"/>
            </a:pPr>
            <a:r>
              <a:rPr lang="en-US" altLang="ko-KR" dirty="0"/>
              <a:t>input </a:t>
            </a:r>
            <a:r>
              <a:rPr lang="ko-KR" altLang="en-US" dirty="0"/>
              <a:t>컨트롤 위젯 종류와 함수를 연결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  <a:tabLst>
                <a:tab pos="2603500" algn="l"/>
                <a:tab pos="3403600" algn="l"/>
              </a:tabLst>
            </a:pPr>
            <a:r>
              <a:rPr lang="ko-KR" altLang="en-US" dirty="0"/>
              <a:t>버튼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selectInput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  <a:tab pos="3403600" algn="l"/>
              </a:tabLst>
            </a:pPr>
            <a:r>
              <a:rPr lang="ko-KR" altLang="en-US" dirty="0"/>
              <a:t>체크 상자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dateRangeInput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  <a:tab pos="3403600" algn="l"/>
              </a:tabLst>
            </a:pPr>
            <a:r>
              <a:rPr lang="ko-KR" altLang="en-US" dirty="0"/>
              <a:t>날짜 범위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checkboxGroupInput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  <a:tab pos="3403600" algn="l"/>
              </a:tabLst>
            </a:pPr>
            <a:r>
              <a:rPr lang="ko-KR" altLang="en-US" dirty="0"/>
              <a:t>파일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fileInput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  <a:tab pos="3403600" algn="l"/>
              </a:tabLst>
            </a:pPr>
            <a:r>
              <a:rPr lang="ko-KR" altLang="en-US" dirty="0"/>
              <a:t>선택 상자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actionButton</a:t>
            </a:r>
            <a:r>
              <a:rPr lang="en-US" altLang="ko-KR" dirty="0"/>
              <a:t>( )</a:t>
            </a:r>
          </a:p>
          <a:p>
            <a:pPr marL="1257300" lvl="2" indent="-342900">
              <a:buFont typeface="+mj-ea"/>
              <a:buAutoNum type="circleNumDbPlain"/>
              <a:tabLst>
                <a:tab pos="2603500" algn="l"/>
                <a:tab pos="3403600" algn="l"/>
              </a:tabLst>
            </a:pPr>
            <a:r>
              <a:rPr lang="ko-KR" altLang="en-US" dirty="0"/>
              <a:t>비밀번호 </a:t>
            </a:r>
            <a:r>
              <a:rPr lang="en-US" altLang="ko-KR" dirty="0"/>
              <a:t>	</a:t>
            </a:r>
            <a:r>
              <a:rPr lang="ko-KR" altLang="en-US" dirty="0"/>
              <a:t>●</a:t>
            </a: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passwordInput</a:t>
            </a:r>
            <a:r>
              <a:rPr lang="en-US" altLang="ko-KR" dirty="0"/>
              <a:t>( ))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08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08: </a:t>
            </a:r>
            <a:r>
              <a:rPr lang="ko-KR" altLang="en-US" dirty="0"/>
              <a:t>데이터 분석 보고서 공유하기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8-1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</a:t>
            </a:r>
            <a:endParaRPr lang="en-US" altLang="ko-KR" dirty="0"/>
          </a:p>
          <a:p>
            <a:r>
              <a:rPr lang="en-US" altLang="ko-KR" dirty="0"/>
              <a:t>SECTION 8-2 </a:t>
            </a:r>
            <a:r>
              <a:rPr lang="ko-KR" altLang="en-US" dirty="0"/>
              <a:t>샤이니로 인터랙티브 웹 앱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08 </a:t>
            </a:r>
            <a:r>
              <a:rPr lang="ko-KR" altLang="en-US" sz="3600" b="1" dirty="0">
                <a:cs typeface="+mj-cs"/>
              </a:rPr>
              <a:t>데이터 분석 보고서 공유하기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 </a:t>
            </a:r>
            <a:r>
              <a:rPr lang="ko-KR" altLang="en-US" sz="1600" dirty="0"/>
              <a:t>마크다운으로 데이터 분석 보고서 작성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Rpubs</a:t>
            </a:r>
            <a:r>
              <a:rPr lang="ko-KR" altLang="en-US" sz="1600" dirty="0"/>
              <a:t>로 데이터 분석 보고서 공유 방법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샤이니 앱으로 인터랙티브 웹 앱 작성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R </a:t>
            </a:r>
            <a:r>
              <a:rPr lang="ko-KR" altLang="en-US" dirty="0"/>
              <a:t>마크다운 문서</a:t>
            </a:r>
            <a:endParaRPr lang="en-US" altLang="ko-KR" dirty="0"/>
          </a:p>
          <a:p>
            <a:pPr lvl="2"/>
            <a:r>
              <a:rPr lang="ko-KR" altLang="en-US" dirty="0"/>
              <a:t>그래프뿐만 아니라 코드와 실행 결과를 보고서 형태로 보기 좋게 작성</a:t>
            </a:r>
            <a:endParaRPr lang="en-US" altLang="ko-KR" dirty="0"/>
          </a:p>
          <a:p>
            <a:pPr lvl="2"/>
            <a:r>
              <a:rPr lang="en-US" altLang="ko-KR" dirty="0" err="1"/>
              <a:t>Rpubs</a:t>
            </a:r>
            <a:r>
              <a:rPr lang="ko-KR" altLang="en-US" dirty="0"/>
              <a:t>로 배포 가능</a:t>
            </a:r>
            <a:endParaRPr lang="en-US" altLang="ko-KR" dirty="0"/>
          </a:p>
          <a:p>
            <a:pPr lvl="1"/>
            <a:r>
              <a:rPr lang="en-US" altLang="ko-KR" dirty="0" err="1"/>
              <a:t>Rpubs</a:t>
            </a:r>
            <a:endParaRPr lang="en-US" altLang="ko-KR" dirty="0"/>
          </a:p>
          <a:p>
            <a:pPr lvl="2"/>
            <a:r>
              <a:rPr lang="en-US" altLang="ko-KR" dirty="0" err="1"/>
              <a:t>Rmd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 </a:t>
            </a:r>
            <a:r>
              <a:rPr lang="ko-KR" altLang="en-US" dirty="0"/>
              <a:t>마크다운 문서를 공유해 주는 서비스</a:t>
            </a:r>
            <a:endParaRPr lang="en-US" altLang="ko-KR" dirty="0"/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스튜디오에서 문서를 바로 배포할 수 있어 외부에 분석 결과를 공유할 때 유용한 서비스</a:t>
            </a:r>
            <a:endParaRPr lang="en-US" altLang="ko-KR" dirty="0"/>
          </a:p>
          <a:p>
            <a:pPr lvl="2"/>
            <a:r>
              <a:rPr lang="en-US" altLang="ko-KR" dirty="0"/>
              <a:t>https://rpubs.com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E3BDFC-402C-4EB1-B796-7C2846FE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68" y="3429000"/>
            <a:ext cx="4322213" cy="24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마크다운 문서 만들기</a:t>
            </a:r>
          </a:p>
          <a:p>
            <a:pPr lvl="2"/>
            <a:r>
              <a:rPr lang="ko-KR" altLang="en-US" dirty="0"/>
              <a:t>마크다운은 일반 텍스트 기반의 마크업</a:t>
            </a:r>
            <a:r>
              <a:rPr lang="en-US" altLang="ko-KR" dirty="0"/>
              <a:t>(markup)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텍스트의 서식과 내용을 코드로 작성하여 공유할 때 사용하며</a:t>
            </a:r>
            <a:r>
              <a:rPr lang="en-US" altLang="ko-KR" dirty="0"/>
              <a:t>, </a:t>
            </a:r>
            <a:r>
              <a:rPr lang="ko-KR" altLang="en-US" dirty="0"/>
              <a:t>다른 언어에 비해 문법이 쉽고 </a:t>
            </a:r>
            <a:r>
              <a:rPr lang="en-US" altLang="ko-KR" dirty="0"/>
              <a:t>HTML </a:t>
            </a:r>
            <a:r>
              <a:rPr lang="ko-KR" altLang="en-US" dirty="0"/>
              <a:t>문서로 쉽게 변환이 가능하여 깃허브 </a:t>
            </a:r>
            <a:r>
              <a:rPr lang="en-US" altLang="ko-KR" dirty="0" err="1"/>
              <a:t>Github</a:t>
            </a:r>
            <a:r>
              <a:rPr lang="ko-KR" altLang="en-US" dirty="0"/>
              <a:t>에서 라이브러리 문서를 작성할 때 많이 사용</a:t>
            </a:r>
            <a:endParaRPr lang="en-US" altLang="ko-KR" dirty="0"/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스튜디오에서는 </a:t>
            </a:r>
            <a:r>
              <a:rPr lang="en-US" altLang="ko-KR" dirty="0"/>
              <a:t>R </a:t>
            </a:r>
            <a:r>
              <a:rPr lang="ko-KR" altLang="en-US" dirty="0"/>
              <a:t>마크다운을 이용하여 마크다운 사용 가능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R </a:t>
            </a:r>
            <a:r>
              <a:rPr lang="ko-KR" altLang="en-US" dirty="0"/>
              <a:t>마크다운 문서인 </a:t>
            </a:r>
            <a:r>
              <a:rPr lang="en-US" altLang="ko-KR" dirty="0" err="1"/>
              <a:t>Rmd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분석 결과 보고서를 작성하여 </a:t>
            </a:r>
            <a:r>
              <a:rPr lang="en-US" altLang="ko-KR" dirty="0"/>
              <a:t>HTML, PDF, Word </a:t>
            </a:r>
            <a:r>
              <a:rPr lang="ko-KR" altLang="en-US" dirty="0"/>
              <a:t>형식으로 저장 가능</a:t>
            </a:r>
            <a:endParaRPr lang="en-US" altLang="ko-KR" dirty="0"/>
          </a:p>
          <a:p>
            <a:pPr lvl="2"/>
            <a:r>
              <a:rPr lang="en-US" altLang="ko-KR" dirty="0"/>
              <a:t>https://rmarkdown.rstudio.com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24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마크다운 문서 작성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01 R </a:t>
            </a:r>
            <a:r>
              <a:rPr lang="ko-KR" altLang="en-US" dirty="0"/>
              <a:t>스튜디오 메뉴 바에서 </a:t>
            </a:r>
            <a:r>
              <a:rPr lang="en-US" altLang="ko-KR" dirty="0"/>
              <a:t>[File] - [New File] - [R Markdown]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02 R </a:t>
            </a:r>
            <a:r>
              <a:rPr lang="ko-KR" altLang="en-US" dirty="0"/>
              <a:t>마크다운 </a:t>
            </a:r>
            <a:r>
              <a:rPr lang="en-US" altLang="ko-KR" dirty="0"/>
              <a:t>Install Required Packages </a:t>
            </a:r>
            <a:r>
              <a:rPr lang="ko-KR" altLang="en-US" dirty="0"/>
              <a:t>대화상자가 나타나면 </a:t>
            </a:r>
            <a:r>
              <a:rPr lang="en-US" altLang="ko-KR" dirty="0"/>
              <a:t>[Yes] </a:t>
            </a:r>
            <a:r>
              <a:rPr lang="ko-KR" altLang="en-US" dirty="0"/>
              <a:t>버튼을 클릭하여 설치를 진행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03 </a:t>
            </a:r>
            <a:r>
              <a:rPr lang="ko-KR" altLang="en-US" dirty="0"/>
              <a:t>패키지 설치 후 </a:t>
            </a:r>
            <a:r>
              <a:rPr lang="en-US" altLang="ko-KR" dirty="0"/>
              <a:t>New R Markdown </a:t>
            </a:r>
            <a:r>
              <a:rPr lang="ko-KR" altLang="en-US" dirty="0"/>
              <a:t>대화상자의</a:t>
            </a:r>
            <a:r>
              <a:rPr lang="en-US" altLang="ko-KR" dirty="0"/>
              <a:t> Title</a:t>
            </a:r>
            <a:r>
              <a:rPr lang="ko-KR" altLang="en-US" dirty="0"/>
              <a:t>에는 문서 제목</a:t>
            </a:r>
            <a:r>
              <a:rPr lang="en-US" altLang="ko-KR" dirty="0"/>
              <a:t>, Author</a:t>
            </a:r>
            <a:r>
              <a:rPr lang="ko-KR" altLang="en-US" dirty="0"/>
              <a:t>에는 작성자 이름을 입력하고</a:t>
            </a:r>
            <a:r>
              <a:rPr lang="en-US" altLang="ko-KR" dirty="0"/>
              <a:t>, Default Output Format</a:t>
            </a:r>
            <a:r>
              <a:rPr lang="ko-KR" altLang="en-US" dirty="0"/>
              <a:t>에는 </a:t>
            </a:r>
            <a:r>
              <a:rPr lang="en-US" altLang="ko-KR" dirty="0"/>
              <a:t>[HTML]</a:t>
            </a:r>
            <a:r>
              <a:rPr lang="ko-KR" altLang="en-US" dirty="0"/>
              <a:t>을 선택한 후 </a:t>
            </a:r>
            <a:r>
              <a:rPr lang="en-US" altLang="ko-KR" dirty="0"/>
              <a:t>[OK]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04 R </a:t>
            </a:r>
            <a:r>
              <a:rPr lang="ko-KR" altLang="en-US" dirty="0"/>
              <a:t>스튜디오에서 기본으로 제공하는 </a:t>
            </a:r>
            <a:r>
              <a:rPr lang="en-US" altLang="ko-KR" dirty="0"/>
              <a:t>R </a:t>
            </a:r>
            <a:r>
              <a:rPr lang="ko-KR" altLang="en-US" dirty="0"/>
              <a:t>마크다운 예시 문서가 생성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기본 예시 문서에는 </a:t>
            </a:r>
            <a:r>
              <a:rPr lang="en-US" altLang="ko-KR" dirty="0"/>
              <a:t>R </a:t>
            </a:r>
            <a:r>
              <a:rPr lang="ko-KR" altLang="en-US" dirty="0"/>
              <a:t>마크다운 형식으로 작성된 </a:t>
            </a:r>
            <a:r>
              <a:rPr lang="en-US" altLang="ko-KR" dirty="0"/>
              <a:t>summary(cars)</a:t>
            </a:r>
            <a:r>
              <a:rPr lang="ko-KR" altLang="en-US" dirty="0"/>
              <a:t>와 </a:t>
            </a:r>
            <a:r>
              <a:rPr lang="en-US" altLang="ko-KR" dirty="0"/>
              <a:t>plot (pressure) </a:t>
            </a:r>
            <a:r>
              <a:rPr lang="ko-KR" altLang="en-US" dirty="0"/>
              <a:t>코드가 포함되어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있는 서식을 제공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05 </a:t>
            </a:r>
            <a:r>
              <a:rPr lang="ko-KR" altLang="en-US" dirty="0"/>
              <a:t>음영 처리되어 있는 영역은 코드 청크</a:t>
            </a:r>
            <a:r>
              <a:rPr lang="en-US" altLang="ko-KR" dirty="0"/>
              <a:t>(code chunk)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영역의 오른쪽 상단 톱니 아이콘은 청크 옵션을 설정하거나 청크 부분만 실행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4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</a:t>
            </a:r>
            <a:r>
              <a:rPr lang="en-US" altLang="ko-KR" dirty="0" err="1"/>
              <a:t>RPubs</a:t>
            </a:r>
            <a:r>
              <a:rPr lang="ko-KR" altLang="en-US" dirty="0"/>
              <a:t>로 데이터 분석 결과 공유하기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마크다운 문서 미리보기</a:t>
            </a:r>
          </a:p>
          <a:p>
            <a:pPr lvl="2"/>
            <a:r>
              <a:rPr lang="ko-KR" altLang="en-US" dirty="0"/>
              <a:t>작성한 </a:t>
            </a:r>
            <a:r>
              <a:rPr lang="en-US" altLang="ko-KR" dirty="0"/>
              <a:t>R </a:t>
            </a:r>
            <a:r>
              <a:rPr lang="ko-KR" altLang="en-US" dirty="0"/>
              <a:t>마크다운 문서의 미리보기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01 R </a:t>
            </a:r>
            <a:r>
              <a:rPr lang="ko-KR" altLang="en-US" dirty="0"/>
              <a:t>마크다운 문서 탭 상단 메뉴에서 톱니 모양 아이콘을 클릭하면 미리보기를 윈도우 창에서 할 것인지 </a:t>
            </a:r>
            <a:br>
              <a:rPr lang="en-US" altLang="ko-KR" dirty="0"/>
            </a:br>
            <a:r>
              <a:rPr lang="en-US" altLang="ko-KR" dirty="0"/>
              <a:t>R </a:t>
            </a:r>
            <a:r>
              <a:rPr lang="ko-KR" altLang="en-US" dirty="0"/>
              <a:t>스튜디오 </a:t>
            </a:r>
            <a:r>
              <a:rPr lang="en-US" altLang="ko-KR" dirty="0"/>
              <a:t>Viewer </a:t>
            </a:r>
            <a:r>
              <a:rPr lang="ko-KR" altLang="en-US" dirty="0"/>
              <a:t>탭에서 할 것인지 지정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미리보기를 윈도우 창에서 확인할 것이므로 </a:t>
            </a:r>
            <a:r>
              <a:rPr lang="en-US" altLang="ko-KR" dirty="0"/>
              <a:t>[Preview in Windows]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1254125" lvl="2" indent="-339725">
              <a:buNone/>
            </a:pPr>
            <a:r>
              <a:rPr lang="en-US" altLang="ko-KR" dirty="0"/>
              <a:t>02 </a:t>
            </a:r>
            <a:r>
              <a:rPr lang="ko-KR" altLang="en-US" dirty="0"/>
              <a:t>설정 후 톱니 모양 아이콘 왼쪽 옆에 있는 </a:t>
            </a:r>
            <a:r>
              <a:rPr lang="en-US" altLang="ko-KR" dirty="0"/>
              <a:t>[Knit]</a:t>
            </a:r>
            <a:r>
              <a:rPr lang="ko-KR" altLang="en-US" dirty="0"/>
              <a:t>를 클릭하면 처음에 문서를 만들 때 설정했던 </a:t>
            </a:r>
            <a:r>
              <a:rPr lang="en-US" altLang="ko-KR" dirty="0"/>
              <a:t>HTML </a:t>
            </a:r>
            <a:br>
              <a:rPr lang="en-US" altLang="ko-KR" dirty="0"/>
            </a:br>
            <a:r>
              <a:rPr lang="ko-KR" altLang="en-US" dirty="0"/>
              <a:t>형식으로 저장되면서 새 창에 문서 미리보기가 나타남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54DCA-138B-4AD3-9EDC-1CED00D9CB35}"/>
              </a:ext>
            </a:extLst>
          </p:cNvPr>
          <p:cNvGrpSpPr/>
          <p:nvPr/>
        </p:nvGrpSpPr>
        <p:grpSpPr>
          <a:xfrm>
            <a:off x="1390519" y="4181866"/>
            <a:ext cx="9155463" cy="1055608"/>
            <a:chOff x="1780760" y="1409156"/>
            <a:chExt cx="9155463" cy="1055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18332E-4F2F-4D9F-B005-73537B002003}"/>
                </a:ext>
              </a:extLst>
            </p:cNvPr>
            <p:cNvSpPr txBox="1"/>
            <p:nvPr/>
          </p:nvSpPr>
          <p:spPr>
            <a:xfrm>
              <a:off x="2036258" y="1409156"/>
              <a:ext cx="8899965" cy="10556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/>
            <a:p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                    </a:t>
              </a:r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Preview in Viewer Pane </a:t>
              </a: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설정</a:t>
              </a:r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미리보기 설정을 선택할 때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[Preview in Viewer Pane]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을 선택하면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R 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스튜디오 오른쪽 하단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Files 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탭의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Viewer 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탭에서 미리보기를 확인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24778-9E75-48DB-BF16-8E69EE1A198D}"/>
                </a:ext>
              </a:extLst>
            </p:cNvPr>
            <p:cNvSpPr txBox="1"/>
            <p:nvPr/>
          </p:nvSpPr>
          <p:spPr>
            <a:xfrm>
              <a:off x="1780760" y="1472673"/>
              <a:ext cx="143215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/>
                <a:t>여기서 잠깐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A767C09-9825-49ED-ABA2-D7AAF4FD0DB3}"/>
                </a:ext>
              </a:extLst>
            </p:cNvPr>
            <p:cNvSpPr/>
            <p:nvPr/>
          </p:nvSpPr>
          <p:spPr>
            <a:xfrm>
              <a:off x="1909858" y="1529097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70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42450</TotalTime>
  <Words>3093</Words>
  <Application>Microsoft Office PowerPoint</Application>
  <PresentationFormat>와이드스크린</PresentationFormat>
  <Paragraphs>416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D2Coding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혼자 공부하는 R 데이터 분석</vt:lpstr>
      <vt:lpstr>시작하기전에</vt:lpstr>
      <vt:lpstr>이 책의 학습 목표</vt:lpstr>
      <vt:lpstr>Contents</vt:lpstr>
      <vt:lpstr>PowerPoint 프레젠테이션</vt:lpstr>
      <vt:lpstr>SECTION 8-1 RPubs로 데이터 분석 결과 공유하기 (1)</vt:lpstr>
      <vt:lpstr>SECTION 8-1 RPubs로 데이터 분석 결과 공유하기 (2)</vt:lpstr>
      <vt:lpstr>SECTION 8-1 RPubs로 데이터 분석 결과 공유하기 (3)</vt:lpstr>
      <vt:lpstr>SECTION 8-1 RPubs로 데이터 분석 결과 공유하기 (4)</vt:lpstr>
      <vt:lpstr>SECTION 8-1 RPubs로 데이터 분석 결과 공유하기 (5)</vt:lpstr>
      <vt:lpstr>SECTION 8-1 RPubs로 데이터 분석 결과 공유하기 (6)</vt:lpstr>
      <vt:lpstr>SECTION 8-1 RPubs로 데이터 분석 결과 공유하기 (7)</vt:lpstr>
      <vt:lpstr>SECTION 8-1 RPubs로 데이터 분석 결과 공유하기 (8)</vt:lpstr>
      <vt:lpstr>SECTION 8-1 RPubs로 데이터 분석 결과 공유하기 (9)</vt:lpstr>
      <vt:lpstr>SECTION 8-1 RPubs로 데이터 분석 결과 공유하기 (11)</vt:lpstr>
      <vt:lpstr>[마무리①]</vt:lpstr>
      <vt:lpstr>[마무리②]</vt:lpstr>
      <vt:lpstr>SECTION 8-2 샤이니로 인터랙티브 웹 앱 만들기 (1)</vt:lpstr>
      <vt:lpstr>SECTION 8-2 샤이니로 인터랙티브 웹 앱 만들기 (2)</vt:lpstr>
      <vt:lpstr>SECTION 8-2 샤이니로 인터랙티브 웹 앱 만들기 (3)</vt:lpstr>
      <vt:lpstr>SECTION 8-2 샤이니로 인터랙티브 웹 앱 만들기 (4)</vt:lpstr>
      <vt:lpstr>SECTION 8-2 샤이니로 인터랙티브 웹 앱 만들기 (5)</vt:lpstr>
      <vt:lpstr>SECTION 8-2 샤이니로 인터랙티브 웹 앱 만들기 (6)</vt:lpstr>
      <vt:lpstr>SECTION 8-2 샤이니로 인터랙티브 웹 앱 만들기 (7)</vt:lpstr>
      <vt:lpstr>SECTION 8-2 샤이니로 인터랙티브 웹 앱 만들기 (8)</vt:lpstr>
      <vt:lpstr>SECTION 8-2 샤이니로 인터랙티브 웹 앱 만들기 (9)</vt:lpstr>
      <vt:lpstr>SECTION 8-2 샤이니로 인터랙티브 웹 앱 만들기 (10)</vt:lpstr>
      <vt:lpstr>SECTION 8-2 샤이니로 인터랙티브 웹 앱 만들기 (11)</vt:lpstr>
      <vt:lpstr>SECTION 8-2 샤이니로 인터랙티브 웹 앱 만들기 (12)</vt:lpstr>
      <vt:lpstr>[마무리①]</vt:lpstr>
      <vt:lpstr>[마무리②]</vt:lpstr>
      <vt:lpstr>[마무리③]</vt:lpstr>
      <vt:lpstr>[마무리④]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HanbitMedia(K)</cp:lastModifiedBy>
  <cp:revision>493</cp:revision>
  <dcterms:created xsi:type="dcterms:W3CDTF">2020-01-31T07:25:46Z</dcterms:created>
  <dcterms:modified xsi:type="dcterms:W3CDTF">2022-03-02T08:01:04Z</dcterms:modified>
</cp:coreProperties>
</file>