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55"/>
  </p:notesMasterIdLst>
  <p:handoutMasterIdLst>
    <p:handoutMasterId r:id="rId56"/>
  </p:handoutMasterIdLst>
  <p:sldIdLst>
    <p:sldId id="256" r:id="rId2"/>
    <p:sldId id="877" r:id="rId3"/>
    <p:sldId id="920" r:id="rId4"/>
    <p:sldId id="878" r:id="rId5"/>
    <p:sldId id="880" r:id="rId6"/>
    <p:sldId id="921" r:id="rId7"/>
    <p:sldId id="881" r:id="rId8"/>
    <p:sldId id="882" r:id="rId9"/>
    <p:sldId id="883" r:id="rId10"/>
    <p:sldId id="884" r:id="rId11"/>
    <p:sldId id="885" r:id="rId12"/>
    <p:sldId id="886" r:id="rId13"/>
    <p:sldId id="887" r:id="rId14"/>
    <p:sldId id="888" r:id="rId15"/>
    <p:sldId id="889" r:id="rId16"/>
    <p:sldId id="890" r:id="rId17"/>
    <p:sldId id="891" r:id="rId18"/>
    <p:sldId id="892" r:id="rId19"/>
    <p:sldId id="893" r:id="rId20"/>
    <p:sldId id="894" r:id="rId21"/>
    <p:sldId id="895" r:id="rId22"/>
    <p:sldId id="896" r:id="rId23"/>
    <p:sldId id="897" r:id="rId24"/>
    <p:sldId id="898" r:id="rId25"/>
    <p:sldId id="899" r:id="rId26"/>
    <p:sldId id="900" r:id="rId27"/>
    <p:sldId id="901" r:id="rId28"/>
    <p:sldId id="902" r:id="rId29"/>
    <p:sldId id="923" r:id="rId30"/>
    <p:sldId id="903" r:id="rId31"/>
    <p:sldId id="904" r:id="rId32"/>
    <p:sldId id="905" r:id="rId33"/>
    <p:sldId id="906" r:id="rId34"/>
    <p:sldId id="907" r:id="rId35"/>
    <p:sldId id="908" r:id="rId36"/>
    <p:sldId id="909" r:id="rId37"/>
    <p:sldId id="910" r:id="rId38"/>
    <p:sldId id="911" r:id="rId39"/>
    <p:sldId id="912" r:id="rId40"/>
    <p:sldId id="913" r:id="rId41"/>
    <p:sldId id="924" r:id="rId42"/>
    <p:sldId id="914" r:id="rId43"/>
    <p:sldId id="925" r:id="rId44"/>
    <p:sldId id="926" r:id="rId45"/>
    <p:sldId id="915" r:id="rId46"/>
    <p:sldId id="916" r:id="rId47"/>
    <p:sldId id="927" r:id="rId48"/>
    <p:sldId id="917" r:id="rId49"/>
    <p:sldId id="918" r:id="rId50"/>
    <p:sldId id="919" r:id="rId51"/>
    <p:sldId id="928" r:id="rId52"/>
    <p:sldId id="929" r:id="rId53"/>
    <p:sldId id="275" r:id="rId54"/>
  </p:sldIdLst>
  <p:sldSz cx="9144000" cy="5143500" type="screen16x9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94362" autoAdjust="0"/>
  </p:normalViewPr>
  <p:slideViewPr>
    <p:cSldViewPr>
      <p:cViewPr>
        <p:scale>
          <a:sx n="150" d="100"/>
          <a:sy n="150" d="100"/>
        </p:scale>
        <p:origin x="-702" y="-360"/>
      </p:cViewPr>
      <p:guideLst>
        <p:guide orient="horz" pos="162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4566" y="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2022-02-14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4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8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2205100" y="51471"/>
            <a:ext cx="464927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AutoShape 11"/>
          <p:cNvSpPr>
            <a:spLocks noChangeArrowheads="1"/>
          </p:cNvSpPr>
          <p:nvPr userDrawn="1"/>
        </p:nvSpPr>
        <p:spPr bwMode="ltGray">
          <a:xfrm>
            <a:off x="1139826" y="4198382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2000"/>
          </a:p>
        </p:txBody>
      </p:sp>
      <p:sp>
        <p:nvSpPr>
          <p:cNvPr id="17" name="TextBox 19"/>
          <p:cNvSpPr txBox="1">
            <a:spLocks noChangeArrowheads="1"/>
          </p:cNvSpPr>
          <p:nvPr userDrawn="1"/>
        </p:nvSpPr>
        <p:spPr bwMode="auto">
          <a:xfrm>
            <a:off x="2205100" y="4229101"/>
            <a:ext cx="500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3" y="4857750"/>
            <a:ext cx="1228725" cy="192882"/>
          </a:xfrm>
          <a:prstGeom prst="rect">
            <a:avLst/>
          </a:prstGeom>
        </p:spPr>
      </p:pic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3347864" y="3461475"/>
            <a:ext cx="4693575" cy="718354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F81BD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227013" y="70248"/>
            <a:ext cx="61722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762545"/>
            <a:ext cx="8568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Tx/>
              <a:buNone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357178" marR="0" indent="0" algn="l" defTabSz="914378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800">
                <a:latin typeface="+mn-ea"/>
                <a:ea typeface="+mn-ea"/>
              </a:defRPr>
            </a:lvl2pPr>
            <a:lvl3pPr marL="809605" marR="0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892" marR="0" lvl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37" marR="0" lvl="1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  <a:prstGeom prst="rect">
            <a:avLst/>
          </a:prstGeom>
        </p:spPr>
        <p:txBody>
          <a:bodyPr/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/>
            </a:lvl3pPr>
            <a:lvl4pPr marL="898502" indent="-177796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7014" y="61914"/>
            <a:ext cx="7559675" cy="432197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5647661" y="2283719"/>
            <a:ext cx="1768585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2501776" y="909547"/>
            <a:ext cx="4030177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8100393" y="4887516"/>
            <a:ext cx="967408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698897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21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5" y="61914"/>
            <a:ext cx="755967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2" name="Freeform 126"/>
          <p:cNvSpPr>
            <a:spLocks/>
          </p:cNvSpPr>
          <p:nvPr userDrawn="1"/>
        </p:nvSpPr>
        <p:spPr bwMode="gray">
          <a:xfrm>
            <a:off x="-12700" y="257176"/>
            <a:ext cx="6032500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2000"/>
          </a:p>
        </p:txBody>
      </p:sp>
      <p:sp>
        <p:nvSpPr>
          <p:cNvPr id="23" name="Rectangle 193"/>
          <p:cNvSpPr>
            <a:spLocks noChangeArrowheads="1"/>
          </p:cNvSpPr>
          <p:nvPr userDrawn="1"/>
        </p:nvSpPr>
        <p:spPr bwMode="gray">
          <a:xfrm>
            <a:off x="226421" y="501532"/>
            <a:ext cx="2341607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24" name="Line 194"/>
          <p:cNvSpPr>
            <a:spLocks noChangeShapeType="1"/>
          </p:cNvSpPr>
          <p:nvPr userDrawn="1"/>
        </p:nvSpPr>
        <p:spPr bwMode="gray">
          <a:xfrm>
            <a:off x="226421" y="594019"/>
            <a:ext cx="8675591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85" y="351173"/>
            <a:ext cx="1320198" cy="23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95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ts val="75"/>
        </a:spcAft>
        <a:buClr>
          <a:srgbClr val="5A8DDC"/>
        </a:buClr>
        <a:buFont typeface="Wingdings" panose="05000000000000000000" pitchFamily="2" charset="2"/>
        <a:buChar char="v"/>
        <a:defRPr sz="165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04813" indent="-136922" algn="l" rtl="0" eaLnBrk="0" fontAlgn="base" latinLnBrk="1" hangingPunct="0">
        <a:spcBef>
          <a:spcPct val="20000"/>
        </a:spcBef>
        <a:spcAft>
          <a:spcPts val="75"/>
        </a:spcAft>
        <a:buClr>
          <a:srgbClr val="B1AE6B"/>
        </a:buClr>
        <a:buFont typeface="Wingdings" panose="05000000000000000000" pitchFamily="2" charset="2"/>
        <a:buChar char="§"/>
        <a:defRPr sz="1425" kern="1200">
          <a:solidFill>
            <a:schemeClr val="tx1"/>
          </a:solidFill>
          <a:latin typeface="+mn-ea"/>
          <a:ea typeface="+mn-ea"/>
          <a:cs typeface="+mn-cs"/>
        </a:defRPr>
      </a:lvl2pPr>
      <a:lvl3pPr marL="540544" indent="-139304" algn="l" rtl="0" eaLnBrk="0" fontAlgn="base" latinLnBrk="1" hangingPunct="0">
        <a:spcBef>
          <a:spcPct val="20000"/>
        </a:spcBef>
        <a:spcAft>
          <a:spcPts val="75"/>
        </a:spcAft>
        <a:buClr>
          <a:srgbClr val="ADB9AD"/>
        </a:buClr>
        <a:buChar char="•"/>
        <a:defRPr sz="1275" kern="1200">
          <a:solidFill>
            <a:schemeClr val="tx1"/>
          </a:solidFill>
          <a:latin typeface="+mn-ea"/>
          <a:ea typeface="+mn-ea"/>
          <a:cs typeface="+mn-cs"/>
        </a:defRPr>
      </a:lvl3pPr>
      <a:lvl4pPr marL="871538" indent="-20002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3563888" y="3461475"/>
            <a:ext cx="3456384" cy="718354"/>
          </a:xfrm>
        </p:spPr>
        <p:txBody>
          <a:bodyPr/>
          <a:lstStyle/>
          <a:p>
            <a:r>
              <a:rPr lang="ko-KR" altLang="en-US" dirty="0" smtClean="0"/>
              <a:t>기본 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3349377"/>
            <a:ext cx="158417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REPL</a:t>
            </a:r>
            <a:r>
              <a:rPr lang="ko-KR" altLang="en-US" smtClean="0"/>
              <a:t>을 사용한 출력</a:t>
            </a:r>
            <a:endParaRPr lang="en-US" altLang="ko-KR" smtClean="0"/>
          </a:p>
          <a:p>
            <a:pPr lvl="1"/>
            <a:r>
              <a:rPr lang="ko-KR" altLang="en-US" smtClean="0"/>
              <a:t>곧바로 문장을 입력해서 출력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출력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" b="46902"/>
          <a:stretch/>
        </p:blipFill>
        <p:spPr bwMode="auto">
          <a:xfrm>
            <a:off x="683568" y="1662678"/>
            <a:ext cx="7272811" cy="177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08"/>
          <a:stretch/>
        </p:blipFill>
        <p:spPr bwMode="auto">
          <a:xfrm>
            <a:off x="683567" y="3507854"/>
            <a:ext cx="7272809" cy="96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8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숫자</a:t>
            </a:r>
            <a:endParaRPr lang="en-US" altLang="ko-KR" smtClean="0"/>
          </a:p>
          <a:p>
            <a:pPr lvl="1"/>
            <a:r>
              <a:rPr lang="ko-KR" altLang="en-US" smtClean="0"/>
              <a:t>가장 기본적인 자료형</a:t>
            </a:r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02" y="2463741"/>
            <a:ext cx="1545980" cy="152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25" y="1367972"/>
            <a:ext cx="5156740" cy="101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90" y="3992003"/>
            <a:ext cx="5202075" cy="73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8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연산자 우선순위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나머지 연산자 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15766"/>
            <a:ext cx="1821410" cy="90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131590"/>
            <a:ext cx="5629240" cy="83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617219"/>
            <a:ext cx="562924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2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2-2] </a:t>
            </a:r>
            <a:r>
              <a:rPr lang="ko-KR" altLang="en-US" smtClean="0"/>
              <a:t>숫자와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26644"/>
            <a:ext cx="604501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6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문자열</a:t>
            </a:r>
            <a:endParaRPr lang="en-US" altLang="ko-KR" smtClean="0"/>
          </a:p>
          <a:p>
            <a:pPr lvl="1"/>
            <a:r>
              <a:rPr lang="ko-KR" altLang="en-US" smtClean="0"/>
              <a:t>문자의 집합</a:t>
            </a:r>
            <a:endParaRPr lang="en-US" altLang="ko-KR" smtClean="0"/>
          </a:p>
          <a:p>
            <a:pPr lvl="1"/>
            <a:r>
              <a:rPr lang="ko-KR" altLang="en-US" smtClean="0"/>
              <a:t>문자열 생성시 큰따옴표나 작은따옴표를 사용</a:t>
            </a:r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98"/>
          <a:stretch/>
        </p:blipFill>
        <p:spPr bwMode="auto">
          <a:xfrm>
            <a:off x="1043608" y="1851670"/>
            <a:ext cx="6408712" cy="136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66"/>
          <a:stretch/>
        </p:blipFill>
        <p:spPr bwMode="auto">
          <a:xfrm>
            <a:off x="1043608" y="3213580"/>
            <a:ext cx="6408712" cy="177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5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이스케이프 문자 </a:t>
            </a:r>
            <a:endParaRPr lang="en-US" altLang="ko-KR" smtClean="0"/>
          </a:p>
          <a:p>
            <a:pPr lvl="2"/>
            <a:r>
              <a:rPr lang="ko-KR" altLang="en-US" smtClean="0"/>
              <a:t>따옴표를 문자 그대로 사용 가능</a:t>
            </a:r>
            <a:endParaRPr lang="en-US" altLang="ko-KR" smtClean="0"/>
          </a:p>
          <a:p>
            <a:pPr lvl="2"/>
            <a:r>
              <a:rPr lang="ko-KR" altLang="en-US" smtClean="0"/>
              <a:t>문자열 줄바꿈 할 경우 사용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3" y="1818561"/>
            <a:ext cx="5026091" cy="146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63838"/>
            <a:ext cx="5037947" cy="108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23678"/>
            <a:ext cx="2654797" cy="237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9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2-3] </a:t>
            </a:r>
            <a:r>
              <a:rPr lang="ko-KR" altLang="en-US" dirty="0" smtClean="0"/>
              <a:t>이스케이프 문자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표 </a:t>
            </a:r>
            <a:r>
              <a:rPr lang="en-US" altLang="ko-KR" dirty="0" smtClean="0"/>
              <a:t>2-6]</a:t>
            </a:r>
            <a:r>
              <a:rPr lang="ko-KR" altLang="en-US" dirty="0" smtClean="0"/>
              <a:t>에서 ＼</a:t>
            </a:r>
            <a:r>
              <a:rPr lang="en-US" altLang="ko-KR" dirty="0" smtClean="0"/>
              <a:t>t, </a:t>
            </a:r>
            <a:r>
              <a:rPr lang="ko-KR" altLang="en-US" dirty="0" smtClean="0"/>
              <a:t>＼</a:t>
            </a:r>
            <a:r>
              <a:rPr lang="en-US" altLang="ko-KR" dirty="0" smtClean="0"/>
              <a:t>n,  </a:t>
            </a:r>
            <a:r>
              <a:rPr lang="ko-KR" altLang="en-US" dirty="0" smtClean="0"/>
              <a:t>＼＼를 사용하기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39965"/>
            <a:ext cx="5940524" cy="132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75806"/>
            <a:ext cx="594052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1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문자열 합하기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2-4] </a:t>
            </a:r>
            <a:r>
              <a:rPr lang="ko-KR" altLang="en-US" smtClean="0"/>
              <a:t>문자열 연결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82" y="1113588"/>
            <a:ext cx="2364911" cy="9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69" y="2787774"/>
            <a:ext cx="5609033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5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문자 선택 연산자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2-5] </a:t>
            </a:r>
            <a:r>
              <a:rPr lang="ko-KR" altLang="en-US" smtClean="0"/>
              <a:t>문자 선택 연산자</a:t>
            </a:r>
            <a:endParaRPr lang="en-US" altLang="ko-KR" smtClean="0"/>
          </a:p>
          <a:p>
            <a:pPr lvl="1"/>
            <a:r>
              <a:rPr lang="en-US" altLang="ko-KR" smtClean="0"/>
              <a:t>  </a:t>
            </a:r>
            <a:r>
              <a:rPr lang="ko-KR" altLang="en-US" smtClean="0"/>
              <a:t>‘안녕하세요’ 문자열의 </a:t>
            </a:r>
            <a:r>
              <a:rPr lang="en-US" altLang="ko-KR" smtClean="0"/>
              <a:t>0</a:t>
            </a:r>
            <a:r>
              <a:rPr lang="ko-KR" altLang="en-US" smtClean="0"/>
              <a:t>번째</a:t>
            </a:r>
            <a:r>
              <a:rPr lang="en-US" altLang="ko-KR" smtClean="0"/>
              <a:t>, 1</a:t>
            </a:r>
            <a:r>
              <a:rPr lang="ko-KR" altLang="en-US" smtClean="0"/>
              <a:t>번째</a:t>
            </a:r>
            <a:r>
              <a:rPr lang="en-US" altLang="ko-KR" smtClean="0"/>
              <a:t>, 3</a:t>
            </a:r>
            <a:r>
              <a:rPr lang="ko-KR" altLang="en-US" smtClean="0"/>
              <a:t>번째에 있는 문자를 선택</a:t>
            </a:r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03" y="1044766"/>
            <a:ext cx="2615029" cy="95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03" y="2787774"/>
            <a:ext cx="5185048" cy="21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0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템플릿 </a:t>
            </a:r>
            <a:r>
              <a:rPr lang="ko-KR" altLang="en-US" dirty="0" smtClean="0"/>
              <a:t>문자열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51" y="1307089"/>
            <a:ext cx="7182222" cy="98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r="502"/>
          <a:stretch/>
        </p:blipFill>
        <p:spPr bwMode="auto">
          <a:xfrm>
            <a:off x="1394359" y="2283718"/>
            <a:ext cx="7056784" cy="177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5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자바스크립트에서 사용하는 기본 용어를 이해합니다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기본 출력 방법을 익힙니다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상수를 배우고 관련된 연산자의 사용 방법을 익힙니다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자료형</a:t>
            </a:r>
            <a:r>
              <a:rPr lang="ko-KR" altLang="en-US" dirty="0" smtClean="0"/>
              <a:t> 변환 방법을 익힙니다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참과 거짓의 표현 </a:t>
            </a:r>
            <a:r>
              <a:rPr lang="en-US" altLang="ko-KR" dirty="0" smtClean="0"/>
              <a:t>: 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57179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비교 연산자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47814"/>
            <a:ext cx="2344620" cy="185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60"/>
          <a:stretch/>
        </p:blipFill>
        <p:spPr bwMode="auto">
          <a:xfrm>
            <a:off x="971600" y="1347614"/>
            <a:ext cx="4752529" cy="102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04"/>
          <a:stretch/>
        </p:blipFill>
        <p:spPr bwMode="auto">
          <a:xfrm>
            <a:off x="971598" y="2319463"/>
            <a:ext cx="4752529" cy="68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7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2-6] </a:t>
            </a:r>
            <a:r>
              <a:rPr lang="ko-KR" altLang="en-US" smtClean="0"/>
              <a:t>불과 비교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16164"/>
            <a:ext cx="5325928" cy="219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275606"/>
            <a:ext cx="2459457" cy="164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6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2-7] </a:t>
            </a:r>
            <a:r>
              <a:rPr lang="ko-KR" altLang="en-US" dirty="0" smtClean="0"/>
              <a:t>논리 부정 연산자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1590"/>
            <a:ext cx="7312521" cy="300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논리합 연산자 </a:t>
            </a:r>
            <a:r>
              <a:rPr lang="en-US" altLang="ko-KR" smtClean="0"/>
              <a:t>(</a:t>
            </a:r>
            <a:r>
              <a:rPr lang="ko-KR" altLang="en-US" smtClean="0"/>
              <a:t>이항 연산자</a:t>
            </a:r>
            <a:r>
              <a:rPr lang="en-US" altLang="ko-KR" smtClean="0"/>
              <a:t>)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 논리곱 연산자 </a:t>
            </a:r>
            <a:r>
              <a:rPr lang="en-US" altLang="ko-KR" smtClean="0"/>
              <a:t>(</a:t>
            </a:r>
            <a:r>
              <a:rPr lang="ko-KR" altLang="en-US" smtClean="0"/>
              <a:t>이항 연산자</a:t>
            </a:r>
            <a:r>
              <a:rPr lang="en-US" altLang="ko-KR" smtClean="0"/>
              <a:t>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31590"/>
            <a:ext cx="2694998" cy="164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408448"/>
            <a:ext cx="2643993" cy="160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6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논리 연산자가 많이 사용되는 부분은 ‘범위 판단’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비교 연산자의 잘못된 사용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534974" lvl="2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  비교 연산자가 여러 개 있을 때 왼쪽부터 차례대로 연산하면서 발생하는 문제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6391"/>
            <a:ext cx="5741838" cy="59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958334"/>
            <a:ext cx="5741838" cy="143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3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논리 연산자의 사용</a:t>
            </a:r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07" y="1070291"/>
            <a:ext cx="4491545" cy="134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28548"/>
            <a:ext cx="3440106" cy="160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2-8] </a:t>
            </a:r>
            <a:r>
              <a:rPr lang="ko-KR" altLang="en-US" smtClean="0"/>
              <a:t>불과 논리 연산자</a:t>
            </a:r>
            <a:endParaRPr lang="en-US" altLang="ko-KR" smtClean="0"/>
          </a:p>
          <a:p>
            <a:pPr lvl="2"/>
            <a:r>
              <a:rPr lang="ko-KR" altLang="en-US" smtClean="0"/>
              <a:t>현재 시간을 구하는 방법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기본 자료형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55575" y="1419622"/>
            <a:ext cx="629493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075806"/>
            <a:ext cx="6294933" cy="111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값을 저장할 때 사용하는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선언 후 변수에 값을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선언 </a:t>
            </a:r>
            <a:endParaRPr lang="en-US" altLang="ko-KR" dirty="0" smtClean="0"/>
          </a:p>
          <a:p>
            <a:pPr marL="1063606" lvl="3" indent="-3429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 smtClean="0"/>
              <a:t>변수를 </a:t>
            </a:r>
            <a:r>
              <a:rPr lang="ko-KR" altLang="en-US" dirty="0"/>
              <a:t>선언합니다</a:t>
            </a:r>
            <a:r>
              <a:rPr lang="en-US" altLang="ko-KR" dirty="0" smtClean="0"/>
              <a:t>.</a:t>
            </a:r>
          </a:p>
          <a:p>
            <a:pPr marL="1063606" lvl="3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dirty="0" smtClean="0"/>
              <a:t>변수에 </a:t>
            </a:r>
            <a:r>
              <a:rPr lang="ko-KR" altLang="en-US" dirty="0"/>
              <a:t>값을 할당합니다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</a:t>
            </a:r>
            <a:r>
              <a:rPr lang="en-US" altLang="ko-KR" dirty="0" smtClean="0"/>
              <a:t>pi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534974" lvl="2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변수 </a:t>
            </a:r>
            <a:r>
              <a:rPr lang="en-US" altLang="ko-KR" dirty="0" smtClean="0"/>
              <a:t>pi</a:t>
            </a:r>
            <a:r>
              <a:rPr lang="ko-KR" altLang="en-US" dirty="0" smtClean="0"/>
              <a:t>에 값을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534974" lvl="2" indent="0">
              <a:buNone/>
            </a:pPr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변수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05"/>
          <a:stretch/>
        </p:blipFill>
        <p:spPr bwMode="auto">
          <a:xfrm>
            <a:off x="899591" y="2139702"/>
            <a:ext cx="5172981" cy="72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57"/>
          <a:stretch/>
        </p:blipFill>
        <p:spPr bwMode="auto">
          <a:xfrm>
            <a:off x="899592" y="3299214"/>
            <a:ext cx="5172981" cy="109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변수 초기화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변수 활용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변수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24" y="2211709"/>
            <a:ext cx="5159484" cy="128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7574"/>
            <a:ext cx="5161012" cy="74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1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2-9] </a:t>
            </a:r>
            <a:r>
              <a:rPr lang="ko-KR" altLang="en-US" dirty="0"/>
              <a:t>변수 기본 사용 방법</a:t>
            </a:r>
            <a:endParaRPr lang="en-US" altLang="ko-KR" dirty="0"/>
          </a:p>
          <a:p>
            <a:pPr lvl="2"/>
            <a:r>
              <a:rPr lang="ko-KR" altLang="en-US" dirty="0"/>
              <a:t>반지름과 파이 값을 저장하고</a:t>
            </a:r>
            <a:r>
              <a:rPr lang="en-US" altLang="ko-KR" dirty="0"/>
              <a:t>, </a:t>
            </a:r>
            <a:r>
              <a:rPr lang="ko-KR" altLang="en-US" dirty="0"/>
              <a:t>원의 둘레와 넓이를 계산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변수</a:t>
            </a:r>
            <a:endParaRPr lang="ko-KR" altLang="en-US" dirty="0" smtClean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419622"/>
            <a:ext cx="6120680" cy="18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"/>
          <a:stretch/>
        </p:blipFill>
        <p:spPr bwMode="auto">
          <a:xfrm>
            <a:off x="928565" y="3227686"/>
            <a:ext cx="6019699" cy="104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8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용어                                강제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                                       자동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                            일치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                                      상수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복합 대입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증감 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자료형</a:t>
            </a:r>
            <a:r>
              <a:rPr lang="ko-KR" altLang="en-US" dirty="0" smtClean="0"/>
              <a:t> 검사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undefined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83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변수에 사용할 수 있는 몇 개의 특별한 연산자가 존재</a:t>
            </a:r>
            <a:endParaRPr lang="en-US" altLang="ko-KR" smtClean="0"/>
          </a:p>
          <a:p>
            <a:pPr lvl="2"/>
            <a:r>
              <a:rPr lang="en-US" altLang="ko-KR" smtClean="0"/>
              <a:t>a += 10</a:t>
            </a:r>
            <a:r>
              <a:rPr lang="ko-KR" altLang="en-US" smtClean="0"/>
              <a:t> 는 </a:t>
            </a:r>
            <a:r>
              <a:rPr lang="en-US" altLang="ko-KR" smtClean="0"/>
              <a:t>a = a + 10</a:t>
            </a:r>
            <a:r>
              <a:rPr lang="ko-KR" altLang="en-US" smtClean="0"/>
              <a:t>과 결과가  같음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복합 대입 연산자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37624"/>
            <a:ext cx="2550675" cy="181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80" y="3489852"/>
            <a:ext cx="2603689" cy="91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8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2-10] </a:t>
            </a:r>
            <a:r>
              <a:rPr lang="ko-KR" altLang="en-US" smtClean="0"/>
              <a:t>숫자와 관련된 복합 대입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복합 대입 연산자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9582"/>
            <a:ext cx="5040560" cy="226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25522"/>
            <a:ext cx="5040560" cy="172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4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2-11] </a:t>
            </a:r>
            <a:r>
              <a:rPr lang="ko-KR" altLang="en-US" smtClean="0"/>
              <a:t>문자열과 관련된 복합 대입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복합 대입 연산자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" b="44690"/>
          <a:stretch/>
        </p:blipFill>
        <p:spPr bwMode="auto">
          <a:xfrm>
            <a:off x="1368252" y="1033627"/>
            <a:ext cx="5976664" cy="245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32"/>
          <a:stretch/>
        </p:blipFill>
        <p:spPr bwMode="auto">
          <a:xfrm>
            <a:off x="1368252" y="3493043"/>
            <a:ext cx="5976664" cy="14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2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2-12 </a:t>
            </a:r>
            <a:r>
              <a:rPr lang="ko-KR" altLang="en-US" dirty="0" smtClean="0"/>
              <a:t>증감 연산자</a:t>
            </a:r>
            <a:r>
              <a:rPr lang="en-US" altLang="ko-KR" dirty="0" smtClean="0"/>
              <a:t>]</a:t>
            </a:r>
          </a:p>
          <a:p>
            <a:pPr lvl="2"/>
            <a:r>
              <a:rPr lang="ko-KR" altLang="en-US" dirty="0" smtClean="0"/>
              <a:t>변수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초기화하고</a:t>
            </a:r>
            <a:r>
              <a:rPr lang="en-US" altLang="ko-KR" dirty="0" smtClean="0"/>
              <a:t>, ++ </a:t>
            </a:r>
            <a:r>
              <a:rPr lang="ko-KR" altLang="en-US" dirty="0" smtClean="0"/>
              <a:t>연산자와 </a:t>
            </a:r>
            <a:r>
              <a:rPr lang="en-US" altLang="ko-KR" dirty="0" smtClean="0"/>
              <a:t>-- </a:t>
            </a:r>
            <a:r>
              <a:rPr lang="ko-KR" altLang="en-US" dirty="0" smtClean="0"/>
              <a:t>연산자를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연산자에서 변수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만큼 변경됨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증감 연산자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771549"/>
            <a:ext cx="2454650" cy="151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7694"/>
            <a:ext cx="4956756" cy="164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08" y="3721255"/>
            <a:ext cx="4952136" cy="80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0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2-13] </a:t>
            </a:r>
            <a:r>
              <a:rPr lang="ko-KR" altLang="en-US" dirty="0" smtClean="0"/>
              <a:t>증감 연산자의 전위와 후위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증감 연산자</a:t>
            </a:r>
            <a:endParaRPr lang="ko-KR" altLang="en-US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5885854" cy="351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03648" y="2427734"/>
            <a:ext cx="1440160" cy="391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2332" y="2441456"/>
            <a:ext cx="1440160" cy="391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후위는 </a:t>
            </a:r>
            <a:r>
              <a:rPr lang="ko-KR" altLang="en-US" dirty="0" smtClean="0"/>
              <a:t>문장을 실행하기 전에 값을 변경하라는 의미</a:t>
            </a:r>
            <a:endParaRPr lang="en-US" altLang="ko-KR" dirty="0" smtClean="0"/>
          </a:p>
          <a:p>
            <a:pPr lvl="2">
              <a:buClr>
                <a:schemeClr val="bg1"/>
              </a:buClr>
            </a:pPr>
            <a:r>
              <a:rPr lang="ko-KR" altLang="en-US" dirty="0" smtClean="0"/>
              <a:t>→ </a:t>
            </a:r>
            <a:r>
              <a:rPr lang="en-US" altLang="ko-KR" dirty="0" smtClean="0"/>
              <a:t>console.log </a:t>
            </a:r>
            <a:r>
              <a:rPr lang="en-US" altLang="ko-KR" dirty="0" smtClean="0"/>
              <a:t>(++number) </a:t>
            </a:r>
            <a:r>
              <a:rPr lang="ko-KR" altLang="en-US" dirty="0" smtClean="0"/>
              <a:t>코드는</a:t>
            </a:r>
            <a:endParaRPr lang="en-US" altLang="ko-KR" dirty="0" smtClean="0"/>
          </a:p>
          <a:p>
            <a:pPr lvl="2">
              <a:buClr>
                <a:schemeClr val="bg1"/>
              </a:buClr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console.log </a:t>
            </a:r>
            <a:r>
              <a:rPr lang="en-US" altLang="ko-KR" dirty="0" smtClean="0"/>
              <a:t>(number)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실행하고 변수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더함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이는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2-20]</a:t>
            </a:r>
            <a:r>
              <a:rPr lang="ko-KR" altLang="en-US" dirty="0" smtClean="0"/>
              <a:t>과 같음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증감 연산자</a:t>
            </a:r>
            <a:endParaRPr lang="ko-KR" alt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8913"/>
            <a:ext cx="5399383" cy="19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6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아래 두 코드 실행 </a:t>
            </a:r>
            <a:r>
              <a:rPr lang="en-US" altLang="ko-KR" smtClean="0"/>
              <a:t>:</a:t>
            </a:r>
            <a:r>
              <a:rPr lang="ko-KR" altLang="en-US" smtClean="0"/>
              <a:t> 차례대로 </a:t>
            </a:r>
            <a:r>
              <a:rPr lang="en-US" altLang="ko-KR" smtClean="0"/>
              <a:t>10, 12, 12, 10</a:t>
            </a:r>
            <a:r>
              <a:rPr lang="ko-KR" altLang="en-US" smtClean="0"/>
              <a:t>을 출력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증감 연산자</a:t>
            </a:r>
            <a:endParaRPr lang="ko-KR" altLang="en-US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33300"/>
            <a:ext cx="5040560" cy="169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824" r="12" b="1594"/>
          <a:stretch/>
        </p:blipFill>
        <p:spPr bwMode="auto">
          <a:xfrm>
            <a:off x="1517184" y="2725074"/>
            <a:ext cx="5040560" cy="23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자료형</a:t>
            </a:r>
            <a:r>
              <a:rPr lang="ko-KR" altLang="en-US" dirty="0" smtClean="0"/>
              <a:t> 확인 연산자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57179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보통 연산자 뒤에 괄호를 붙임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</a:t>
            </a:r>
            <a:r>
              <a:rPr lang="ko-KR" altLang="en-US" smtClean="0"/>
              <a:t> 자료형 검사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8857"/>
            <a:ext cx="2562893" cy="76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71"/>
          <a:stretch/>
        </p:blipFill>
        <p:spPr bwMode="auto">
          <a:xfrm>
            <a:off x="1475656" y="3465810"/>
            <a:ext cx="5002708" cy="104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60" y="1851670"/>
            <a:ext cx="5026704" cy="112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2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자바스크립트의 여섯 가지 자료형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</a:t>
            </a:r>
            <a:r>
              <a:rPr lang="ko-KR" altLang="en-US" smtClean="0"/>
              <a:t> 자료형 검사</a:t>
            </a:r>
            <a:endParaRPr lang="ko-KR" alt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44" y="987574"/>
            <a:ext cx="420616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7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undefined </a:t>
            </a:r>
            <a:r>
              <a:rPr lang="ko-KR" altLang="en-US" smtClean="0"/>
              <a:t>자료형 </a:t>
            </a:r>
            <a:endParaRPr lang="en-US" altLang="ko-KR" smtClean="0"/>
          </a:p>
          <a:p>
            <a:pPr lvl="1"/>
            <a:r>
              <a:rPr lang="ko-KR" altLang="en-US" smtClean="0"/>
              <a:t>변수를 선언했으나 초기화하지 않은 자료형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</a:t>
            </a:r>
            <a:r>
              <a:rPr lang="ko-KR" altLang="en-US" smtClean="0"/>
              <a:t> </a:t>
            </a:r>
            <a:r>
              <a:rPr lang="en-US" altLang="ko-KR" smtClean="0"/>
              <a:t>undefined </a:t>
            </a:r>
            <a:r>
              <a:rPr lang="ko-KR" altLang="en-US" smtClean="0"/>
              <a:t>자료형</a:t>
            </a:r>
            <a:endParaRPr lang="ko-KR" alt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64" y="1419622"/>
            <a:ext cx="5544615" cy="177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5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표현식과</a:t>
            </a:r>
            <a:r>
              <a:rPr lang="ko-KR" altLang="en-US" dirty="0" smtClean="0"/>
              <a:t> 문장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표현식이 하나 이상 모일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마지막에 종결 의미로 세미콜론</a:t>
            </a:r>
            <a:r>
              <a:rPr lang="en-US" altLang="ko-KR" dirty="0" smtClean="0"/>
              <a:t>(;)</a:t>
            </a:r>
          </a:p>
          <a:p>
            <a:pPr lvl="1"/>
            <a:r>
              <a:rPr lang="ko-KR" altLang="en-US" dirty="0" smtClean="0"/>
              <a:t>프로그램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문장이 모이면 프로그램이 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기본 용어</a:t>
            </a:r>
            <a:endParaRPr lang="ko-KR" altLang="en-US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77"/>
          <a:stretch/>
        </p:blipFill>
        <p:spPr bwMode="auto">
          <a:xfrm>
            <a:off x="1043607" y="1349400"/>
            <a:ext cx="5837659" cy="99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11"/>
          <a:stretch/>
        </p:blipFill>
        <p:spPr bwMode="auto">
          <a:xfrm>
            <a:off x="1043607" y="3003798"/>
            <a:ext cx="5837659" cy="126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 함수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String() </a:t>
            </a:r>
            <a:r>
              <a:rPr lang="ko-KR" altLang="en-US" dirty="0"/>
              <a:t>함수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강제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1419622"/>
            <a:ext cx="2664297" cy="154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3363838"/>
            <a:ext cx="4248473" cy="169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7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Number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함수와 </a:t>
            </a:r>
            <a:r>
              <a:rPr lang="en-US" altLang="ko-KR" dirty="0" err="1" smtClean="0"/>
              <a:t>NaN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2-14] Number( ) </a:t>
            </a:r>
            <a:r>
              <a:rPr lang="ko-KR" altLang="en-US" dirty="0" smtClean="0"/>
              <a:t>함수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 강제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35646"/>
            <a:ext cx="5328592" cy="29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8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NaN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‘</a:t>
            </a:r>
            <a:r>
              <a:rPr lang="ko-KR" altLang="en-US" dirty="0" smtClean="0"/>
              <a:t>숫자로 변환할 수 없는 문자열’을 </a:t>
            </a:r>
            <a:r>
              <a:rPr lang="en-US" altLang="ko-KR" dirty="0" smtClean="0"/>
              <a:t>Number( ) </a:t>
            </a:r>
            <a:r>
              <a:rPr lang="ko-KR" altLang="en-US" dirty="0" smtClean="0"/>
              <a:t>함수로 변환하면 ‘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NaN</a:t>
            </a:r>
            <a:r>
              <a:rPr lang="en-US" altLang="ko-KR" dirty="0" smtClean="0"/>
              <a:t>(Not a Number)</a:t>
            </a:r>
            <a:r>
              <a:rPr lang="ko-KR" altLang="en-US" dirty="0" smtClean="0"/>
              <a:t>은  ‘숫자 </a:t>
            </a:r>
            <a:r>
              <a:rPr lang="ko-KR" altLang="en-US" dirty="0" err="1" smtClean="0"/>
              <a:t>자료형이지만</a:t>
            </a:r>
            <a:r>
              <a:rPr lang="ko-KR" altLang="en-US" dirty="0" smtClean="0"/>
              <a:t> 숫자가 아닌 것’을 의미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NaN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NaN</a:t>
            </a:r>
            <a:r>
              <a:rPr lang="ko-KR" altLang="en-US" dirty="0" smtClean="0"/>
              <a:t>은 무조건적으로 다름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NaN</a:t>
            </a:r>
            <a:r>
              <a:rPr lang="ko-KR" altLang="en-US" dirty="0" smtClean="0"/>
              <a:t>인지 확인할 때는 </a:t>
            </a:r>
            <a:r>
              <a:rPr lang="en-US" altLang="ko-KR" dirty="0" err="1" smtClean="0"/>
              <a:t>isNaN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</a:t>
            </a:r>
            <a:r>
              <a:rPr lang="ko-KR" altLang="en-US" smtClean="0"/>
              <a:t> 강제 자료형 변환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3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2-15]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(Not a Number)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</a:t>
            </a:r>
            <a:r>
              <a:rPr lang="ko-KR" altLang="en-US" smtClean="0"/>
              <a:t> 강제 자료형 변환</a:t>
            </a:r>
            <a:endParaRPr lang="ko-KR" altLang="en-US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9582"/>
            <a:ext cx="540407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2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Boolean( 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Boolean( ) </a:t>
            </a:r>
            <a:r>
              <a:rPr lang="ko-KR" altLang="en-US" dirty="0" smtClean="0"/>
              <a:t>함수를 사용하면 </a:t>
            </a:r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r>
              <a:rPr lang="ko-KR" altLang="en-US" dirty="0" smtClean="0"/>
              <a:t> </a:t>
            </a:r>
            <a:r>
              <a:rPr lang="ko-KR" altLang="en-US" dirty="0" smtClean="0"/>
              <a:t>요소는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변환됨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</a:t>
            </a:r>
          </a:p>
          <a:p>
            <a:pPr lvl="2"/>
            <a:r>
              <a:rPr lang="en-US" altLang="ko-KR" dirty="0" err="1" smtClean="0"/>
              <a:t>NaN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"</a:t>
            </a:r>
            <a:r>
              <a:rPr lang="en-US" altLang="ko-KR" dirty="0"/>
              <a:t>"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 문자열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null </a:t>
            </a:r>
          </a:p>
          <a:p>
            <a:pPr lvl="2"/>
            <a:r>
              <a:rPr lang="en-US" altLang="ko-KR" dirty="0" smtClean="0"/>
              <a:t>undefined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이 외에는 모두 </a:t>
            </a:r>
            <a:r>
              <a:rPr lang="en-US" altLang="ko-KR" b="1" dirty="0" smtClean="0"/>
              <a:t>true</a:t>
            </a:r>
            <a:r>
              <a:rPr lang="ko-KR" altLang="en-US" b="1" dirty="0" smtClean="0"/>
              <a:t>로 변환</a:t>
            </a:r>
            <a:r>
              <a:rPr lang="en-US" altLang="ko-KR" b="1" dirty="0" smtClean="0"/>
              <a:t>!!</a:t>
            </a:r>
            <a:endParaRPr lang="en-US" altLang="ko-KR" b="1" dirty="0" smtClean="0"/>
          </a:p>
          <a:p>
            <a:pPr marL="357179" lvl="1" indent="0">
              <a:buNone/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</a:t>
            </a:r>
            <a:r>
              <a:rPr lang="ko-KR" altLang="en-US" smtClean="0"/>
              <a:t> 강제 자료형 변환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7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2-16] Boolean( 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</a:t>
            </a:r>
            <a:r>
              <a:rPr lang="ko-KR" altLang="en-US" smtClean="0"/>
              <a:t> 강제 자료형 변환</a:t>
            </a:r>
            <a:endParaRPr lang="ko-KR" altLang="en-US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9583"/>
            <a:ext cx="5400600" cy="402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2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숫자와 문자열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자동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숫자와 문자열에 ‘</a:t>
            </a:r>
            <a:r>
              <a:rPr lang="en-US" altLang="ko-KR" dirty="0" smtClean="0"/>
              <a:t>+’ </a:t>
            </a:r>
            <a:r>
              <a:rPr lang="ko-KR" altLang="en-US" dirty="0" smtClean="0"/>
              <a:t>연산자를 적용하면 자동으로 숫자가 문자열로 변환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2-17] </a:t>
            </a:r>
            <a:r>
              <a:rPr lang="ko-KR" altLang="en-US" dirty="0" smtClean="0"/>
              <a:t>숫자와 문자열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ko-KR" altLang="en-US" dirty="0" smtClean="0"/>
              <a:t>변환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덧셈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</a:t>
            </a:r>
            <a:r>
              <a:rPr lang="ko-KR" altLang="en-US" smtClean="0"/>
              <a:t> 자동 자료형 변환</a:t>
            </a:r>
            <a:endParaRPr lang="ko-KR" altLang="en-US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7695"/>
            <a:ext cx="5832648" cy="282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9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숫자와 문자열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자동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숫자와 문자열에 ‘</a:t>
            </a:r>
            <a:r>
              <a:rPr lang="en-US" altLang="ko-KR" dirty="0" smtClean="0"/>
              <a:t>+’ </a:t>
            </a:r>
            <a:r>
              <a:rPr lang="ko-KR" altLang="en-US" dirty="0" smtClean="0"/>
              <a:t>연산자를 적용하면 자동으로 숫자가 문자열로 변환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2-18] </a:t>
            </a:r>
            <a:r>
              <a:rPr lang="ko-KR" altLang="en-US" dirty="0" smtClean="0"/>
              <a:t>숫자와 문자열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ko-KR" altLang="en-US" dirty="0" smtClean="0"/>
              <a:t>변환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다른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</a:t>
            </a:r>
            <a:r>
              <a:rPr lang="ko-KR" altLang="en-US" smtClean="0"/>
              <a:t> 자동 자료형 변환</a:t>
            </a:r>
            <a:endParaRPr lang="ko-KR" altLang="en-US" dirty="0" smtClean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17370"/>
            <a:ext cx="5904656" cy="285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0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불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자동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2-19] </a:t>
            </a:r>
            <a:r>
              <a:rPr lang="ko-KR" altLang="en-US" dirty="0" smtClean="0"/>
              <a:t>불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자동 변환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! </a:t>
            </a:r>
            <a:r>
              <a:rPr lang="ko-KR" altLang="en-US" dirty="0" smtClean="0"/>
              <a:t>연산자를 두 번 사용해 </a:t>
            </a:r>
            <a:r>
              <a:rPr lang="en-US" altLang="ko-KR" dirty="0" smtClean="0"/>
              <a:t>Boolean( ) </a:t>
            </a:r>
            <a:r>
              <a:rPr lang="ko-KR" altLang="en-US" dirty="0" smtClean="0"/>
              <a:t>함수를 사용하는 것과 같은 효과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</a:t>
            </a:r>
            <a:r>
              <a:rPr lang="ko-KR" altLang="en-US" smtClean="0"/>
              <a:t> 자동 자료형 변환</a:t>
            </a:r>
            <a:endParaRPr lang="ko-KR" altLang="en-US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35646"/>
            <a:ext cx="5841478" cy="114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/>
          <a:stretch/>
        </p:blipFill>
        <p:spPr bwMode="auto">
          <a:xfrm>
            <a:off x="986873" y="2752947"/>
            <a:ext cx="5810932" cy="145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91830"/>
            <a:ext cx="4716465" cy="125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7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일치 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자료형까지</a:t>
            </a:r>
            <a:r>
              <a:rPr lang="ko-KR" altLang="en-US" dirty="0" smtClean="0"/>
              <a:t> 검사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57179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2-20] </a:t>
            </a:r>
            <a:r>
              <a:rPr lang="ko-KR" altLang="en-US" dirty="0" smtClean="0"/>
              <a:t>비교 연산자와 일치 연산자의 차이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11.</a:t>
            </a:r>
            <a:r>
              <a:rPr lang="ko-KR" altLang="en-US" smtClean="0"/>
              <a:t> 일치 연산자</a:t>
            </a:r>
            <a:endParaRPr lang="ko-KR" alt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369" y="1349207"/>
            <a:ext cx="3040019" cy="12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03646"/>
            <a:ext cx="4896544" cy="144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79862"/>
            <a:ext cx="4811343" cy="130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1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이름을 붙일 때 사용하는 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변수와 함수 이름 등으로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키워드를 사용 안됨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특수 문자는 </a:t>
            </a:r>
            <a:r>
              <a:rPr lang="en-US" altLang="ko-KR" dirty="0" smtClean="0"/>
              <a:t>_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$</a:t>
            </a:r>
            <a:r>
              <a:rPr lang="ko-KR" altLang="en-US" dirty="0" smtClean="0"/>
              <a:t>만 허용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숫자로 시작하면 안됨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공백은 입력하면 안됨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기본 용어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045" y="2715766"/>
            <a:ext cx="5751995" cy="188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2" y="38678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6252" y="38730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o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‘항상 같은 수’라는 의미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변수와 반대되는 개념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(constant)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만드는 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변하지 않을 대상에 상수를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12.</a:t>
            </a:r>
            <a:r>
              <a:rPr lang="ko-KR" altLang="en-US" smtClean="0"/>
              <a:t> 상수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64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98" y="1542430"/>
            <a:ext cx="5537993" cy="118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2-21] </a:t>
            </a:r>
            <a:r>
              <a:rPr lang="ko-KR" altLang="en-US" dirty="0" smtClean="0"/>
              <a:t>상수와 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(1)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12.</a:t>
            </a:r>
            <a:r>
              <a:rPr lang="ko-KR" altLang="en-US" smtClean="0"/>
              <a:t> 상수</a:t>
            </a:r>
            <a:endParaRPr lang="ko-KR" altLang="en-US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2" y="1022113"/>
            <a:ext cx="5519006" cy="67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42430"/>
            <a:ext cx="4974976" cy="275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1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2-22] </a:t>
            </a:r>
            <a:r>
              <a:rPr lang="ko-KR" altLang="en-US" dirty="0" smtClean="0"/>
              <a:t>상수와 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(2)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12.</a:t>
            </a:r>
            <a:r>
              <a:rPr lang="ko-KR" altLang="en-US" smtClean="0"/>
              <a:t> 상수</a:t>
            </a:r>
            <a:endParaRPr lang="ko-KR" altLang="en-US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9"/>
          <a:stretch/>
        </p:blipFill>
        <p:spPr bwMode="auto">
          <a:xfrm>
            <a:off x="1547664" y="1176431"/>
            <a:ext cx="5337604" cy="98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164772"/>
            <a:ext cx="5255485" cy="122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0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식별자</a:t>
            </a:r>
            <a:r>
              <a:rPr lang="ko-KR" altLang="en-US" dirty="0" smtClean="0"/>
              <a:t> 사용 규칙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생성자</a:t>
            </a:r>
            <a:r>
              <a:rPr lang="ko-KR" altLang="en-US" dirty="0" smtClean="0"/>
              <a:t> 함수의 이름은 항상 대문자로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이름은 항상 소문자로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단어로 된 </a:t>
            </a:r>
            <a:r>
              <a:rPr lang="ko-KR" altLang="en-US" dirty="0" err="1" smtClean="0"/>
              <a:t>식별자는</a:t>
            </a:r>
            <a:r>
              <a:rPr lang="ko-KR" altLang="en-US" dirty="0" smtClean="0"/>
              <a:t> 각 단어의 첫 글자를 대문자로 함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기본 용어</a:t>
            </a:r>
            <a:endParaRPr lang="ko-KR" alt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7733"/>
            <a:ext cx="7108521" cy="121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4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기본 용어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05577"/>
            <a:ext cx="5992094" cy="144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71750"/>
            <a:ext cx="599209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4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주석 </a:t>
            </a:r>
            <a:endParaRPr lang="en-US" altLang="ko-KR" smtClean="0"/>
          </a:p>
          <a:p>
            <a:pPr lvl="1"/>
            <a:r>
              <a:rPr lang="ko-KR" altLang="en-US" smtClean="0"/>
              <a:t>프로그램의 진행에 영향을 주지 않는 코드</a:t>
            </a:r>
          </a:p>
          <a:p>
            <a:pPr lvl="2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기본 용어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75" y="1383619"/>
            <a:ext cx="3946044" cy="174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97" y="3081085"/>
            <a:ext cx="5678514" cy="189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2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출력 메소드</a:t>
            </a:r>
            <a:endParaRPr lang="en-US" altLang="ko-KR" smtClean="0"/>
          </a:p>
          <a:p>
            <a:pPr lvl="1"/>
            <a:r>
              <a:rPr lang="en-US" altLang="ko-KR" smtClean="0"/>
              <a:t>console </a:t>
            </a:r>
            <a:r>
              <a:rPr lang="ko-KR" altLang="en-US" smtClean="0"/>
              <a:t>객체의 </a:t>
            </a:r>
            <a:r>
              <a:rPr lang="en-US" altLang="ko-KR" smtClean="0"/>
              <a:t>log( ) </a:t>
            </a:r>
            <a:r>
              <a:rPr lang="ko-KR" altLang="en-US" smtClean="0"/>
              <a:t>메소드 사용</a:t>
            </a:r>
            <a:r>
              <a:rPr lang="en-US" altLang="ko-KR" smtClean="0"/>
              <a:t> : console.log( ) </a:t>
            </a:r>
            <a:r>
              <a:rPr lang="ko-KR" altLang="en-US" smtClean="0"/>
              <a:t>메소드</a:t>
            </a:r>
            <a:endParaRPr lang="en-US" altLang="ko-KR" smtClean="0"/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2-1] </a:t>
            </a:r>
            <a:r>
              <a:rPr lang="ko-KR" altLang="en-US" smtClean="0"/>
              <a:t>자바스크립트의 기본 출력</a:t>
            </a:r>
            <a:endParaRPr lang="en-US" altLang="ko-KR" smtClean="0"/>
          </a:p>
          <a:p>
            <a:pPr lvl="2"/>
            <a:r>
              <a:rPr lang="ko-KR" altLang="en-US" smtClean="0"/>
              <a:t>문자열 ‘</a:t>
            </a:r>
            <a:r>
              <a:rPr lang="en-US" altLang="ko-KR" smtClean="0"/>
              <a:t>JavaScript Programming’</a:t>
            </a:r>
            <a:r>
              <a:rPr lang="ko-KR" altLang="en-US" smtClean="0"/>
              <a:t> 출력하기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출력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7" y="1408233"/>
            <a:ext cx="2846468" cy="69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7" y="3219822"/>
            <a:ext cx="5162332" cy="137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4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2189</TotalTime>
  <Words>996</Words>
  <Application>Microsoft Office PowerPoint</Application>
  <PresentationFormat>화면 슬라이드 쇼(16:9)</PresentationFormat>
  <Paragraphs>286</Paragraphs>
  <Slides>53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1_마스터</vt:lpstr>
      <vt:lpstr>기본 </vt:lpstr>
      <vt:lpstr>PowerPoint 프레젠테이션</vt:lpstr>
      <vt:lpstr>PowerPoint 프레젠테이션</vt:lpstr>
      <vt:lpstr>1. 기본 용어</vt:lpstr>
      <vt:lpstr>1. 기본 용어</vt:lpstr>
      <vt:lpstr>1. 기본 용어</vt:lpstr>
      <vt:lpstr>1. 기본 용어</vt:lpstr>
      <vt:lpstr>1. 기본 용어</vt:lpstr>
      <vt:lpstr>2. 출력</vt:lpstr>
      <vt:lpstr>2. 출력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4. 변수</vt:lpstr>
      <vt:lpstr>4. 변수</vt:lpstr>
      <vt:lpstr>4. 변수</vt:lpstr>
      <vt:lpstr>5. 복합 대입 연산자</vt:lpstr>
      <vt:lpstr>5. 복합 대입 연산자</vt:lpstr>
      <vt:lpstr>5. 복합 대입 연산자</vt:lpstr>
      <vt:lpstr>6. 증감 연산자</vt:lpstr>
      <vt:lpstr>6. 증감 연산자</vt:lpstr>
      <vt:lpstr>6. 증감 연산자</vt:lpstr>
      <vt:lpstr>6. 증감 연산자</vt:lpstr>
      <vt:lpstr>7. 자료형 검사</vt:lpstr>
      <vt:lpstr>7. 자료형 검사</vt:lpstr>
      <vt:lpstr>8. undefined 자료형</vt:lpstr>
      <vt:lpstr>9. 강제 자료형 변환</vt:lpstr>
      <vt:lpstr>9. 강제 자료형 변환</vt:lpstr>
      <vt:lpstr>9. 강제 자료형 변환</vt:lpstr>
      <vt:lpstr>9. 강제 자료형 변환</vt:lpstr>
      <vt:lpstr>9. 강제 자료형 변환</vt:lpstr>
      <vt:lpstr>9. 강제 자료형 변환</vt:lpstr>
      <vt:lpstr>10. 자동 자료형 변환</vt:lpstr>
      <vt:lpstr>10. 자동 자료형 변환</vt:lpstr>
      <vt:lpstr>10. 자동 자료형 변환</vt:lpstr>
      <vt:lpstr>11. 일치 연산자</vt:lpstr>
      <vt:lpstr>12. 상수</vt:lpstr>
      <vt:lpstr>12. 상수</vt:lpstr>
      <vt:lpstr>12. 상수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KDY</cp:lastModifiedBy>
  <cp:revision>313</cp:revision>
  <dcterms:created xsi:type="dcterms:W3CDTF">2011-01-05T15:14:06Z</dcterms:created>
  <dcterms:modified xsi:type="dcterms:W3CDTF">2022-02-14T07:35:04Z</dcterms:modified>
</cp:coreProperties>
</file>