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23"/>
  </p:notesMasterIdLst>
  <p:handoutMasterIdLst>
    <p:handoutMasterId r:id="rId24"/>
  </p:handoutMasterIdLst>
  <p:sldIdLst>
    <p:sldId id="256" r:id="rId2"/>
    <p:sldId id="877" r:id="rId3"/>
    <p:sldId id="878" r:id="rId4"/>
    <p:sldId id="879" r:id="rId5"/>
    <p:sldId id="880" r:id="rId6"/>
    <p:sldId id="881" r:id="rId7"/>
    <p:sldId id="882" r:id="rId8"/>
    <p:sldId id="883" r:id="rId9"/>
    <p:sldId id="884" r:id="rId10"/>
    <p:sldId id="885" r:id="rId11"/>
    <p:sldId id="892" r:id="rId12"/>
    <p:sldId id="893" r:id="rId13"/>
    <p:sldId id="894" r:id="rId14"/>
    <p:sldId id="895" r:id="rId15"/>
    <p:sldId id="896" r:id="rId16"/>
    <p:sldId id="897" r:id="rId17"/>
    <p:sldId id="886" r:id="rId18"/>
    <p:sldId id="898" r:id="rId19"/>
    <p:sldId id="888" r:id="rId20"/>
    <p:sldId id="889" r:id="rId21"/>
    <p:sldId id="275" r:id="rId22"/>
  </p:sldIdLst>
  <p:sldSz cx="9144000" cy="5143500" type="screen16x9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3429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6858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0287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3716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17145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0574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24003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27432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B7CE"/>
    <a:srgbClr val="5A8DDC"/>
    <a:srgbClr val="009994"/>
    <a:srgbClr val="AE4225"/>
    <a:srgbClr val="B14922"/>
    <a:srgbClr val="DB99B7"/>
    <a:srgbClr val="D6E2F6"/>
    <a:srgbClr val="AA3C6E"/>
    <a:srgbClr val="191E70"/>
    <a:srgbClr val="191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2" autoAdjust="0"/>
    <p:restoredTop sz="94362" autoAdjust="0"/>
  </p:normalViewPr>
  <p:slideViewPr>
    <p:cSldViewPr>
      <p:cViewPr varScale="1">
        <p:scale>
          <a:sx n="142" d="100"/>
          <a:sy n="142" d="100"/>
        </p:scale>
        <p:origin x="810" y="114"/>
      </p:cViewPr>
      <p:guideLst>
        <p:guide orient="horz" pos="162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2023-07-04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2023-07-04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9538" y="741363"/>
            <a:ext cx="657860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9538" y="741363"/>
            <a:ext cx="657860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9538" y="741363"/>
            <a:ext cx="657860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 b="2020"/>
          <a:stretch/>
        </p:blipFill>
        <p:spPr bwMode="auto">
          <a:xfrm>
            <a:off x="2205100" y="51471"/>
            <a:ext cx="4649279" cy="3484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AutoShape 11"/>
          <p:cNvSpPr>
            <a:spLocks noChangeArrowheads="1"/>
          </p:cNvSpPr>
          <p:nvPr userDrawn="1"/>
        </p:nvSpPr>
        <p:spPr bwMode="ltGray">
          <a:xfrm>
            <a:off x="1139826" y="4198382"/>
            <a:ext cx="7137400" cy="400050"/>
          </a:xfrm>
          <a:prstGeom prst="roundRect">
            <a:avLst>
              <a:gd name="adj" fmla="val 16667"/>
            </a:avLst>
          </a:prstGeom>
          <a:solidFill>
            <a:srgbClr val="009994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2000"/>
          </a:p>
        </p:txBody>
      </p:sp>
      <p:sp>
        <p:nvSpPr>
          <p:cNvPr id="12" name="TextBox 19"/>
          <p:cNvSpPr txBox="1">
            <a:spLocks noChangeArrowheads="1"/>
          </p:cNvSpPr>
          <p:nvPr userDrawn="1"/>
        </p:nvSpPr>
        <p:spPr bwMode="auto">
          <a:xfrm>
            <a:off x="2205100" y="4229101"/>
            <a:ext cx="50068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자바스크립트 프로그래밍 입문 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(2</a:t>
            </a: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판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1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40353" y="4857750"/>
            <a:ext cx="1228725" cy="192882"/>
          </a:xfrm>
          <a:prstGeom prst="rect">
            <a:avLst/>
          </a:prstGeom>
        </p:spPr>
      </p:pic>
      <p:sp>
        <p:nvSpPr>
          <p:cNvPr id="14" name="제목 1"/>
          <p:cNvSpPr>
            <a:spLocks noGrp="1"/>
          </p:cNvSpPr>
          <p:nvPr>
            <p:ph type="ctrTitle"/>
          </p:nvPr>
        </p:nvSpPr>
        <p:spPr>
          <a:xfrm>
            <a:off x="3347864" y="3461475"/>
            <a:ext cx="4693575" cy="718354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rgbClr val="4F81BD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8"/>
          <p:cNvSpPr txBox="1">
            <a:spLocks/>
          </p:cNvSpPr>
          <p:nvPr userDrawn="1"/>
        </p:nvSpPr>
        <p:spPr bwMode="auto">
          <a:xfrm>
            <a:off x="227013" y="70248"/>
            <a:ext cx="6172200" cy="422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762545"/>
            <a:ext cx="8568000" cy="405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0" marR="0" indent="0" algn="l" defTabSz="914378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Tx/>
              <a:buNone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357178" marR="0" indent="0" algn="l" defTabSz="914378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Tx/>
              <a:buNone/>
              <a:tabLst/>
              <a:defRPr sz="1800">
                <a:latin typeface="+mn-ea"/>
                <a:ea typeface="+mn-ea"/>
              </a:defRPr>
            </a:lvl2pPr>
            <a:lvl3pPr marL="809605" marR="0" indent="-182558" algn="l" defTabSz="914378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892" marR="0" lvl="0" indent="-342892" algn="l" defTabSz="914378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37" marR="0" lvl="1" indent="-182558" algn="l" defTabSz="914378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698864"/>
            <a:ext cx="8686800" cy="4286250"/>
          </a:xfrm>
          <a:prstGeom prst="rect">
            <a:avLst/>
          </a:prstGeom>
        </p:spPr>
        <p:txBody>
          <a:bodyPr/>
          <a:lstStyle>
            <a:lvl1pPr marL="342892" marR="0" indent="-342892" algn="l" defTabSz="914378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맑은 고딕" pitchFamily="50" charset="-127"/>
              <a:buChar char="■"/>
              <a:tabLst/>
              <a:defRPr sz="2000"/>
            </a:lvl1pPr>
            <a:lvl2pPr marL="539737" marR="0" indent="-182558" algn="l" defTabSz="914378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/>
            </a:lvl2pPr>
            <a:lvl3pPr marL="720707" marR="0" indent="-185733" algn="l" defTabSz="914378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400"/>
            </a:lvl3pPr>
            <a:lvl4pPr marL="898502" indent="-177796">
              <a:buClr>
                <a:schemeClr val="bg1"/>
              </a:buClr>
              <a:buSzPct val="90000"/>
              <a:buFont typeface="Arial" panose="020B0604020202020204" pitchFamily="34" charset="0"/>
              <a:buChar char="−"/>
              <a:tabLst>
                <a:tab pos="898502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227015" y="61914"/>
            <a:ext cx="7559675" cy="432197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C:\Users\KDY\Desktop\자바스크립트 2판\강의교안\표지-1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29" t="33366" r="13639" b="51325"/>
          <a:stretch/>
        </p:blipFill>
        <p:spPr bwMode="auto">
          <a:xfrm>
            <a:off x="5647661" y="2283719"/>
            <a:ext cx="1768585" cy="184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KDY\Desktop\자바스크립트 2판\강의교안\표지2-1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26" t="23546" r="18331" b="49042"/>
          <a:stretch/>
        </p:blipFill>
        <p:spPr bwMode="auto">
          <a:xfrm>
            <a:off x="2501776" y="909547"/>
            <a:ext cx="4030177" cy="321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8"/>
          <p:cNvSpPr>
            <a:spLocks noChangeArrowheads="1"/>
          </p:cNvSpPr>
          <p:nvPr userDrawn="1"/>
        </p:nvSpPr>
        <p:spPr bwMode="auto">
          <a:xfrm>
            <a:off x="8100393" y="4887516"/>
            <a:ext cx="967408" cy="198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4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400" dirty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/21</a:t>
            </a:r>
          </a:p>
        </p:txBody>
      </p:sp>
      <p:sp>
        <p:nvSpPr>
          <p:cNvPr id="13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698897"/>
            <a:ext cx="86868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4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5" y="61914"/>
            <a:ext cx="7559675" cy="43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5" name="Freeform 126"/>
          <p:cNvSpPr>
            <a:spLocks/>
          </p:cNvSpPr>
          <p:nvPr userDrawn="1"/>
        </p:nvSpPr>
        <p:spPr bwMode="gray">
          <a:xfrm>
            <a:off x="-12700" y="257176"/>
            <a:ext cx="6032500" cy="509588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2000"/>
          </a:p>
        </p:txBody>
      </p:sp>
      <p:sp>
        <p:nvSpPr>
          <p:cNvPr id="16" name="Rectangle 193"/>
          <p:cNvSpPr>
            <a:spLocks noChangeArrowheads="1"/>
          </p:cNvSpPr>
          <p:nvPr userDrawn="1"/>
        </p:nvSpPr>
        <p:spPr bwMode="gray">
          <a:xfrm>
            <a:off x="226421" y="501532"/>
            <a:ext cx="2341607" cy="98822"/>
          </a:xfrm>
          <a:prstGeom prst="rect">
            <a:avLst/>
          </a:prstGeom>
          <a:solidFill>
            <a:schemeClr val="accent3"/>
          </a:solidFill>
          <a:ln w="9525">
            <a:solidFill>
              <a:srgbClr val="FFFFD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1800">
              <a:solidFill>
                <a:srgbClr val="000000"/>
              </a:solidFill>
              <a:latin typeface="Arial" charset="0"/>
              <a:ea typeface="굴림" charset="-127"/>
            </a:endParaRPr>
          </a:p>
        </p:txBody>
      </p:sp>
      <p:sp>
        <p:nvSpPr>
          <p:cNvPr id="17" name="Line 194"/>
          <p:cNvSpPr>
            <a:spLocks noChangeShapeType="1"/>
          </p:cNvSpPr>
          <p:nvPr userDrawn="1"/>
        </p:nvSpPr>
        <p:spPr bwMode="gray">
          <a:xfrm>
            <a:off x="226421" y="594019"/>
            <a:ext cx="8675591" cy="0"/>
          </a:xfrm>
          <a:prstGeom prst="line">
            <a:avLst/>
          </a:prstGeom>
          <a:ln>
            <a:solidFill>
              <a:srgbClr val="191E70"/>
            </a:solidFill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latinLnBrk="0">
              <a:defRPr/>
            </a:pPr>
            <a:endParaRPr kumimoji="0" lang="ko-KR" altLang="en-US" sz="180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485" y="351173"/>
            <a:ext cx="1320198" cy="234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1950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1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1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1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1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342900" algn="l" rtl="0" eaLnBrk="1" fontAlgn="base" latinLnBrk="1" hangingPunct="1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685800" algn="l" rtl="0" eaLnBrk="1" fontAlgn="base" latinLnBrk="1" hangingPunct="1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028700" algn="l" rtl="0" eaLnBrk="1" fontAlgn="base" latinLnBrk="1" hangingPunct="1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371600" algn="l" rtl="0" eaLnBrk="1" fontAlgn="base" latinLnBrk="1" hangingPunct="1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57175" indent="-257175" algn="l" rtl="0" eaLnBrk="0" fontAlgn="base" latinLnBrk="1" hangingPunct="0">
        <a:spcBef>
          <a:spcPct val="20000"/>
        </a:spcBef>
        <a:spcAft>
          <a:spcPts val="75"/>
        </a:spcAft>
        <a:buClr>
          <a:srgbClr val="5A8DDC"/>
        </a:buClr>
        <a:buFont typeface="Wingdings" panose="05000000000000000000" pitchFamily="2" charset="2"/>
        <a:buChar char="v"/>
        <a:defRPr sz="165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404813" indent="-136922" algn="l" rtl="0" eaLnBrk="0" fontAlgn="base" latinLnBrk="1" hangingPunct="0">
        <a:spcBef>
          <a:spcPct val="20000"/>
        </a:spcBef>
        <a:spcAft>
          <a:spcPts val="75"/>
        </a:spcAft>
        <a:buClr>
          <a:srgbClr val="B1AE6B"/>
        </a:buClr>
        <a:buFont typeface="Wingdings" panose="05000000000000000000" pitchFamily="2" charset="2"/>
        <a:buChar char="§"/>
        <a:defRPr sz="1425" kern="1200">
          <a:solidFill>
            <a:schemeClr val="tx1"/>
          </a:solidFill>
          <a:latin typeface="+mn-ea"/>
          <a:ea typeface="+mn-ea"/>
          <a:cs typeface="+mn-cs"/>
        </a:defRPr>
      </a:lvl2pPr>
      <a:lvl3pPr marL="540544" indent="-139304" algn="l" rtl="0" eaLnBrk="0" fontAlgn="base" latinLnBrk="1" hangingPunct="0">
        <a:spcBef>
          <a:spcPct val="20000"/>
        </a:spcBef>
        <a:spcAft>
          <a:spcPts val="75"/>
        </a:spcAft>
        <a:buClr>
          <a:srgbClr val="ADB9AD"/>
        </a:buClr>
        <a:buChar char="•"/>
        <a:defRPr sz="1275" kern="1200">
          <a:solidFill>
            <a:schemeClr val="tx1"/>
          </a:solidFill>
          <a:latin typeface="+mn-ea"/>
          <a:ea typeface="+mn-ea"/>
          <a:cs typeface="+mn-cs"/>
        </a:defRPr>
      </a:lvl3pPr>
      <a:lvl4pPr marL="871538" indent="-200025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1543050" indent="-1714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5"/>
          <p:cNvSpPr>
            <a:spLocks noGrp="1"/>
          </p:cNvSpPr>
          <p:nvPr>
            <p:ph type="ctrTitle"/>
          </p:nvPr>
        </p:nvSpPr>
        <p:spPr>
          <a:xfrm>
            <a:off x="3131840" y="3365241"/>
            <a:ext cx="4693575" cy="718354"/>
          </a:xfrm>
        </p:spPr>
        <p:txBody>
          <a:bodyPr/>
          <a:lstStyle/>
          <a:p>
            <a:r>
              <a:rPr lang="ko-KR" altLang="en-US" dirty="0"/>
              <a:t> 미니 프로젝트</a:t>
            </a:r>
            <a:r>
              <a:rPr lang="en-US" altLang="ko-KR" dirty="0"/>
              <a:t>- </a:t>
            </a:r>
            <a:r>
              <a:rPr lang="en-US" altLang="ko-KR" dirty="0" err="1"/>
              <a:t>RESTful</a:t>
            </a:r>
            <a:r>
              <a:rPr lang="en-US" altLang="ko-KR" dirty="0"/>
              <a:t> </a:t>
            </a:r>
            <a:r>
              <a:rPr lang="ko-KR" altLang="en-US" dirty="0"/>
              <a:t>웹 서비스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365241"/>
            <a:ext cx="1804814" cy="834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</a:t>
            </a:r>
            <a:r>
              <a:rPr lang="ko-KR" altLang="en-US"/>
              <a:t> 코드 구성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GET </a:t>
            </a:r>
            <a:r>
              <a:rPr lang="en-US" altLang="ko-KR" b="0" dirty="0"/>
              <a:t>/</a:t>
            </a:r>
            <a:r>
              <a:rPr lang="en-US" altLang="ko-KR" dirty="0"/>
              <a:t>user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sz="2800" dirty="0"/>
          </a:p>
          <a:p>
            <a:r>
              <a:rPr lang="en-US" altLang="ko-KR" dirty="0"/>
              <a:t>GET </a:t>
            </a:r>
            <a:r>
              <a:rPr lang="en-US" altLang="ko-KR" b="0" dirty="0"/>
              <a:t>/</a:t>
            </a:r>
            <a:r>
              <a:rPr lang="en-US" altLang="ko-KR" dirty="0"/>
              <a:t>user</a:t>
            </a:r>
            <a:r>
              <a:rPr lang="en-US" altLang="ko-KR" b="0" dirty="0"/>
              <a:t>/:</a:t>
            </a:r>
            <a:r>
              <a:rPr lang="en-US" altLang="ko-KR" dirty="0"/>
              <a:t>id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1059583"/>
            <a:ext cx="5256584" cy="98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75" y="2554206"/>
            <a:ext cx="5292588" cy="2504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3987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</a:t>
            </a:r>
            <a:r>
              <a:rPr lang="ko-KR" altLang="en-US"/>
              <a:t> 코드 구성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POST </a:t>
            </a:r>
            <a:r>
              <a:rPr lang="en-US" altLang="ko-KR" b="0" dirty="0"/>
              <a:t>/</a:t>
            </a:r>
            <a:r>
              <a:rPr lang="en-US" altLang="ko-KR" dirty="0"/>
              <a:t>user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31590"/>
            <a:ext cx="5606959" cy="259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2423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</a:t>
            </a:r>
            <a:r>
              <a:rPr lang="ko-KR" altLang="en-US"/>
              <a:t> 코드 구성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PUT </a:t>
            </a:r>
            <a:r>
              <a:rPr lang="en-US" altLang="ko-KR" b="0" dirty="0"/>
              <a:t>/</a:t>
            </a:r>
            <a:r>
              <a:rPr lang="en-US" altLang="ko-KR" dirty="0"/>
              <a:t>user</a:t>
            </a:r>
          </a:p>
          <a:p>
            <a:pPr lvl="1"/>
            <a:r>
              <a:rPr lang="ko-KR" altLang="en-US" dirty="0"/>
              <a:t>➊ 데이터를 찾는 부분</a:t>
            </a:r>
            <a:endParaRPr lang="en-US" altLang="ko-KR" dirty="0"/>
          </a:p>
          <a:p>
            <a:pPr lvl="2"/>
            <a:r>
              <a:rPr lang="ko-KR" altLang="en-US" dirty="0"/>
              <a:t>다음과 같이 </a:t>
            </a:r>
            <a:r>
              <a:rPr lang="en-US" altLang="ko-KR" dirty="0"/>
              <a:t>find </a:t>
            </a:r>
            <a:r>
              <a:rPr lang="ko-KR" altLang="en-US" dirty="0" err="1"/>
              <a:t>메소드를</a:t>
            </a:r>
            <a:r>
              <a:rPr lang="ko-KR" altLang="en-US" dirty="0"/>
              <a:t> 활용해서</a:t>
            </a:r>
            <a:r>
              <a:rPr lang="en-US" altLang="ko-KR" dirty="0"/>
              <a:t>, </a:t>
            </a:r>
            <a:r>
              <a:rPr lang="ko-KR" altLang="en-US" dirty="0"/>
              <a:t>특정 </a:t>
            </a:r>
            <a:r>
              <a:rPr lang="en-US" altLang="ko-KR" dirty="0"/>
              <a:t>id</a:t>
            </a:r>
            <a:r>
              <a:rPr lang="ko-KR" altLang="en-US" dirty="0"/>
              <a:t>를 가진 사용자를 찾음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180" y="1635646"/>
            <a:ext cx="4976775" cy="94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9406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</a:t>
            </a:r>
            <a:r>
              <a:rPr lang="ko-KR" altLang="en-US"/>
              <a:t> 코드 구성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PUT </a:t>
            </a:r>
            <a:r>
              <a:rPr lang="en-US" altLang="ko-KR" b="0" dirty="0"/>
              <a:t>/</a:t>
            </a:r>
            <a:r>
              <a:rPr lang="en-US" altLang="ko-KR" dirty="0"/>
              <a:t>user</a:t>
            </a:r>
          </a:p>
          <a:p>
            <a:pPr lvl="1"/>
            <a:r>
              <a:rPr lang="ko-KR" altLang="en-US" dirty="0"/>
              <a:t>➋ 데이터를 수정하는 부분</a:t>
            </a:r>
            <a:endParaRPr lang="en-US" altLang="ko-KR" dirty="0"/>
          </a:p>
          <a:p>
            <a:pPr lvl="2"/>
            <a:r>
              <a:rPr lang="ko-KR" altLang="en-US" dirty="0"/>
              <a:t>사용자가 있을 경우에만 </a:t>
            </a:r>
            <a:r>
              <a:rPr lang="en-US" altLang="ko-KR" dirty="0"/>
              <a:t>user</a:t>
            </a:r>
            <a:r>
              <a:rPr lang="ko-KR" altLang="en-US" dirty="0"/>
              <a:t>를 수정</a:t>
            </a:r>
            <a:endParaRPr lang="en-US" altLang="ko-KR" dirty="0"/>
          </a:p>
          <a:p>
            <a:pPr lvl="2"/>
            <a:r>
              <a:rPr lang="ko-KR" altLang="en-US" dirty="0"/>
              <a:t>이 때 사용자가 </a:t>
            </a:r>
            <a:r>
              <a:rPr lang="en-US" altLang="ko-KR" dirty="0"/>
              <a:t>name </a:t>
            </a:r>
            <a:r>
              <a:rPr lang="ko-KR" altLang="en-US" dirty="0"/>
              <a:t>속성과 </a:t>
            </a:r>
            <a:r>
              <a:rPr lang="en-US" altLang="ko-KR" dirty="0"/>
              <a:t>region </a:t>
            </a:r>
            <a:r>
              <a:rPr lang="ko-KR" altLang="en-US" dirty="0"/>
              <a:t>속성을 전달</a:t>
            </a:r>
            <a:endParaRPr lang="en-US" altLang="ko-KR" dirty="0"/>
          </a:p>
          <a:p>
            <a:pPr lvl="2"/>
            <a:r>
              <a:rPr lang="ko-KR" altLang="en-US" dirty="0"/>
              <a:t>둘 다 전달할 수도 있지만</a:t>
            </a:r>
            <a:r>
              <a:rPr lang="en-US" altLang="ko-KR" dirty="0"/>
              <a:t>, </a:t>
            </a:r>
            <a:r>
              <a:rPr lang="ko-KR" altLang="en-US" dirty="0"/>
              <a:t>둘 중 하나만 전달할 수도 있다고 가정</a:t>
            </a:r>
            <a:endParaRPr lang="en-US" altLang="ko-KR" dirty="0"/>
          </a:p>
          <a:p>
            <a:pPr lvl="2"/>
            <a:r>
              <a:rPr lang="ko-KR" altLang="en-US" dirty="0"/>
              <a:t>전달한 속성만 수정하게 코드를 구성</a:t>
            </a:r>
            <a:endParaRPr lang="en-US" altLang="ko-KR" dirty="0"/>
          </a:p>
          <a:p>
            <a:pPr marL="0" indent="0">
              <a:buNone/>
            </a:pPr>
            <a:endParaRPr lang="en-US" altLang="ko-KR" sz="28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643758"/>
            <a:ext cx="5171879" cy="157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0259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</a:t>
            </a:r>
            <a:r>
              <a:rPr lang="ko-KR" altLang="en-US"/>
              <a:t> 코드 구성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PUT </a:t>
            </a:r>
            <a:r>
              <a:rPr lang="en-US" altLang="ko-KR" b="0" dirty="0"/>
              <a:t>/</a:t>
            </a:r>
            <a:r>
              <a:rPr lang="en-US" altLang="ko-KR" dirty="0"/>
              <a:t>user</a:t>
            </a:r>
          </a:p>
          <a:p>
            <a:pPr lvl="1"/>
            <a:r>
              <a:rPr lang="ko-KR" altLang="en-US" dirty="0"/>
              <a:t>➌  응답하는 부분</a:t>
            </a:r>
            <a:endParaRPr lang="en-US" altLang="ko-KR" dirty="0"/>
          </a:p>
          <a:p>
            <a:pPr lvl="2"/>
            <a:r>
              <a:rPr lang="en-US" altLang="ko-KR" dirty="0" err="1"/>
              <a:t>response.send</a:t>
            </a:r>
            <a:r>
              <a:rPr lang="en-US" altLang="ko-KR" dirty="0"/>
              <a:t>() </a:t>
            </a:r>
            <a:r>
              <a:rPr lang="ko-KR" altLang="en-US" dirty="0" err="1"/>
              <a:t>메소드를</a:t>
            </a:r>
            <a:r>
              <a:rPr lang="ko-KR" altLang="en-US" dirty="0"/>
              <a:t> 활용</a:t>
            </a:r>
            <a:endParaRPr lang="en-US" altLang="ko-KR" dirty="0"/>
          </a:p>
          <a:p>
            <a:pPr lvl="2"/>
            <a:r>
              <a:rPr lang="ko-KR" altLang="en-US" dirty="0"/>
              <a:t>데이터가 존재하지 않는 경우 </a:t>
            </a:r>
            <a:r>
              <a:rPr lang="en-US" altLang="ko-KR" dirty="0"/>
              <a:t>404 </a:t>
            </a:r>
            <a:r>
              <a:rPr lang="ko-KR" altLang="en-US" dirty="0"/>
              <a:t>오류를 출력</a:t>
            </a:r>
            <a:endParaRPr lang="en-US" altLang="ko-KR" dirty="0"/>
          </a:p>
          <a:p>
            <a:pPr lvl="2"/>
            <a:r>
              <a:rPr lang="ko-KR" altLang="en-US" dirty="0"/>
              <a:t>사용자가 있을 경우에만 </a:t>
            </a:r>
            <a:r>
              <a:rPr lang="en-US" altLang="ko-KR" dirty="0"/>
              <a:t>user</a:t>
            </a:r>
            <a:r>
              <a:rPr lang="ko-KR" altLang="en-US" dirty="0"/>
              <a:t>를 수정</a:t>
            </a:r>
            <a:endParaRPr lang="en-US" altLang="ko-KR" sz="26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95525"/>
            <a:ext cx="6065829" cy="515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824" y="2802610"/>
            <a:ext cx="6092472" cy="1802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8880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</a:t>
            </a:r>
            <a:r>
              <a:rPr lang="ko-KR" altLang="en-US"/>
              <a:t> 코드 구성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DEL </a:t>
            </a:r>
            <a:r>
              <a:rPr lang="en-US" altLang="ko-KR" b="0" dirty="0"/>
              <a:t>/</a:t>
            </a:r>
            <a:r>
              <a:rPr lang="en-US" altLang="ko-KR" dirty="0"/>
              <a:t>user</a:t>
            </a:r>
            <a:r>
              <a:rPr lang="en-US" altLang="ko-KR" b="0" dirty="0"/>
              <a:t>/:</a:t>
            </a:r>
            <a:r>
              <a:rPr lang="en-US" altLang="ko-KR" dirty="0"/>
              <a:t>id</a:t>
            </a:r>
          </a:p>
          <a:p>
            <a:pPr lvl="1"/>
            <a:r>
              <a:rPr lang="ko-KR" altLang="en-US" dirty="0"/>
              <a:t>➊ 데이터를 찾는 부분</a:t>
            </a:r>
            <a:endParaRPr lang="en-US" altLang="ko-KR" dirty="0"/>
          </a:p>
          <a:p>
            <a:pPr lvl="2"/>
            <a:r>
              <a:rPr lang="en-US" altLang="ko-KR" dirty="0" err="1"/>
              <a:t>findIndex</a:t>
            </a:r>
            <a:r>
              <a:rPr lang="en-US" altLang="ko-KR" dirty="0"/>
              <a:t>() </a:t>
            </a:r>
            <a:r>
              <a:rPr lang="ko-KR" altLang="en-US" dirty="0" err="1"/>
              <a:t>메소드를</a:t>
            </a:r>
            <a:r>
              <a:rPr lang="ko-KR" altLang="en-US" dirty="0"/>
              <a:t> 사용</a:t>
            </a:r>
            <a:endParaRPr lang="en-US" altLang="ko-KR" sz="2600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79662"/>
            <a:ext cx="6953250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7094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</a:t>
            </a:r>
            <a:r>
              <a:rPr lang="ko-KR" altLang="en-US"/>
              <a:t> 코드 구성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DEL </a:t>
            </a:r>
            <a:r>
              <a:rPr lang="en-US" altLang="ko-KR" b="0" dirty="0"/>
              <a:t>/</a:t>
            </a:r>
            <a:r>
              <a:rPr lang="en-US" altLang="ko-KR" dirty="0"/>
              <a:t>user</a:t>
            </a:r>
            <a:r>
              <a:rPr lang="en-US" altLang="ko-KR" b="0" dirty="0"/>
              <a:t>/:</a:t>
            </a:r>
            <a:r>
              <a:rPr lang="en-US" altLang="ko-KR" dirty="0"/>
              <a:t>id</a:t>
            </a:r>
          </a:p>
          <a:p>
            <a:pPr lvl="1"/>
            <a:r>
              <a:rPr lang="ko-KR" altLang="en-US" dirty="0"/>
              <a:t>➋ 요소 제거</a:t>
            </a:r>
            <a:endParaRPr lang="en-US" altLang="ko-KR" dirty="0"/>
          </a:p>
          <a:p>
            <a:pPr lvl="2"/>
            <a:r>
              <a:rPr lang="en-US" altLang="ko-KR" dirty="0"/>
              <a:t>splice() </a:t>
            </a:r>
            <a:r>
              <a:rPr lang="ko-KR" altLang="en-US" dirty="0" err="1"/>
              <a:t>메소드를</a:t>
            </a:r>
            <a:r>
              <a:rPr lang="ko-KR" altLang="en-US" dirty="0"/>
              <a:t> 사용</a:t>
            </a:r>
          </a:p>
          <a:p>
            <a:pPr lvl="1"/>
            <a:r>
              <a:rPr lang="en-US" altLang="ko-KR" dirty="0"/>
              <a:t>➌ </a:t>
            </a:r>
            <a:r>
              <a:rPr lang="ko-KR" altLang="en-US" dirty="0"/>
              <a:t>응답</a:t>
            </a:r>
            <a:endParaRPr lang="en-US" altLang="ko-KR" dirty="0"/>
          </a:p>
          <a:p>
            <a:pPr lvl="2"/>
            <a:r>
              <a:rPr lang="en-US" altLang="ko-KR" dirty="0"/>
              <a:t>send() </a:t>
            </a:r>
            <a:r>
              <a:rPr lang="ko-KR" altLang="en-US" dirty="0" err="1"/>
              <a:t>메소드를</a:t>
            </a:r>
            <a:r>
              <a:rPr lang="ko-KR" altLang="en-US" dirty="0"/>
              <a:t> 활용</a:t>
            </a:r>
            <a:endParaRPr lang="en-US" altLang="ko-KR" sz="24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00" y="2355726"/>
            <a:ext cx="6905625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3649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Visual Studio Code </a:t>
            </a:r>
            <a:r>
              <a:rPr lang="ko-KR" altLang="en-US" dirty="0"/>
              <a:t>확장 프로그램</a:t>
            </a:r>
            <a:endParaRPr lang="en-US" altLang="ko-KR" dirty="0"/>
          </a:p>
          <a:p>
            <a:pPr lvl="2"/>
            <a:r>
              <a:rPr lang="en-US" altLang="ko-KR" dirty="0"/>
              <a:t>Thunder Client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-US" altLang="ko-KR" dirty="0"/>
              <a:t>Thunder Client </a:t>
            </a:r>
            <a:r>
              <a:rPr lang="ko-KR" altLang="en-US" dirty="0"/>
              <a:t>확장 프로그램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234" y="1347614"/>
            <a:ext cx="5761524" cy="3230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1529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ko-KR" altLang="en-US" dirty="0"/>
              <a:t>➊ 버튼을 클릭해 </a:t>
            </a:r>
            <a:r>
              <a:rPr lang="en-US" altLang="ko-KR" dirty="0"/>
              <a:t>Thunder Client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lvl="2"/>
            <a:r>
              <a:rPr lang="en-US" altLang="ko-KR" dirty="0"/>
              <a:t>➋ [New Request] </a:t>
            </a:r>
            <a:r>
              <a:rPr lang="ko-KR" altLang="en-US" dirty="0"/>
              <a:t>버튼을 누르면</a:t>
            </a:r>
            <a:r>
              <a:rPr lang="en-US" altLang="ko-KR" dirty="0"/>
              <a:t>, </a:t>
            </a:r>
            <a:r>
              <a:rPr lang="ko-KR" altLang="en-US" dirty="0"/>
              <a:t>새로운 요청을 만들 수 있음</a:t>
            </a:r>
            <a:endParaRPr lang="en-US" altLang="ko-KR" dirty="0"/>
          </a:p>
          <a:p>
            <a:pPr lvl="2"/>
            <a:r>
              <a:rPr lang="en-US" altLang="ko-KR" dirty="0"/>
              <a:t>➌ </a:t>
            </a:r>
            <a:r>
              <a:rPr lang="ko-KR" altLang="en-US" dirty="0"/>
              <a:t>요청을 만들고 오른쪽에 있는 입력 양식에 요청의 종류와 </a:t>
            </a:r>
            <a:r>
              <a:rPr lang="en-US" altLang="ko-KR" dirty="0"/>
              <a:t>URL</a:t>
            </a:r>
            <a:r>
              <a:rPr lang="ko-KR" altLang="en-US" dirty="0"/>
              <a:t>을 지정</a:t>
            </a:r>
            <a:endParaRPr lang="en-US" altLang="ko-KR" dirty="0"/>
          </a:p>
          <a:p>
            <a:pPr lvl="2"/>
            <a:r>
              <a:rPr lang="en-US" altLang="ko-KR" dirty="0"/>
              <a:t>➍ [Send] </a:t>
            </a:r>
            <a:r>
              <a:rPr lang="ko-KR" altLang="en-US" dirty="0"/>
              <a:t>버튼을 누르면 요청 전달</a:t>
            </a:r>
            <a:endParaRPr lang="en-US" altLang="ko-KR" dirty="0"/>
          </a:p>
          <a:p>
            <a:pPr lvl="2"/>
            <a:r>
              <a:rPr lang="en-US" altLang="ko-KR" dirty="0"/>
              <a:t>➎ </a:t>
            </a:r>
            <a:r>
              <a:rPr lang="ko-KR" altLang="en-US" dirty="0"/>
              <a:t>서버로부터 응답을 받으면 이 위치에 내용 출력</a:t>
            </a:r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-US" altLang="ko-KR" dirty="0"/>
              <a:t>Thunder Client </a:t>
            </a:r>
            <a:r>
              <a:rPr lang="ko-KR" altLang="en-US" dirty="0"/>
              <a:t>확장 프로그램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211710"/>
            <a:ext cx="5124625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0077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en-US" altLang="ko-KR" dirty="0"/>
              <a:t>POST 127.0.0.1:52273/user</a:t>
            </a:r>
            <a:r>
              <a:rPr lang="ko-KR" altLang="en-US" dirty="0"/>
              <a:t>를 설정</a:t>
            </a:r>
            <a:endParaRPr lang="en-US" altLang="ko-KR" dirty="0"/>
          </a:p>
          <a:p>
            <a:pPr lvl="2"/>
            <a:r>
              <a:rPr lang="en-US" altLang="ko-KR" dirty="0"/>
              <a:t>[Body] → [Form-encode]</a:t>
            </a:r>
            <a:r>
              <a:rPr lang="ko-KR" altLang="en-US" dirty="0"/>
              <a:t>를 선택</a:t>
            </a:r>
            <a:endParaRPr lang="en-US" altLang="ko-KR" dirty="0"/>
          </a:p>
          <a:p>
            <a:pPr lvl="2"/>
            <a:r>
              <a:rPr lang="ko-KR" altLang="en-US" dirty="0"/>
              <a:t>키와 값을 지정</a:t>
            </a:r>
            <a:r>
              <a:rPr lang="en-US" altLang="ko-KR" dirty="0"/>
              <a:t>, [Send] </a:t>
            </a:r>
            <a:r>
              <a:rPr lang="ko-KR" altLang="en-US" dirty="0"/>
              <a:t>버튼 선택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</a:t>
            </a:r>
            <a:r>
              <a:rPr lang="ko-KR" altLang="en-US"/>
              <a:t> </a:t>
            </a:r>
            <a:r>
              <a:rPr lang="en-US" altLang="ko-KR"/>
              <a:t>Postman </a:t>
            </a:r>
            <a:r>
              <a:rPr lang="ko-KR" altLang="en-US"/>
              <a:t>크롬 애플리케이션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99643"/>
            <a:ext cx="3232283" cy="3431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599643"/>
            <a:ext cx="3160634" cy="3431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8551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/>
              <a:t>학습목표</a:t>
            </a:r>
            <a:endParaRPr lang="en-US" altLang="ko-KR"/>
          </a:p>
          <a:p>
            <a:pPr lvl="1"/>
            <a:r>
              <a:rPr lang="en-US" altLang="ko-KR"/>
              <a:t>REST </a:t>
            </a:r>
            <a:r>
              <a:rPr lang="ko-KR" altLang="en-US"/>
              <a:t>규정을 이해합니다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RESTful </a:t>
            </a:r>
            <a:r>
              <a:rPr lang="ko-KR" altLang="en-US"/>
              <a:t>웹 서비스를 만드는 방법을 이해합니다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r>
              <a:rPr lang="ko-KR" altLang="en-US"/>
              <a:t>내용 </a:t>
            </a:r>
            <a:endParaRPr lang="en-US" altLang="ko-KR"/>
          </a:p>
          <a:p>
            <a:pPr lvl="1"/>
            <a:r>
              <a:rPr lang="en-US" altLang="ko-KR"/>
              <a:t>RESTful </a:t>
            </a:r>
            <a:r>
              <a:rPr lang="ko-KR" altLang="en-US"/>
              <a:t>웹 서비스 개요</a:t>
            </a:r>
            <a:endParaRPr lang="en-US" altLang="ko-KR"/>
          </a:p>
          <a:p>
            <a:pPr lvl="1"/>
            <a:r>
              <a:rPr lang="ko-KR" altLang="en-US"/>
              <a:t>코드 구성</a:t>
            </a:r>
            <a:endParaRPr lang="en-US" altLang="ko-KR"/>
          </a:p>
          <a:p>
            <a:pPr lvl="1"/>
            <a:r>
              <a:rPr lang="en-US" altLang="ko-KR"/>
              <a:t>Postman </a:t>
            </a:r>
            <a:r>
              <a:rPr lang="ko-KR" altLang="en-US"/>
              <a:t>크롬 애플리케이션</a:t>
            </a:r>
            <a:endParaRPr lang="en-US" altLang="ko-KR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</a:t>
            </a:r>
            <a:r>
              <a:rPr lang="ko-KR" altLang="en-US"/>
              <a:t> </a:t>
            </a:r>
            <a:r>
              <a:rPr lang="en-US" altLang="ko-KR"/>
              <a:t>Postman </a:t>
            </a:r>
            <a:r>
              <a:rPr lang="ko-KR" altLang="en-US"/>
              <a:t>크롬 애플리케이션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627534"/>
            <a:ext cx="6048672" cy="4297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3479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REST </a:t>
            </a:r>
            <a:r>
              <a:rPr lang="ko-KR" altLang="en-US"/>
              <a:t>규정에 맞게 만든 </a:t>
            </a:r>
            <a:r>
              <a:rPr lang="en-US" altLang="ko-KR"/>
              <a:t>ROA</a:t>
            </a:r>
            <a:r>
              <a:rPr lang="ko-KR" altLang="en-US"/>
              <a:t>를 따르는 웹 서비스 디자인 표준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ko-KR" altLang="en-US"/>
              <a:t>예</a:t>
            </a:r>
            <a:r>
              <a:rPr lang="en-US" altLang="ko-KR"/>
              <a:t>) </a:t>
            </a:r>
            <a:r>
              <a:rPr lang="ko-KR" altLang="en-US"/>
              <a:t>사용자 관련 정보</a:t>
            </a:r>
            <a:endParaRPr lang="en-US" altLang="ko-KR"/>
          </a:p>
          <a:p>
            <a:pPr lvl="3"/>
            <a:r>
              <a:rPr lang="en-US" altLang="ko-KR"/>
              <a:t>GET /user : </a:t>
            </a:r>
            <a:r>
              <a:rPr lang="ko-KR" altLang="en-US"/>
              <a:t>사용자 전체를 조회</a:t>
            </a:r>
            <a:endParaRPr lang="en-US" altLang="ko-KR"/>
          </a:p>
          <a:p>
            <a:pPr lvl="3"/>
            <a:r>
              <a:rPr lang="en-US" altLang="ko-KR"/>
              <a:t>GET /user/273 : 273</a:t>
            </a:r>
            <a:r>
              <a:rPr lang="ko-KR" altLang="en-US"/>
              <a:t>번 사용자를 조회</a:t>
            </a:r>
            <a:endParaRPr lang="en-US" altLang="ko-KR"/>
          </a:p>
          <a:p>
            <a:pPr lvl="3"/>
            <a:r>
              <a:rPr lang="en-US" altLang="ko-KR"/>
              <a:t>POST /user : </a:t>
            </a:r>
            <a:r>
              <a:rPr lang="ko-KR" altLang="en-US"/>
              <a:t>사용자를 추가</a:t>
            </a:r>
            <a:endParaRPr lang="en-US" altLang="ko-KR"/>
          </a:p>
          <a:p>
            <a:pPr lvl="3"/>
            <a:r>
              <a:rPr lang="en-US" altLang="ko-KR"/>
              <a:t>DELETE /user/273 : 273</a:t>
            </a:r>
            <a:r>
              <a:rPr lang="ko-KR" altLang="en-US"/>
              <a:t>번 사용자를 삭제</a:t>
            </a:r>
            <a:endParaRPr lang="en-US" altLang="ko-KR"/>
          </a:p>
          <a:p>
            <a:pPr lvl="1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</a:t>
            </a:r>
            <a:r>
              <a:rPr lang="ko-KR" altLang="en-US"/>
              <a:t> </a:t>
            </a:r>
            <a:r>
              <a:rPr lang="en-US" altLang="ko-KR"/>
              <a:t>RESTful </a:t>
            </a:r>
            <a:r>
              <a:rPr lang="ko-KR" altLang="en-US"/>
              <a:t>웹 서비스 개요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100" y="1034968"/>
            <a:ext cx="4370585" cy="1655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0468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RESTful </a:t>
            </a:r>
            <a:r>
              <a:rPr lang="ko-KR" altLang="en-US"/>
              <a:t>웹 서비스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</a:t>
            </a:r>
            <a:r>
              <a:rPr lang="ko-KR" altLang="en-US"/>
              <a:t> </a:t>
            </a:r>
            <a:r>
              <a:rPr lang="en-US" altLang="ko-KR"/>
              <a:t>RESTful </a:t>
            </a:r>
            <a:r>
              <a:rPr lang="ko-KR" altLang="en-US"/>
              <a:t>웹 서비스 개요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303" y="1059582"/>
            <a:ext cx="4401164" cy="2104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8154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</a:t>
            </a:r>
            <a:r>
              <a:rPr lang="ko-KR" altLang="en-US"/>
              <a:t> 코드 구성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771550"/>
            <a:ext cx="4547431" cy="3931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139702"/>
            <a:ext cx="4608512" cy="1939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6607084-BB7F-26F8-2B97-C222DE1E0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992" y="771550"/>
            <a:ext cx="404274" cy="2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691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</a:t>
            </a:r>
            <a:r>
              <a:rPr lang="ko-KR" altLang="en-US"/>
              <a:t> 코드 구성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63" y="987574"/>
            <a:ext cx="4472610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059582"/>
            <a:ext cx="3960440" cy="497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166" y="1563638"/>
            <a:ext cx="3917209" cy="2229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1836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</a:t>
            </a:r>
            <a:r>
              <a:rPr lang="ko-KR" altLang="en-US"/>
              <a:t> 코드 구성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75606"/>
            <a:ext cx="5922213" cy="2880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0308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코드 구성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사용자 데이터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데이터 저장 가능한 배열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31591"/>
            <a:ext cx="5472608" cy="136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59783"/>
            <a:ext cx="5544616" cy="220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7990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</a:t>
            </a:r>
            <a:r>
              <a:rPr lang="ko-KR" altLang="en-US"/>
              <a:t> 코드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771550"/>
            <a:ext cx="5674965" cy="4252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9868959"/>
      </p:ext>
    </p:extLst>
  </p:cSld>
  <p:clrMapOvr>
    <a:masterClrMapping/>
  </p:clrMapOvr>
</p:sld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1332</TotalTime>
  <Words>373</Words>
  <Application>Microsoft Office PowerPoint</Application>
  <PresentationFormat>화면 슬라이드 쇼(16:9)</PresentationFormat>
  <Paragraphs>85</Paragraphs>
  <Slides>21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HY견고딕</vt:lpstr>
      <vt:lpstr>HY헤드라인M</vt:lpstr>
      <vt:lpstr>돋움</vt:lpstr>
      <vt:lpstr>맑은 고딕</vt:lpstr>
      <vt:lpstr>Arial</vt:lpstr>
      <vt:lpstr>Wingdings</vt:lpstr>
      <vt:lpstr>1_마스터</vt:lpstr>
      <vt:lpstr> 미니 프로젝트- RESTful 웹 서비스</vt:lpstr>
      <vt:lpstr>PowerPoint 프레젠테이션</vt:lpstr>
      <vt:lpstr>1. RESTful 웹 서비스 개요</vt:lpstr>
      <vt:lpstr>1. RESTful 웹 서비스 개요</vt:lpstr>
      <vt:lpstr>2. 코드 구성</vt:lpstr>
      <vt:lpstr>2. 코드 구성</vt:lpstr>
      <vt:lpstr>2. 코드 구성</vt:lpstr>
      <vt:lpstr>2. 코드 구성</vt:lpstr>
      <vt:lpstr>2. 코드 구성</vt:lpstr>
      <vt:lpstr>2. 코드 구성</vt:lpstr>
      <vt:lpstr>2. 코드 구성</vt:lpstr>
      <vt:lpstr>2. 코드 구성</vt:lpstr>
      <vt:lpstr>2. 코드 구성</vt:lpstr>
      <vt:lpstr>2. 코드 구성</vt:lpstr>
      <vt:lpstr>2. 코드 구성</vt:lpstr>
      <vt:lpstr>2. 코드 구성</vt:lpstr>
      <vt:lpstr>3. Thunder Client 확장 프로그램</vt:lpstr>
      <vt:lpstr>3. Thunder Client 확장 프로그램</vt:lpstr>
      <vt:lpstr>3. Postman 크롬 애플리케이션</vt:lpstr>
      <vt:lpstr>3. Postman 크롬 애플리케이션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마케팅팀</cp:lastModifiedBy>
  <cp:revision>263</cp:revision>
  <dcterms:created xsi:type="dcterms:W3CDTF">2011-01-05T15:14:06Z</dcterms:created>
  <dcterms:modified xsi:type="dcterms:W3CDTF">2023-07-04T07:00:24Z</dcterms:modified>
</cp:coreProperties>
</file>