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42"/>
  </p:notesMasterIdLst>
  <p:handoutMasterIdLst>
    <p:handoutMasterId r:id="rId43"/>
  </p:handoutMasterIdLst>
  <p:sldIdLst>
    <p:sldId id="256" r:id="rId2"/>
    <p:sldId id="877" r:id="rId3"/>
    <p:sldId id="878" r:id="rId4"/>
    <p:sldId id="879" r:id="rId5"/>
    <p:sldId id="880" r:id="rId6"/>
    <p:sldId id="881" r:id="rId7"/>
    <p:sldId id="882" r:id="rId8"/>
    <p:sldId id="883" r:id="rId9"/>
    <p:sldId id="884" r:id="rId10"/>
    <p:sldId id="885" r:id="rId11"/>
    <p:sldId id="886" r:id="rId12"/>
    <p:sldId id="887" r:id="rId13"/>
    <p:sldId id="916" r:id="rId14"/>
    <p:sldId id="889" r:id="rId15"/>
    <p:sldId id="890" r:id="rId16"/>
    <p:sldId id="891" r:id="rId17"/>
    <p:sldId id="892" r:id="rId18"/>
    <p:sldId id="893" r:id="rId19"/>
    <p:sldId id="894" r:id="rId20"/>
    <p:sldId id="895" r:id="rId21"/>
    <p:sldId id="896" r:id="rId22"/>
    <p:sldId id="897" r:id="rId23"/>
    <p:sldId id="898" r:id="rId24"/>
    <p:sldId id="899" r:id="rId25"/>
    <p:sldId id="900" r:id="rId26"/>
    <p:sldId id="901" r:id="rId27"/>
    <p:sldId id="902" r:id="rId28"/>
    <p:sldId id="903" r:id="rId29"/>
    <p:sldId id="904" r:id="rId30"/>
    <p:sldId id="905" r:id="rId31"/>
    <p:sldId id="906" r:id="rId32"/>
    <p:sldId id="907" r:id="rId33"/>
    <p:sldId id="908" r:id="rId34"/>
    <p:sldId id="910" r:id="rId35"/>
    <p:sldId id="911" r:id="rId36"/>
    <p:sldId id="913" r:id="rId37"/>
    <p:sldId id="914" r:id="rId38"/>
    <p:sldId id="915" r:id="rId39"/>
    <p:sldId id="917" r:id="rId40"/>
    <p:sldId id="275" r:id="rId41"/>
  </p:sldIdLst>
  <p:sldSz cx="9144000" cy="5143500" type="screen16x9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3429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6858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0287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3716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17145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0574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24003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27432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B7CE"/>
    <a:srgbClr val="5A8DDC"/>
    <a:srgbClr val="009994"/>
    <a:srgbClr val="AE4225"/>
    <a:srgbClr val="B14922"/>
    <a:srgbClr val="DB99B7"/>
    <a:srgbClr val="D6E2F6"/>
    <a:srgbClr val="AA3C6E"/>
    <a:srgbClr val="191E70"/>
    <a:srgbClr val="191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5" autoAdjust="0"/>
    <p:restoredTop sz="94362" autoAdjust="0"/>
  </p:normalViewPr>
  <p:slideViewPr>
    <p:cSldViewPr>
      <p:cViewPr varScale="1">
        <p:scale>
          <a:sx n="142" d="100"/>
          <a:sy n="142" d="100"/>
        </p:scale>
        <p:origin x="942" y="114"/>
      </p:cViewPr>
      <p:guideLst>
        <p:guide orient="horz" pos="162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2023-07-04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2023-07-04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9538" y="741363"/>
            <a:ext cx="657860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9538" y="741363"/>
            <a:ext cx="657860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122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201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270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9538" y="741363"/>
            <a:ext cx="657860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 b="2020"/>
          <a:stretch/>
        </p:blipFill>
        <p:spPr bwMode="auto">
          <a:xfrm>
            <a:off x="2205100" y="51471"/>
            <a:ext cx="4649279" cy="3484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AutoShape 11"/>
          <p:cNvSpPr>
            <a:spLocks noChangeArrowheads="1"/>
          </p:cNvSpPr>
          <p:nvPr userDrawn="1"/>
        </p:nvSpPr>
        <p:spPr bwMode="ltGray">
          <a:xfrm>
            <a:off x="1139826" y="4198382"/>
            <a:ext cx="7137400" cy="400050"/>
          </a:xfrm>
          <a:prstGeom prst="roundRect">
            <a:avLst>
              <a:gd name="adj" fmla="val 16667"/>
            </a:avLst>
          </a:prstGeom>
          <a:solidFill>
            <a:srgbClr val="009994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2000"/>
          </a:p>
        </p:txBody>
      </p:sp>
      <p:sp>
        <p:nvSpPr>
          <p:cNvPr id="12" name="TextBox 19"/>
          <p:cNvSpPr txBox="1">
            <a:spLocks noChangeArrowheads="1"/>
          </p:cNvSpPr>
          <p:nvPr userDrawn="1"/>
        </p:nvSpPr>
        <p:spPr bwMode="auto">
          <a:xfrm>
            <a:off x="2205100" y="4229101"/>
            <a:ext cx="50068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자바스크립트 프로그래밍 입문 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(2</a:t>
            </a: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판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1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40353" y="4857750"/>
            <a:ext cx="1228725" cy="192882"/>
          </a:xfrm>
          <a:prstGeom prst="rect">
            <a:avLst/>
          </a:prstGeom>
        </p:spPr>
      </p:pic>
      <p:sp>
        <p:nvSpPr>
          <p:cNvPr id="14" name="제목 1"/>
          <p:cNvSpPr>
            <a:spLocks noGrp="1"/>
          </p:cNvSpPr>
          <p:nvPr>
            <p:ph type="ctrTitle"/>
          </p:nvPr>
        </p:nvSpPr>
        <p:spPr>
          <a:xfrm>
            <a:off x="3347864" y="3461475"/>
            <a:ext cx="4693575" cy="718354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rgbClr val="4F81BD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8"/>
          <p:cNvSpPr txBox="1">
            <a:spLocks/>
          </p:cNvSpPr>
          <p:nvPr userDrawn="1"/>
        </p:nvSpPr>
        <p:spPr bwMode="auto">
          <a:xfrm>
            <a:off x="227013" y="70248"/>
            <a:ext cx="6172200" cy="422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762545"/>
            <a:ext cx="8568000" cy="405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0" marR="0" indent="0" algn="l" defTabSz="914378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Tx/>
              <a:buNone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357178" marR="0" indent="0" algn="l" defTabSz="914378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Tx/>
              <a:buNone/>
              <a:tabLst/>
              <a:defRPr sz="1800">
                <a:latin typeface="+mn-ea"/>
                <a:ea typeface="+mn-ea"/>
              </a:defRPr>
            </a:lvl2pPr>
            <a:lvl3pPr marL="809605" marR="0" indent="-182558" algn="l" defTabSz="914378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892" marR="0" lvl="0" indent="-342892" algn="l" defTabSz="914378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37" marR="0" lvl="1" indent="-182558" algn="l" defTabSz="914378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698864"/>
            <a:ext cx="8686800" cy="4286250"/>
          </a:xfrm>
          <a:prstGeom prst="rect">
            <a:avLst/>
          </a:prstGeom>
        </p:spPr>
        <p:txBody>
          <a:bodyPr/>
          <a:lstStyle>
            <a:lvl1pPr marL="342892" marR="0" indent="-342892" algn="l" defTabSz="914378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맑은 고딕" pitchFamily="50" charset="-127"/>
              <a:buChar char="■"/>
              <a:tabLst/>
              <a:defRPr sz="2000"/>
            </a:lvl1pPr>
            <a:lvl2pPr marL="539737" marR="0" indent="-182558" algn="l" defTabSz="914378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/>
            </a:lvl2pPr>
            <a:lvl3pPr marL="720707" marR="0" indent="-185733" algn="l" defTabSz="914378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400"/>
            </a:lvl3pPr>
            <a:lvl4pPr marL="898502" indent="-177796">
              <a:buClr>
                <a:schemeClr val="bg1"/>
              </a:buClr>
              <a:buSzPct val="90000"/>
              <a:buFont typeface="Arial" panose="020B0604020202020204" pitchFamily="34" charset="0"/>
              <a:buChar char="−"/>
              <a:tabLst>
                <a:tab pos="898502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27015" y="61914"/>
            <a:ext cx="7559675" cy="432197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C:\Users\KDY\Desktop\자바스크립트 2판\강의교안\표지-1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29" t="33366" r="13639" b="51325"/>
          <a:stretch/>
        </p:blipFill>
        <p:spPr bwMode="auto">
          <a:xfrm>
            <a:off x="5647661" y="2283719"/>
            <a:ext cx="1768585" cy="184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KDY\Desktop\자바스크립트 2판\강의교안\표지2-1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26" t="23546" r="18331" b="49042"/>
          <a:stretch/>
        </p:blipFill>
        <p:spPr bwMode="auto">
          <a:xfrm>
            <a:off x="2501776" y="909547"/>
            <a:ext cx="4030177" cy="321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8"/>
          <p:cNvSpPr>
            <a:spLocks noChangeArrowheads="1"/>
          </p:cNvSpPr>
          <p:nvPr userDrawn="1"/>
        </p:nvSpPr>
        <p:spPr bwMode="auto">
          <a:xfrm>
            <a:off x="8100393" y="4887516"/>
            <a:ext cx="967408" cy="198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4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400" dirty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/40</a:t>
            </a:r>
          </a:p>
        </p:txBody>
      </p:sp>
      <p:sp>
        <p:nvSpPr>
          <p:cNvPr id="13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698897"/>
            <a:ext cx="86868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4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5" y="61914"/>
            <a:ext cx="7559675" cy="43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5" name="Freeform 126"/>
          <p:cNvSpPr>
            <a:spLocks/>
          </p:cNvSpPr>
          <p:nvPr userDrawn="1"/>
        </p:nvSpPr>
        <p:spPr bwMode="gray">
          <a:xfrm>
            <a:off x="-12700" y="257176"/>
            <a:ext cx="6032500" cy="509588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2000"/>
          </a:p>
        </p:txBody>
      </p:sp>
      <p:sp>
        <p:nvSpPr>
          <p:cNvPr id="16" name="Rectangle 193"/>
          <p:cNvSpPr>
            <a:spLocks noChangeArrowheads="1"/>
          </p:cNvSpPr>
          <p:nvPr userDrawn="1"/>
        </p:nvSpPr>
        <p:spPr bwMode="gray">
          <a:xfrm>
            <a:off x="226421" y="501532"/>
            <a:ext cx="2341607" cy="98822"/>
          </a:xfrm>
          <a:prstGeom prst="rect">
            <a:avLst/>
          </a:prstGeom>
          <a:solidFill>
            <a:schemeClr val="accent3"/>
          </a:solidFill>
          <a:ln w="9525">
            <a:solidFill>
              <a:srgbClr val="FFFFD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1800">
              <a:solidFill>
                <a:srgbClr val="000000"/>
              </a:solidFill>
              <a:latin typeface="Arial" charset="0"/>
              <a:ea typeface="굴림" charset="-127"/>
            </a:endParaRPr>
          </a:p>
        </p:txBody>
      </p:sp>
      <p:sp>
        <p:nvSpPr>
          <p:cNvPr id="17" name="Line 194"/>
          <p:cNvSpPr>
            <a:spLocks noChangeShapeType="1"/>
          </p:cNvSpPr>
          <p:nvPr userDrawn="1"/>
        </p:nvSpPr>
        <p:spPr bwMode="gray">
          <a:xfrm>
            <a:off x="226421" y="594019"/>
            <a:ext cx="8675591" cy="0"/>
          </a:xfrm>
          <a:prstGeom prst="line">
            <a:avLst/>
          </a:prstGeom>
          <a:ln>
            <a:solidFill>
              <a:srgbClr val="191E70"/>
            </a:solidFill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latinLnBrk="0">
              <a:defRPr/>
            </a:pPr>
            <a:endParaRPr kumimoji="0" lang="ko-KR" altLang="en-US" sz="180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485" y="351173"/>
            <a:ext cx="1320198" cy="234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1950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1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1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1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1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342900" algn="l" rtl="0" eaLnBrk="1" fontAlgn="base" latinLnBrk="1" hangingPunct="1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685800" algn="l" rtl="0" eaLnBrk="1" fontAlgn="base" latinLnBrk="1" hangingPunct="1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028700" algn="l" rtl="0" eaLnBrk="1" fontAlgn="base" latinLnBrk="1" hangingPunct="1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371600" algn="l" rtl="0" eaLnBrk="1" fontAlgn="base" latinLnBrk="1" hangingPunct="1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57175" indent="-257175" algn="l" rtl="0" eaLnBrk="0" fontAlgn="base" latinLnBrk="1" hangingPunct="0">
        <a:spcBef>
          <a:spcPct val="20000"/>
        </a:spcBef>
        <a:spcAft>
          <a:spcPts val="75"/>
        </a:spcAft>
        <a:buClr>
          <a:srgbClr val="5A8DDC"/>
        </a:buClr>
        <a:buFont typeface="Wingdings" panose="05000000000000000000" pitchFamily="2" charset="2"/>
        <a:buChar char="v"/>
        <a:defRPr sz="165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404813" indent="-136922" algn="l" rtl="0" eaLnBrk="0" fontAlgn="base" latinLnBrk="1" hangingPunct="0">
        <a:spcBef>
          <a:spcPct val="20000"/>
        </a:spcBef>
        <a:spcAft>
          <a:spcPts val="75"/>
        </a:spcAft>
        <a:buClr>
          <a:srgbClr val="B1AE6B"/>
        </a:buClr>
        <a:buFont typeface="Wingdings" panose="05000000000000000000" pitchFamily="2" charset="2"/>
        <a:buChar char="§"/>
        <a:defRPr sz="1425" kern="1200">
          <a:solidFill>
            <a:schemeClr val="tx1"/>
          </a:solidFill>
          <a:latin typeface="+mn-ea"/>
          <a:ea typeface="+mn-ea"/>
          <a:cs typeface="+mn-cs"/>
        </a:defRPr>
      </a:lvl2pPr>
      <a:lvl3pPr marL="540544" indent="-139304" algn="l" rtl="0" eaLnBrk="0" fontAlgn="base" latinLnBrk="1" hangingPunct="0">
        <a:spcBef>
          <a:spcPct val="20000"/>
        </a:spcBef>
        <a:spcAft>
          <a:spcPts val="75"/>
        </a:spcAft>
        <a:buClr>
          <a:srgbClr val="ADB9AD"/>
        </a:buClr>
        <a:buChar char="•"/>
        <a:defRPr sz="1275" kern="1200">
          <a:solidFill>
            <a:schemeClr val="tx1"/>
          </a:solidFill>
          <a:latin typeface="+mn-ea"/>
          <a:ea typeface="+mn-ea"/>
          <a:cs typeface="+mn-cs"/>
        </a:defRPr>
      </a:lvl3pPr>
      <a:lvl4pPr marL="871538" indent="-200025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1543050" indent="-1714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5"/>
          <p:cNvSpPr>
            <a:spLocks noGrp="1"/>
          </p:cNvSpPr>
          <p:nvPr>
            <p:ph type="ctrTitle"/>
          </p:nvPr>
        </p:nvSpPr>
        <p:spPr>
          <a:xfrm>
            <a:off x="2627784" y="3461475"/>
            <a:ext cx="4693575" cy="718354"/>
          </a:xfrm>
        </p:spPr>
        <p:txBody>
          <a:bodyPr/>
          <a:lstStyle/>
          <a:p>
            <a:r>
              <a:rPr lang="en-US" altLang="ko-KR" dirty="0"/>
              <a:t>    </a:t>
            </a:r>
            <a:r>
              <a:rPr lang="en-US" altLang="ko-KR" dirty="0" err="1"/>
              <a:t>jQuery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354695"/>
            <a:ext cx="1512168" cy="68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CSS </a:t>
            </a:r>
            <a:r>
              <a:rPr lang="ko-KR" altLang="en-US"/>
              <a:t>선택자를 사용해 문서 객체를 선택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문서 객체 선택</a:t>
            </a:r>
            <a:endParaRPr lang="ko-KR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365" y="3597864"/>
            <a:ext cx="2194866" cy="977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365" y="1275606"/>
            <a:ext cx="4334071" cy="2079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2981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/>
              <a:t>예</a:t>
            </a:r>
            <a:r>
              <a:rPr lang="en-US" altLang="ko-KR"/>
              <a:t>) h1 </a:t>
            </a:r>
            <a:r>
              <a:rPr lang="ko-KR" altLang="en-US"/>
              <a:t>태그에 </a:t>
            </a:r>
            <a:r>
              <a:rPr lang="en-US" altLang="ko-KR"/>
              <a:t>parent ( ) </a:t>
            </a:r>
            <a:r>
              <a:rPr lang="ko-KR" altLang="en-US"/>
              <a:t>메소드와 </a:t>
            </a:r>
            <a:r>
              <a:rPr lang="en-US" altLang="ko-KR"/>
              <a:t>find ( ) </a:t>
            </a:r>
            <a:r>
              <a:rPr lang="ko-KR" altLang="en-US"/>
              <a:t>메소드를 사용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문서 객체 선택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31590"/>
            <a:ext cx="4824536" cy="1179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5160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57179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14-4] </a:t>
            </a:r>
            <a:r>
              <a:rPr lang="ko-KR" altLang="en-US" dirty="0"/>
              <a:t>문서 객체 반복</a:t>
            </a:r>
            <a:r>
              <a:rPr lang="en-US" altLang="ko-KR" dirty="0"/>
              <a:t>(1)</a:t>
            </a:r>
          </a:p>
          <a:p>
            <a:pPr lvl="2"/>
            <a:r>
              <a:rPr lang="en-US" altLang="ko-KR" dirty="0"/>
              <a:t>h1 </a:t>
            </a:r>
            <a:r>
              <a:rPr lang="ko-KR" altLang="en-US" dirty="0"/>
              <a:t>태그를 선택하고</a:t>
            </a:r>
            <a:r>
              <a:rPr lang="en-US" altLang="ko-KR" dirty="0"/>
              <a:t>, </a:t>
            </a:r>
            <a:r>
              <a:rPr lang="ko-KR" altLang="en-US" dirty="0"/>
              <a:t>내부 요소에 반복을 걸어</a:t>
            </a:r>
            <a:endParaRPr lang="en-US" altLang="ko-KR" dirty="0"/>
          </a:p>
          <a:p>
            <a:pPr marL="534974" lvl="2" indent="0">
              <a:buNone/>
            </a:pPr>
            <a:r>
              <a:rPr lang="ko-KR" altLang="en-US" dirty="0"/>
              <a:t>   짝수 번째 위치하는 것에만 배경 색상을 적용함</a:t>
            </a:r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문서 객체 개별 조작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695" y="740567"/>
            <a:ext cx="2626766" cy="813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784185"/>
            <a:ext cx="2616692" cy="726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794"/>
          <a:stretch/>
        </p:blipFill>
        <p:spPr bwMode="auto">
          <a:xfrm>
            <a:off x="1043608" y="3022303"/>
            <a:ext cx="4106244" cy="1421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437" y="2612330"/>
            <a:ext cx="4097115" cy="490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93"/>
          <a:stretch/>
        </p:blipFill>
        <p:spPr bwMode="auto">
          <a:xfrm>
            <a:off x="4130770" y="2868895"/>
            <a:ext cx="4248472" cy="2007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9877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en-US" altLang="ko-KR" dirty="0"/>
              <a:t>h1 </a:t>
            </a:r>
            <a:r>
              <a:rPr lang="ko-KR" altLang="en-US" dirty="0"/>
              <a:t>태그를 선택하고</a:t>
            </a:r>
            <a:r>
              <a:rPr lang="en-US" altLang="ko-KR" dirty="0"/>
              <a:t>, </a:t>
            </a:r>
            <a:r>
              <a:rPr lang="ko-KR" altLang="en-US" dirty="0"/>
              <a:t>내부 요소에 반복을 걸어</a:t>
            </a:r>
            <a:endParaRPr lang="en-US" altLang="ko-KR" dirty="0"/>
          </a:p>
          <a:p>
            <a:pPr marL="534974" lvl="2" indent="0">
              <a:buNone/>
            </a:pPr>
            <a:r>
              <a:rPr lang="ko-KR" altLang="en-US" dirty="0"/>
              <a:t>   짝수 번째 위치하는 것에만 배경 색상을 적용함</a:t>
            </a:r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문서 객체 개별 조작</a:t>
            </a:r>
            <a:endParaRPr lang="ko-KR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1547813"/>
            <a:ext cx="4997753" cy="1455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908" y="2610591"/>
            <a:ext cx="1968276" cy="1480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6171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each( )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주의점 </a:t>
            </a:r>
            <a:r>
              <a:rPr lang="en-US" altLang="ko-KR" dirty="0"/>
              <a:t>: Array </a:t>
            </a:r>
            <a:r>
              <a:rPr lang="ko-KR" altLang="en-US" dirty="0"/>
              <a:t>객체의 </a:t>
            </a:r>
            <a:r>
              <a:rPr lang="en-US" altLang="ko-KR" dirty="0" err="1"/>
              <a:t>forEach</a:t>
            </a:r>
            <a:r>
              <a:rPr lang="en-US" altLang="ko-KR" dirty="0"/>
              <a:t> ( )</a:t>
            </a:r>
            <a:r>
              <a:rPr lang="ko-KR" altLang="en-US" dirty="0" err="1"/>
              <a:t>메소드와</a:t>
            </a:r>
            <a:r>
              <a:rPr lang="ko-KR" altLang="en-US" dirty="0"/>
              <a:t> 인덱스</a:t>
            </a:r>
            <a:r>
              <a:rPr lang="en-US" altLang="ko-KR" dirty="0"/>
              <a:t>, </a:t>
            </a:r>
            <a:r>
              <a:rPr lang="ko-KR" altLang="en-US" dirty="0"/>
              <a:t>요소 순서가 다름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040" y="2355726"/>
            <a:ext cx="4558349" cy="966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문서 객체 개별 조작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041" y="1005577"/>
            <a:ext cx="2516165" cy="70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8607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923678"/>
            <a:ext cx="3760847" cy="3199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[</a:t>
            </a:r>
            <a:r>
              <a:rPr lang="ko-KR" altLang="en-US"/>
              <a:t>예제 </a:t>
            </a:r>
            <a:r>
              <a:rPr lang="en-US" altLang="ko-KR"/>
              <a:t>14-5] </a:t>
            </a:r>
            <a:r>
              <a:rPr lang="ko-KR" altLang="en-US"/>
              <a:t>문서 객체 반복</a:t>
            </a:r>
            <a:r>
              <a:rPr lang="en-US" altLang="ko-KR"/>
              <a:t>(2)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문서 객체 개별 조작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135" y="1081263"/>
            <a:ext cx="3744416" cy="884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0371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글자 조작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534974" lvl="2" indent="0">
              <a:buNone/>
            </a:pPr>
            <a:endParaRPr lang="en-US" altLang="ko-KR" dirty="0"/>
          </a:p>
          <a:p>
            <a:pPr lvl="2"/>
            <a:r>
              <a:rPr lang="ko-KR" altLang="en-US" dirty="0" err="1"/>
              <a:t>선택자로</a:t>
            </a:r>
            <a:r>
              <a:rPr lang="ko-KR" altLang="en-US" dirty="0"/>
              <a:t> 여러 개의 문서 객체를 선택할 때 </a:t>
            </a:r>
            <a:r>
              <a:rPr lang="en-US" altLang="ko-KR" dirty="0"/>
              <a:t>text ( ) </a:t>
            </a:r>
            <a:r>
              <a:rPr lang="ko-KR" altLang="en-US" dirty="0" err="1"/>
              <a:t>메소드는</a:t>
            </a:r>
            <a:r>
              <a:rPr lang="ko-KR" altLang="en-US" dirty="0"/>
              <a:t> 모든 문서 객체 </a:t>
            </a:r>
            <a:endParaRPr lang="en-US" altLang="ko-KR" dirty="0"/>
          </a:p>
          <a:p>
            <a:pPr lvl="2"/>
            <a:r>
              <a:rPr lang="ko-KR" altLang="en-US" dirty="0"/>
              <a:t>  내부의 문자를 출력</a:t>
            </a:r>
            <a:r>
              <a:rPr lang="en-US" altLang="ko-KR" dirty="0"/>
              <a:t>, html( ) </a:t>
            </a:r>
            <a:r>
              <a:rPr lang="ko-KR" altLang="en-US" dirty="0" err="1"/>
              <a:t>메소드는</a:t>
            </a:r>
            <a:r>
              <a:rPr lang="ko-KR" altLang="en-US" dirty="0"/>
              <a:t> 첫 번째 문서 객체 내부의 문자를 출력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</a:t>
            </a:r>
            <a:r>
              <a:rPr lang="ko-KR" altLang="en-US"/>
              <a:t>문서 객체 조작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682" y="1059582"/>
            <a:ext cx="3406616" cy="965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682" y="2139702"/>
            <a:ext cx="4523407" cy="1188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028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[</a:t>
            </a:r>
            <a:r>
              <a:rPr lang="ko-KR" altLang="en-US"/>
              <a:t>예제 </a:t>
            </a:r>
            <a:r>
              <a:rPr lang="en-US" altLang="ko-KR"/>
              <a:t>14-6] text( ) </a:t>
            </a:r>
            <a:r>
              <a:rPr lang="ko-KR" altLang="en-US"/>
              <a:t>메소드와 </a:t>
            </a:r>
            <a:r>
              <a:rPr lang="en-US" altLang="ko-KR"/>
              <a:t>html( ) </a:t>
            </a:r>
            <a:r>
              <a:rPr lang="ko-KR" altLang="en-US"/>
              <a:t>메소드의 </a:t>
            </a:r>
            <a:r>
              <a:rPr lang="en-US" altLang="ko-KR"/>
              <a:t>GET </a:t>
            </a:r>
            <a:r>
              <a:rPr lang="ko-KR" altLang="en-US"/>
              <a:t>형태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</a:t>
            </a:r>
            <a:r>
              <a:rPr lang="ko-KR" altLang="en-US"/>
              <a:t>문서 객체 조작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68745"/>
            <a:ext cx="4608512" cy="374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291830"/>
            <a:ext cx="3248025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0713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문서 객체 내부의 문자를 변경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57179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14-7] text( ) </a:t>
            </a:r>
            <a:r>
              <a:rPr lang="ko-KR" altLang="en-US" dirty="0" err="1"/>
              <a:t>메소드와</a:t>
            </a:r>
            <a:r>
              <a:rPr lang="ko-KR" altLang="en-US" dirty="0"/>
              <a:t> </a:t>
            </a:r>
            <a:r>
              <a:rPr lang="en-US" altLang="ko-KR" dirty="0"/>
              <a:t>html( ) </a:t>
            </a:r>
            <a:r>
              <a:rPr lang="ko-KR" altLang="en-US" dirty="0" err="1"/>
              <a:t>메소드의</a:t>
            </a:r>
            <a:r>
              <a:rPr lang="ko-KR" altLang="en-US" dirty="0"/>
              <a:t> </a:t>
            </a:r>
            <a:r>
              <a:rPr lang="en-US" altLang="ko-KR" dirty="0"/>
              <a:t>SET </a:t>
            </a:r>
            <a:r>
              <a:rPr lang="ko-KR" altLang="en-US" dirty="0"/>
              <a:t>형태</a:t>
            </a:r>
            <a:endParaRPr lang="en-US" altLang="ko-KR" dirty="0"/>
          </a:p>
          <a:p>
            <a:pPr lvl="2"/>
            <a:r>
              <a:rPr lang="en-US" altLang="ko-KR" dirty="0"/>
              <a:t>h1 </a:t>
            </a:r>
            <a:r>
              <a:rPr lang="ko-KR" altLang="en-US" dirty="0"/>
              <a:t>태그에 </a:t>
            </a:r>
            <a:r>
              <a:rPr lang="en-US" altLang="ko-KR" dirty="0"/>
              <a:t>text ( ) </a:t>
            </a:r>
            <a:r>
              <a:rPr lang="ko-KR" altLang="en-US" dirty="0" err="1"/>
              <a:t>메소드와</a:t>
            </a:r>
            <a:r>
              <a:rPr lang="ko-KR" altLang="en-US" dirty="0"/>
              <a:t> </a:t>
            </a:r>
            <a:r>
              <a:rPr lang="en-US" altLang="ko-KR" dirty="0"/>
              <a:t>html( ) </a:t>
            </a:r>
            <a:r>
              <a:rPr lang="ko-KR" altLang="en-US" dirty="0" err="1"/>
              <a:t>메소드로</a:t>
            </a:r>
            <a:r>
              <a:rPr lang="ko-KR" altLang="en-US" dirty="0"/>
              <a:t> 내부 문자를 변경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</a:t>
            </a:r>
            <a:r>
              <a:rPr lang="ko-KR" altLang="en-US"/>
              <a:t>문서 객체 조작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503" y="987574"/>
            <a:ext cx="4392488" cy="1082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37"/>
          <a:stretch/>
        </p:blipFill>
        <p:spPr bwMode="auto">
          <a:xfrm>
            <a:off x="1307664" y="2643758"/>
            <a:ext cx="4062214" cy="2139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4606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534974" lvl="2" indent="0">
              <a:buNone/>
            </a:pPr>
            <a:endParaRPr lang="en-US" altLang="ko-KR" dirty="0"/>
          </a:p>
          <a:p>
            <a:pPr marL="534974" lvl="2" indent="0">
              <a:buNone/>
            </a:pPr>
            <a:endParaRPr lang="en-US" altLang="ko-KR" dirty="0"/>
          </a:p>
          <a:p>
            <a:pPr marL="534974" lvl="2" indent="0">
              <a:buNone/>
            </a:pPr>
            <a:endParaRPr lang="en-US" altLang="ko-KR" dirty="0"/>
          </a:p>
          <a:p>
            <a:pPr marL="534974" lvl="2" indent="0">
              <a:buNone/>
            </a:pPr>
            <a:endParaRPr lang="en-US" altLang="ko-KR" dirty="0"/>
          </a:p>
          <a:p>
            <a:pPr marL="534974" lvl="2" indent="0">
              <a:buNone/>
            </a:pPr>
            <a:endParaRPr lang="en-US" altLang="ko-KR" dirty="0"/>
          </a:p>
          <a:p>
            <a:pPr lvl="2"/>
            <a:r>
              <a:rPr lang="en-US" altLang="ko-KR" dirty="0"/>
              <a:t>SET </a:t>
            </a:r>
            <a:r>
              <a:rPr lang="ko-KR" altLang="en-US" dirty="0"/>
              <a:t>형태는 두 </a:t>
            </a:r>
            <a:r>
              <a:rPr lang="ko-KR" altLang="en-US" dirty="0" err="1"/>
              <a:t>메소드</a:t>
            </a:r>
            <a:r>
              <a:rPr lang="ko-KR" altLang="en-US" dirty="0"/>
              <a:t> 모두 선택한 문서 객체에 적용함</a:t>
            </a:r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</a:t>
            </a:r>
            <a:r>
              <a:rPr lang="ko-KR" altLang="en-US"/>
              <a:t>문서 객체 조작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824538"/>
            <a:ext cx="5184576" cy="1013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B3E3886-B111-444B-ADE4-FFADAA8A5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965652"/>
            <a:ext cx="1800200" cy="162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765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/>
              <a:t>학습목표</a:t>
            </a:r>
            <a:endParaRPr lang="en-US" altLang="ko-KR"/>
          </a:p>
          <a:p>
            <a:pPr lvl="1"/>
            <a:r>
              <a:rPr lang="en-US" altLang="ko-KR"/>
              <a:t>jQuery</a:t>
            </a:r>
            <a:r>
              <a:rPr lang="ko-KR" altLang="en-US"/>
              <a:t>를 </a:t>
            </a:r>
            <a:r>
              <a:rPr lang="en-US" altLang="ko-KR"/>
              <a:t>HTML </a:t>
            </a:r>
            <a:r>
              <a:rPr lang="ko-KR" altLang="en-US"/>
              <a:t>페이지에서 사용할 수 있는 방법을 이해합니다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jQuery</a:t>
            </a:r>
            <a:r>
              <a:rPr lang="ko-KR" altLang="en-US"/>
              <a:t>로 문서 객체를 선택하는 방법을 이해합니다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jQuery</a:t>
            </a:r>
            <a:r>
              <a:rPr lang="ko-KR" altLang="en-US"/>
              <a:t>로 문서 객체를 조작하는 방법을 이해합니다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jQuery</a:t>
            </a:r>
            <a:r>
              <a:rPr lang="ko-KR" altLang="en-US"/>
              <a:t>로 문서 객체에 이벤트를 연결하는 방법을 이해합니다</a:t>
            </a:r>
            <a:r>
              <a:rPr lang="en-US" altLang="ko-KR"/>
              <a:t>.</a:t>
            </a:r>
          </a:p>
          <a:p>
            <a:r>
              <a:rPr lang="ko-KR" altLang="en-US"/>
              <a:t>내용 </a:t>
            </a:r>
            <a:endParaRPr lang="en-US" altLang="ko-KR"/>
          </a:p>
          <a:p>
            <a:pPr lvl="1"/>
            <a:r>
              <a:rPr lang="en-US" altLang="ko-KR"/>
              <a:t>jQuery </a:t>
            </a:r>
            <a:r>
              <a:rPr lang="ko-KR" altLang="en-US"/>
              <a:t>사용 준비 </a:t>
            </a:r>
            <a:endParaRPr lang="en-US" altLang="ko-KR"/>
          </a:p>
          <a:p>
            <a:pPr lvl="1"/>
            <a:r>
              <a:rPr lang="en-US" altLang="ko-KR"/>
              <a:t>jQuery </a:t>
            </a:r>
            <a:r>
              <a:rPr lang="ko-KR" altLang="en-US"/>
              <a:t>객체</a:t>
            </a:r>
            <a:endParaRPr lang="en-US" altLang="ko-KR"/>
          </a:p>
          <a:p>
            <a:pPr lvl="1"/>
            <a:r>
              <a:rPr lang="ko-KR" altLang="en-US"/>
              <a:t>문서 객체 선택</a:t>
            </a:r>
            <a:endParaRPr lang="en-US" altLang="ko-KR"/>
          </a:p>
          <a:p>
            <a:pPr lvl="1"/>
            <a:r>
              <a:rPr lang="ko-KR" altLang="en-US"/>
              <a:t>문서 객체 개별 조작</a:t>
            </a:r>
            <a:endParaRPr lang="en-US" altLang="ko-KR"/>
          </a:p>
          <a:p>
            <a:pPr lvl="1"/>
            <a:r>
              <a:rPr lang="ko-KR" altLang="en-US"/>
              <a:t>문서 객체 조작</a:t>
            </a:r>
            <a:endParaRPr lang="en-US" altLang="ko-KR"/>
          </a:p>
          <a:p>
            <a:pPr lvl="1"/>
            <a:r>
              <a:rPr lang="ko-KR" altLang="en-US"/>
              <a:t>문서 객체 생성</a:t>
            </a:r>
            <a:endParaRPr lang="en-US" altLang="ko-KR"/>
          </a:p>
          <a:p>
            <a:pPr lvl="1"/>
            <a:r>
              <a:rPr lang="ko-KR" altLang="en-US"/>
              <a:t>이벤트</a:t>
            </a:r>
            <a:endParaRPr lang="en-US" altLang="ko-KR"/>
          </a:p>
          <a:p>
            <a:pPr lvl="1"/>
            <a:r>
              <a:rPr lang="ko-KR" altLang="en-US"/>
              <a:t>애니메이션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/>
              <a:t>스타일 조작</a:t>
            </a:r>
            <a:endParaRPr lang="en-US" altLang="ko-KR"/>
          </a:p>
          <a:p>
            <a:pPr lvl="1"/>
            <a:r>
              <a:rPr lang="en-US" altLang="ko-KR"/>
              <a:t>css( )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</a:t>
            </a:r>
            <a:r>
              <a:rPr lang="ko-KR" altLang="en-US"/>
              <a:t>문서 객체 조작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088974"/>
            <a:ext cx="2440289" cy="787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95687"/>
            <a:ext cx="6301935" cy="1608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3462496"/>
            <a:ext cx="6336704" cy="1442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7447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[</a:t>
            </a:r>
            <a:r>
              <a:rPr lang="ko-KR" altLang="en-US"/>
              <a:t>예제 </a:t>
            </a:r>
            <a:r>
              <a:rPr lang="en-US" altLang="ko-KR"/>
              <a:t>14-8] </a:t>
            </a:r>
            <a:r>
              <a:rPr lang="ko-KR" altLang="en-US"/>
              <a:t>스타일 조작 </a:t>
            </a:r>
            <a:r>
              <a:rPr lang="en-US" altLang="ko-KR"/>
              <a:t>- [</a:t>
            </a:r>
            <a:r>
              <a:rPr lang="ko-KR" altLang="en-US"/>
              <a:t>예제 </a:t>
            </a:r>
            <a:r>
              <a:rPr lang="en-US" altLang="ko-KR"/>
              <a:t>13-6]</a:t>
            </a:r>
            <a:r>
              <a:rPr lang="ko-KR" altLang="en-US"/>
              <a:t>을 </a:t>
            </a:r>
            <a:r>
              <a:rPr lang="en-US" altLang="ko-KR"/>
              <a:t>jQuery</a:t>
            </a:r>
            <a:r>
              <a:rPr lang="ko-KR" altLang="en-US"/>
              <a:t>로 변경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</a:t>
            </a:r>
            <a:r>
              <a:rPr lang="ko-KR" altLang="en-US"/>
              <a:t>문서 객체 조작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141"/>
          <a:stretch/>
        </p:blipFill>
        <p:spPr bwMode="auto">
          <a:xfrm>
            <a:off x="683568" y="1059582"/>
            <a:ext cx="4762076" cy="3718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50"/>
          <a:stretch/>
        </p:blipFill>
        <p:spPr bwMode="auto">
          <a:xfrm>
            <a:off x="4354852" y="1669856"/>
            <a:ext cx="4762076" cy="880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643758"/>
            <a:ext cx="2132831" cy="1315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9365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/>
              <a:t>속성 조작</a:t>
            </a:r>
            <a:endParaRPr lang="en-US" altLang="ko-KR"/>
          </a:p>
          <a:p>
            <a:pPr lvl="1"/>
            <a:r>
              <a:rPr lang="en-US" altLang="ko-KR"/>
              <a:t>attr( )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</a:t>
            </a:r>
            <a:r>
              <a:rPr lang="ko-KR" altLang="en-US"/>
              <a:t>문서 객체 조작</a:t>
            </a:r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9622"/>
            <a:ext cx="2877905" cy="945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473" y="1563638"/>
            <a:ext cx="5328592" cy="2521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4646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[</a:t>
            </a:r>
            <a:r>
              <a:rPr lang="ko-KR" altLang="en-US"/>
              <a:t>예제 </a:t>
            </a:r>
            <a:r>
              <a:rPr lang="en-US" altLang="ko-KR"/>
              <a:t>14-9] jQuery</a:t>
            </a:r>
            <a:r>
              <a:rPr lang="ko-KR" altLang="en-US"/>
              <a:t>를 사용한 속성 조작</a:t>
            </a:r>
            <a:endParaRPr lang="en-US" altLang="ko-KR"/>
          </a:p>
          <a:p>
            <a:pPr lvl="2"/>
            <a:r>
              <a:rPr lang="en-US" altLang="ko-KR"/>
              <a:t>each( ) </a:t>
            </a:r>
            <a:r>
              <a:rPr lang="ko-KR" altLang="en-US"/>
              <a:t>메소드를 사용해 너비가 </a:t>
            </a:r>
            <a:r>
              <a:rPr lang="en-US" altLang="ko-KR"/>
              <a:t>(index + 1) * 100</a:t>
            </a:r>
            <a:r>
              <a:rPr lang="ko-KR" altLang="en-US"/>
              <a:t>인 이미지를 </a:t>
            </a:r>
            <a:r>
              <a:rPr lang="en-US" altLang="ko-KR"/>
              <a:t>src </a:t>
            </a:r>
            <a:r>
              <a:rPr lang="ko-KR" altLang="en-US"/>
              <a:t>속성에 넣기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</a:t>
            </a:r>
            <a:r>
              <a:rPr lang="ko-KR" altLang="en-US"/>
              <a:t>문서 객체 조작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7614"/>
            <a:ext cx="5094138" cy="3545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9255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</a:t>
            </a:r>
            <a:r>
              <a:rPr lang="ko-KR" altLang="en-US"/>
              <a:t>문서 객체 조작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87574"/>
            <a:ext cx="6852109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6238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$( ) </a:t>
            </a:r>
            <a:r>
              <a:rPr lang="ko-KR" altLang="en-US"/>
              <a:t>함수의 매개 변수에 </a:t>
            </a:r>
            <a:r>
              <a:rPr lang="en-US" altLang="ko-KR"/>
              <a:t>HTML </a:t>
            </a:r>
            <a:r>
              <a:rPr lang="ko-KR" altLang="en-US"/>
              <a:t>형식의 문자열을 입력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6. </a:t>
            </a:r>
            <a:r>
              <a:rPr lang="ko-KR" altLang="en-US"/>
              <a:t>문서 객체 생성</a:t>
            </a:r>
            <a:endParaRPr lang="ko-KR" altLang="en-US" dirty="0"/>
          </a:p>
        </p:txBody>
      </p: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489638"/>
            <a:ext cx="1848489" cy="1445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035882"/>
            <a:ext cx="5184576" cy="603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639074"/>
            <a:ext cx="5184576" cy="1773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262006"/>
            <a:ext cx="3438410" cy="1672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9425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[</a:t>
            </a:r>
            <a:r>
              <a:rPr lang="ko-KR" altLang="en-US"/>
              <a:t>예제 </a:t>
            </a:r>
            <a:r>
              <a:rPr lang="en-US" altLang="ko-KR"/>
              <a:t>14-10] jQuery</a:t>
            </a:r>
            <a:r>
              <a:rPr lang="ko-KR" altLang="en-US"/>
              <a:t>를 사용한 문서 객체 생성</a:t>
            </a:r>
            <a:endParaRPr lang="en-US" altLang="ko-KR"/>
          </a:p>
          <a:p>
            <a:pPr lvl="2"/>
            <a:r>
              <a:rPr lang="en-US" altLang="ko-KR"/>
              <a:t>h1 </a:t>
            </a:r>
            <a:r>
              <a:rPr lang="ko-KR" altLang="en-US"/>
              <a:t>태그를 생성하고 글자</a:t>
            </a:r>
            <a:r>
              <a:rPr lang="en-US" altLang="ko-KR"/>
              <a:t>, </a:t>
            </a:r>
            <a:r>
              <a:rPr lang="ko-KR" altLang="en-US"/>
              <a:t>속성</a:t>
            </a:r>
            <a:r>
              <a:rPr lang="en-US" altLang="ko-KR"/>
              <a:t>, </a:t>
            </a:r>
            <a:r>
              <a:rPr lang="ko-KR" altLang="en-US"/>
              <a:t>스타일을 설정해서 </a:t>
            </a:r>
            <a:r>
              <a:rPr lang="en-US" altLang="ko-KR"/>
              <a:t>body </a:t>
            </a:r>
            <a:r>
              <a:rPr lang="ko-KR" altLang="en-US"/>
              <a:t>태그 내부에 추가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6. </a:t>
            </a:r>
            <a:r>
              <a:rPr lang="ko-KR" altLang="en-US"/>
              <a:t>문서 객체 생성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9623"/>
            <a:ext cx="4320480" cy="3406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939902"/>
            <a:ext cx="4248472" cy="9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2751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이벤트 직접 연결</a:t>
            </a:r>
            <a:endParaRPr lang="en-US" altLang="ko-KR"/>
          </a:p>
          <a:p>
            <a:pPr lvl="1"/>
            <a:r>
              <a:rPr lang="ko-KR" altLang="en-US"/>
              <a:t>특정 태그에 이벤트를 연결하고</a:t>
            </a:r>
            <a:r>
              <a:rPr lang="en-US" altLang="ko-KR"/>
              <a:t>, </a:t>
            </a:r>
            <a:r>
              <a:rPr lang="ko-KR" altLang="en-US"/>
              <a:t>특정 태그를 눌렀을 때 이벤트가 발생</a:t>
            </a:r>
            <a:endParaRPr lang="en-US" altLang="ko-KR"/>
          </a:p>
          <a:p>
            <a:pPr lvl="1"/>
            <a:r>
              <a:rPr lang="en-US" altLang="ko-KR"/>
              <a:t>jQuery</a:t>
            </a:r>
            <a:r>
              <a:rPr lang="ko-KR" altLang="en-US"/>
              <a:t>로 이벤트를 직접 연결할 때는 </a:t>
            </a:r>
            <a:r>
              <a:rPr lang="en-US" altLang="ko-KR"/>
              <a:t>on( ) </a:t>
            </a:r>
            <a:r>
              <a:rPr lang="ko-KR" altLang="en-US"/>
              <a:t>메소드 사용</a:t>
            </a:r>
            <a:endParaRPr lang="en-US" altLang="ko-KR"/>
          </a:p>
          <a:p>
            <a:pPr lvl="1"/>
            <a:r>
              <a:rPr lang="ko-KR" altLang="en-US"/>
              <a:t>기본 형태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 </a:t>
            </a:r>
            <a:r>
              <a:rPr lang="ko-KR" altLang="en-US"/>
              <a:t>이벤트</a:t>
            </a:r>
            <a:endParaRPr lang="ko-KR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696" y="755141"/>
            <a:ext cx="2289605" cy="102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579862"/>
            <a:ext cx="5665084" cy="578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36667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[</a:t>
            </a:r>
            <a:r>
              <a:rPr lang="ko-KR" altLang="en-US"/>
              <a:t>예제 </a:t>
            </a:r>
            <a:r>
              <a:rPr lang="en-US" altLang="ko-KR"/>
              <a:t>14-11] </a:t>
            </a:r>
            <a:r>
              <a:rPr lang="ko-KR" altLang="en-US"/>
              <a:t>이벤트 직접 연결 </a:t>
            </a:r>
            <a:r>
              <a:rPr lang="en-US" altLang="ko-KR"/>
              <a:t>- h1 </a:t>
            </a:r>
            <a:r>
              <a:rPr lang="ko-KR" altLang="en-US"/>
              <a:t>태그에 </a:t>
            </a:r>
            <a:r>
              <a:rPr lang="en-US" altLang="ko-KR"/>
              <a:t>click </a:t>
            </a:r>
            <a:r>
              <a:rPr lang="ko-KR" altLang="en-US"/>
              <a:t>이벤트를 연결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 </a:t>
            </a:r>
            <a:r>
              <a:rPr lang="ko-KR" altLang="en-US"/>
              <a:t>이벤트</a:t>
            </a:r>
            <a:endParaRPr lang="ko-KR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9" y="1059582"/>
            <a:ext cx="4248472" cy="406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29194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 </a:t>
            </a:r>
            <a:r>
              <a:rPr lang="ko-KR" altLang="en-US"/>
              <a:t>이벤트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99" y="1059583"/>
            <a:ext cx="2662061" cy="14698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006" y="1045808"/>
            <a:ext cx="3543795" cy="271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213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/>
              <a:t>공식 웹 사이트 주소는</a:t>
            </a:r>
            <a:r>
              <a:rPr lang="en-US" altLang="ko-KR"/>
              <a:t>http://jquery.com/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jQuery </a:t>
            </a:r>
            <a:r>
              <a:rPr lang="ko-KR" altLang="en-US"/>
              <a:t>사용 준비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098" y="1113586"/>
            <a:ext cx="5590050" cy="3543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04683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 </a:t>
            </a:r>
            <a:r>
              <a:rPr lang="ko-KR" altLang="en-US"/>
              <a:t>이벤트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6" y="1059582"/>
            <a:ext cx="4652660" cy="223487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054" y="1036711"/>
            <a:ext cx="3396899" cy="135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7130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 </a:t>
            </a:r>
            <a:r>
              <a:rPr lang="ko-KR" altLang="en-US"/>
              <a:t>이벤트</a:t>
            </a:r>
            <a:endParaRPr lang="ko-KR" altLang="en-US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992089"/>
            <a:ext cx="4585080" cy="715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03B9A74-7F64-3BC3-7546-372FC56A6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781" y="856155"/>
            <a:ext cx="4536504" cy="3195277"/>
          </a:xfrm>
          <a:prstGeom prst="rect">
            <a:avLst/>
          </a:prstGeom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742" y="3075806"/>
            <a:ext cx="3026277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09091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 </a:t>
            </a:r>
            <a:r>
              <a:rPr lang="ko-KR" altLang="en-US"/>
              <a:t>이벤트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800492"/>
            <a:ext cx="5472608" cy="2751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3435846"/>
            <a:ext cx="5472608" cy="1035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70214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이벤트 간접 연결</a:t>
            </a:r>
            <a:endParaRPr lang="en-US" altLang="ko-KR" dirty="0"/>
          </a:p>
          <a:p>
            <a:pPr lvl="1"/>
            <a:r>
              <a:rPr lang="ko-KR" altLang="en-US" dirty="0"/>
              <a:t>부모에게 이벤트를 위임해서 부모가 이벤트를 처리하게 하는 것</a:t>
            </a: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14-12] </a:t>
            </a:r>
            <a:r>
              <a:rPr lang="ko-KR" altLang="en-US" dirty="0"/>
              <a:t>이벤트 간접 연결</a:t>
            </a:r>
            <a:endParaRPr lang="en-US" altLang="ko-KR" dirty="0"/>
          </a:p>
          <a:p>
            <a:pPr lvl="2"/>
            <a:r>
              <a:rPr lang="en-US" altLang="ko-KR" dirty="0"/>
              <a:t>body </a:t>
            </a:r>
            <a:r>
              <a:rPr lang="ko-KR" altLang="en-US" dirty="0"/>
              <a:t>태그 내부의 </a:t>
            </a:r>
            <a:r>
              <a:rPr lang="en-US" altLang="ko-KR" dirty="0"/>
              <a:t>h1 </a:t>
            </a:r>
            <a:r>
              <a:rPr lang="ko-KR" altLang="en-US" dirty="0"/>
              <a:t>태그에서 </a:t>
            </a:r>
            <a:r>
              <a:rPr lang="en-US" altLang="ko-KR" dirty="0"/>
              <a:t>click </a:t>
            </a:r>
            <a:r>
              <a:rPr lang="ko-KR" altLang="en-US" dirty="0"/>
              <a:t>이벤트가 발생할 때 </a:t>
            </a:r>
            <a:r>
              <a:rPr lang="en-US" altLang="ko-KR" dirty="0"/>
              <a:t>h1 </a:t>
            </a:r>
            <a:r>
              <a:rPr lang="ko-KR" altLang="en-US" dirty="0"/>
              <a:t>태그를 생성해 추가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h1 </a:t>
            </a:r>
            <a:r>
              <a:rPr lang="ko-KR" altLang="en-US" dirty="0"/>
              <a:t>태그의 부모인 </a:t>
            </a:r>
            <a:r>
              <a:rPr lang="en-US" altLang="ko-KR" dirty="0"/>
              <a:t>body </a:t>
            </a:r>
            <a:r>
              <a:rPr lang="ko-KR" altLang="en-US" dirty="0"/>
              <a:t>태그에 이벤트를 연결할 것임</a:t>
            </a:r>
            <a:endParaRPr lang="en-US" altLang="ko-KR" dirty="0"/>
          </a:p>
          <a:p>
            <a:pPr lvl="2"/>
            <a:r>
              <a:rPr lang="ko-KR" altLang="en-US" dirty="0"/>
              <a:t>‘</a:t>
            </a:r>
            <a:r>
              <a:rPr lang="en-US" altLang="ko-KR" dirty="0"/>
              <a:t>body </a:t>
            </a:r>
            <a:r>
              <a:rPr lang="ko-KR" altLang="en-US" dirty="0"/>
              <a:t>태그 내부에서 </a:t>
            </a:r>
            <a:r>
              <a:rPr lang="en-US" altLang="ko-KR" dirty="0"/>
              <a:t>h1 </a:t>
            </a:r>
            <a:r>
              <a:rPr lang="ko-KR" altLang="en-US" dirty="0"/>
              <a:t>태그를 클릭했을 때’를 구현 가능함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 </a:t>
            </a:r>
            <a:r>
              <a:rPr lang="ko-KR" altLang="en-US"/>
              <a:t>이벤트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108660-FCD3-6626-26F0-BCC8BDA6D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085348"/>
            <a:ext cx="4392488" cy="1758525"/>
          </a:xfrm>
          <a:prstGeom prst="rect">
            <a:avLst/>
          </a:prstGeom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427734"/>
            <a:ext cx="4032448" cy="1814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88453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7E5609D-F3C8-81F8-E878-D5B40FCC8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021868"/>
            <a:ext cx="4207278" cy="2942536"/>
          </a:xfrm>
          <a:prstGeom prst="rect">
            <a:avLst/>
          </a:prstGeom>
        </p:spPr>
      </p:pic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/>
              <a:t>이벤트 제거</a:t>
            </a:r>
            <a:endParaRPr lang="en-US" altLang="ko-KR"/>
          </a:p>
          <a:p>
            <a:pPr lvl="1"/>
            <a:r>
              <a:rPr lang="en-US" altLang="ko-KR"/>
              <a:t>off ( ) </a:t>
            </a:r>
            <a:r>
              <a:rPr lang="ko-KR" altLang="en-US"/>
              <a:t>메소드 사용</a:t>
            </a:r>
            <a:endParaRPr lang="en-US" altLang="ko-KR"/>
          </a:p>
          <a:p>
            <a:pPr lvl="1"/>
            <a:r>
              <a:rPr lang="en-US" altLang="ko-KR"/>
              <a:t>[</a:t>
            </a:r>
            <a:r>
              <a:rPr lang="ko-KR" altLang="en-US"/>
              <a:t>예제 </a:t>
            </a:r>
            <a:r>
              <a:rPr lang="en-US" altLang="ko-KR"/>
              <a:t>14-13] </a:t>
            </a:r>
            <a:r>
              <a:rPr lang="ko-KR" altLang="en-US"/>
              <a:t>이벤트 제거</a:t>
            </a:r>
            <a:endParaRPr lang="en-US" altLang="ko-KR"/>
          </a:p>
          <a:p>
            <a:pPr lvl="2"/>
            <a:r>
              <a:rPr lang="en-US" altLang="ko-KR"/>
              <a:t>h1 </a:t>
            </a:r>
            <a:r>
              <a:rPr lang="ko-KR" altLang="en-US"/>
              <a:t>태그를 클릭하면 새로 </a:t>
            </a:r>
            <a:r>
              <a:rPr lang="en-US" altLang="ko-KR"/>
              <a:t>h1 </a:t>
            </a:r>
            <a:r>
              <a:rPr lang="ko-KR" altLang="en-US"/>
              <a:t>태그를 생성해 추가</a:t>
            </a:r>
            <a:r>
              <a:rPr lang="en-US" altLang="ko-KR"/>
              <a:t>, </a:t>
            </a:r>
            <a:r>
              <a:rPr lang="ko-KR" altLang="en-US"/>
              <a:t>기존 태그에서는 이벤트 제거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 </a:t>
            </a:r>
            <a:r>
              <a:rPr lang="ko-KR" altLang="en-US"/>
              <a:t>이벤트</a:t>
            </a:r>
            <a:endParaRPr lang="ko-KR" altLang="en-US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387370"/>
            <a:ext cx="4320480" cy="1577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64961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 </a:t>
            </a:r>
            <a:r>
              <a:rPr lang="ko-KR" altLang="en-US"/>
              <a:t>이벤트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40" y="771550"/>
            <a:ext cx="6934200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019" y="3363838"/>
            <a:ext cx="2725721" cy="885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92453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20964" y="698500"/>
            <a:ext cx="6502072" cy="4286250"/>
          </a:xfrm>
        </p:spPr>
      </p:pic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8. </a:t>
            </a:r>
            <a:r>
              <a:rPr lang="ko-KR" altLang="en-US"/>
              <a:t>애니메이션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078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animate( 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스타일에 적용</a:t>
            </a:r>
            <a:endParaRPr lang="en-US" altLang="ko-KR" dirty="0"/>
          </a:p>
          <a:p>
            <a:pPr lvl="2"/>
            <a:r>
              <a:rPr lang="ko-KR" altLang="en-US" dirty="0"/>
              <a:t>숫자를 적용할 수 있는 모든 속성에 </a:t>
            </a:r>
            <a:r>
              <a:rPr lang="en-US" altLang="ko-KR" dirty="0"/>
              <a:t>animate( ) </a:t>
            </a:r>
            <a:r>
              <a:rPr lang="ko-KR" altLang="en-US" dirty="0" err="1"/>
              <a:t>메소드</a:t>
            </a:r>
            <a:r>
              <a:rPr lang="ko-KR" altLang="en-US" dirty="0"/>
              <a:t> 사용 가능</a:t>
            </a:r>
            <a:endParaRPr lang="en-US" altLang="ko-KR" dirty="0"/>
          </a:p>
          <a:p>
            <a:pPr lvl="2"/>
            <a:r>
              <a:rPr lang="ko-KR" altLang="en-US" dirty="0" err="1"/>
              <a:t>콜백</a:t>
            </a:r>
            <a:r>
              <a:rPr lang="ko-KR" altLang="en-US" dirty="0"/>
              <a:t> 함수는 애니메이션이 종료되었을 때 호출</a:t>
            </a:r>
            <a:r>
              <a:rPr lang="en-US" altLang="ko-KR" dirty="0"/>
              <a:t>, </a:t>
            </a:r>
            <a:r>
              <a:rPr lang="ko-KR" altLang="en-US" dirty="0"/>
              <a:t>생략 가능함</a:t>
            </a:r>
            <a:endParaRPr lang="en-US" altLang="ko-KR" dirty="0"/>
          </a:p>
          <a:p>
            <a:pPr lvl="2"/>
            <a:endParaRPr lang="en-US" altLang="ko-KR" dirty="0"/>
          </a:p>
          <a:p>
            <a:pPr marL="534974" lvl="2" indent="0">
              <a:buNone/>
            </a:pPr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8. </a:t>
            </a:r>
            <a:r>
              <a:rPr lang="ko-KR" altLang="en-US"/>
              <a:t>애니메이션</a:t>
            </a:r>
            <a:endParaRPr lang="ko-KR" alt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196" y="1165698"/>
            <a:ext cx="2605689" cy="825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63838"/>
            <a:ext cx="7416824" cy="83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67500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 txBox="1">
            <a:spLocks/>
          </p:cNvSpPr>
          <p:nvPr/>
        </p:nvSpPr>
        <p:spPr bwMode="auto">
          <a:xfrm>
            <a:off x="228600" y="698864"/>
            <a:ext cx="86868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2" marR="0" indent="-342892" algn="l" defTabSz="914378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맑은 고딕" pitchFamily="50" charset="-127"/>
              <a:buChar char="■"/>
              <a:tabLst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39737" marR="0" indent="-182558" algn="l" defTabSz="914378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720707" marR="0" indent="-185733" algn="l" defTabSz="914378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98502" indent="-177796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90000"/>
              <a:buFont typeface="Arial" panose="020B0604020202020204" pitchFamily="34" charset="0"/>
              <a:buChar char="−"/>
              <a:tabLst>
                <a:tab pos="898502" algn="l"/>
              </a:tabLst>
              <a:defRPr sz="1400" b="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14-14] </a:t>
            </a:r>
            <a:r>
              <a:rPr lang="ko-KR" altLang="en-US" dirty="0"/>
              <a:t>애니메이션 </a:t>
            </a:r>
            <a:r>
              <a:rPr lang="en-US" altLang="ko-KR" dirty="0"/>
              <a:t>- </a:t>
            </a:r>
            <a:r>
              <a:rPr lang="ko-KR" altLang="en-US" dirty="0"/>
              <a:t>사각형을 클릭하면 오른쪽으로 움직임</a:t>
            </a:r>
          </a:p>
          <a:p>
            <a:pPr marL="357179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534974" lvl="2" indent="0">
              <a:buFontTx/>
              <a:buNone/>
            </a:pPr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8. </a:t>
            </a:r>
            <a:r>
              <a:rPr lang="ko-KR" altLang="en-US"/>
              <a:t>애니메이션</a:t>
            </a:r>
            <a:endParaRPr lang="ko-KR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987574"/>
            <a:ext cx="5344525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813" y="1347615"/>
            <a:ext cx="5104603" cy="1290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813" y="2619042"/>
            <a:ext cx="5104603" cy="2308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90768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 txBox="1">
            <a:spLocks/>
          </p:cNvSpPr>
          <p:nvPr/>
        </p:nvSpPr>
        <p:spPr bwMode="auto">
          <a:xfrm>
            <a:off x="228600" y="698864"/>
            <a:ext cx="86868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2" marR="0" indent="-342892" algn="l" defTabSz="914378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맑은 고딕" pitchFamily="50" charset="-127"/>
              <a:buChar char="■"/>
              <a:tabLst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39737" marR="0" indent="-182558" algn="l" defTabSz="914378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720707" marR="0" indent="-185733" algn="l" defTabSz="914378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98502" indent="-177796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90000"/>
              <a:buFont typeface="Arial" panose="020B0604020202020204" pitchFamily="34" charset="0"/>
              <a:buChar char="−"/>
              <a:tabLst>
                <a:tab pos="898502" algn="l"/>
              </a:tabLst>
              <a:defRPr sz="1400" b="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ko-KR" altLang="en-US" dirty="0"/>
              <a:t>스타일에 적용</a:t>
            </a:r>
            <a:endParaRPr lang="en-US" altLang="ko-KR" dirty="0"/>
          </a:p>
          <a:p>
            <a:pPr lvl="2"/>
            <a:r>
              <a:rPr lang="ko-KR" altLang="en-US" dirty="0"/>
              <a:t>숫자를 적용할 수 있는 모든 속성에 </a:t>
            </a:r>
            <a:r>
              <a:rPr lang="en-US" altLang="ko-KR" dirty="0"/>
              <a:t>animate( ) </a:t>
            </a:r>
            <a:r>
              <a:rPr lang="ko-KR" altLang="en-US" dirty="0" err="1"/>
              <a:t>메소드</a:t>
            </a:r>
            <a:r>
              <a:rPr lang="ko-KR" altLang="en-US" dirty="0"/>
              <a:t> 사용 가능</a:t>
            </a:r>
            <a:endParaRPr lang="en-US" altLang="ko-KR" dirty="0"/>
          </a:p>
          <a:p>
            <a:pPr lvl="2"/>
            <a:r>
              <a:rPr lang="ko-KR" altLang="en-US" dirty="0" err="1"/>
              <a:t>콜백</a:t>
            </a:r>
            <a:r>
              <a:rPr lang="ko-KR" altLang="en-US" dirty="0"/>
              <a:t> 함수는 애니메이션이 종료되었을 때 호출</a:t>
            </a:r>
            <a:r>
              <a:rPr lang="en-US" altLang="ko-KR" dirty="0"/>
              <a:t>, </a:t>
            </a:r>
            <a:r>
              <a:rPr lang="ko-KR" altLang="en-US" dirty="0"/>
              <a:t>생략 가능함</a:t>
            </a:r>
            <a:endParaRPr lang="en-US" altLang="ko-KR" dirty="0"/>
          </a:p>
          <a:p>
            <a:pPr lvl="2"/>
            <a:endParaRPr lang="en-US" altLang="ko-KR" dirty="0"/>
          </a:p>
          <a:p>
            <a:pPr marL="534974" lvl="2" indent="0">
              <a:buFontTx/>
              <a:buNone/>
            </a:pPr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8. </a:t>
            </a:r>
            <a:r>
              <a:rPr lang="ko-KR" altLang="en-US"/>
              <a:t>애니메이션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577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jQuery</a:t>
            </a:r>
            <a:r>
              <a:rPr lang="ko-KR" altLang="en-US"/>
              <a:t> 사용 방법 </a:t>
            </a:r>
            <a:r>
              <a:rPr lang="en-US" altLang="ko-KR"/>
              <a:t>1</a:t>
            </a:r>
          </a:p>
          <a:p>
            <a:pPr lvl="1"/>
            <a:r>
              <a:rPr lang="en-US" altLang="ko-KR"/>
              <a:t>[</a:t>
            </a:r>
            <a:r>
              <a:rPr lang="ko-KR" altLang="en-US"/>
              <a:t>예제 </a:t>
            </a:r>
            <a:r>
              <a:rPr lang="en-US" altLang="ko-KR"/>
              <a:t>14-1] </a:t>
            </a:r>
            <a:r>
              <a:rPr lang="ko-KR" altLang="en-US"/>
              <a:t>파일 다운로드해 사용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jQuery </a:t>
            </a:r>
            <a:r>
              <a:rPr lang="ko-KR" altLang="en-US"/>
              <a:t>사용 준비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852" y="1012169"/>
            <a:ext cx="1549593" cy="1214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161F9F0-5C42-3F86-B220-D322285D1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431529"/>
            <a:ext cx="4176464" cy="243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443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 err="1"/>
              <a:t>jQuery</a:t>
            </a:r>
            <a:r>
              <a:rPr lang="en-US" altLang="ko-KR" dirty="0"/>
              <a:t> </a:t>
            </a:r>
            <a:r>
              <a:rPr lang="ko-KR" altLang="en-US" dirty="0"/>
              <a:t>사용 방법 </a:t>
            </a:r>
            <a:r>
              <a:rPr lang="en-US" altLang="ko-KR" dirty="0"/>
              <a:t>2	</a:t>
            </a:r>
          </a:p>
          <a:p>
            <a:pPr lvl="2"/>
            <a:r>
              <a:rPr lang="en-US" altLang="ko-KR" dirty="0"/>
              <a:t>CDN</a:t>
            </a:r>
            <a:r>
              <a:rPr lang="ko-KR" altLang="en-US" dirty="0"/>
              <a:t>을 활용 </a:t>
            </a:r>
            <a:r>
              <a:rPr lang="en-US" altLang="ko-KR" dirty="0"/>
              <a:t>(CDN</a:t>
            </a:r>
            <a:r>
              <a:rPr lang="ko-KR" altLang="en-US" dirty="0"/>
              <a:t>은 사용자에게 간편하게 </a:t>
            </a:r>
            <a:r>
              <a:rPr lang="ko-KR" altLang="en-US" dirty="0" err="1"/>
              <a:t>콘텐츠를</a:t>
            </a:r>
            <a:r>
              <a:rPr lang="ko-KR" altLang="en-US" dirty="0"/>
              <a:t> 제공하는 방식</a:t>
            </a:r>
            <a:r>
              <a:rPr lang="en-US" altLang="ko-KR" dirty="0"/>
              <a:t>)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jQuery </a:t>
            </a:r>
            <a:r>
              <a:rPr lang="ko-KR" altLang="en-US"/>
              <a:t>사용 준비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393770"/>
            <a:ext cx="4140343" cy="326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9208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ko-KR" altLang="en-US" dirty="0"/>
              <a:t>각 페이지에 접속하면 </a:t>
            </a:r>
            <a:r>
              <a:rPr lang="en-US" altLang="ko-KR" dirty="0" err="1"/>
              <a:t>jQuery</a:t>
            </a:r>
            <a:r>
              <a:rPr lang="en-US" altLang="ko-KR" dirty="0"/>
              <a:t> </a:t>
            </a:r>
            <a:r>
              <a:rPr lang="ko-KR" altLang="en-US" dirty="0"/>
              <a:t>파일과 관련된 경로가 나옴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 err="1"/>
              <a:t>구글</a:t>
            </a:r>
            <a:r>
              <a:rPr lang="ko-KR" altLang="en-US" dirty="0"/>
              <a:t> </a:t>
            </a:r>
            <a:r>
              <a:rPr lang="en-US" altLang="ko-KR" dirty="0"/>
              <a:t>CDN</a:t>
            </a:r>
            <a:r>
              <a:rPr lang="ko-KR" altLang="en-US" dirty="0"/>
              <a:t> 클릭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534974" lvl="2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이 주소를 사용해 </a:t>
            </a:r>
            <a:r>
              <a:rPr lang="en-US" altLang="ko-KR" dirty="0"/>
              <a:t>script </a:t>
            </a:r>
            <a:r>
              <a:rPr lang="ko-KR" altLang="en-US" dirty="0"/>
              <a:t>태그를 만들어 넣음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jQuery </a:t>
            </a:r>
            <a:r>
              <a:rPr lang="ko-KR" altLang="en-US"/>
              <a:t>사용 준비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720" y="1321156"/>
            <a:ext cx="5246031" cy="1964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3252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[</a:t>
            </a:r>
            <a:r>
              <a:rPr lang="ko-KR" altLang="en-US"/>
              <a:t>예제 </a:t>
            </a:r>
            <a:r>
              <a:rPr lang="en-US" altLang="ko-KR"/>
              <a:t>14-2] CDN</a:t>
            </a:r>
            <a:r>
              <a:rPr lang="ko-KR" altLang="en-US"/>
              <a:t>을 활용한 </a:t>
            </a:r>
            <a:r>
              <a:rPr lang="en-US" altLang="ko-KR"/>
              <a:t>jQuery </a:t>
            </a:r>
            <a:r>
              <a:rPr lang="ko-KR" altLang="en-US"/>
              <a:t>사용 준비</a:t>
            </a:r>
            <a:endParaRPr lang="en-US" altLang="ko-KR"/>
          </a:p>
          <a:p>
            <a:pPr lvl="2"/>
            <a:r>
              <a:rPr lang="en-US" altLang="ko-KR"/>
              <a:t>CDN</a:t>
            </a:r>
            <a:r>
              <a:rPr lang="ko-KR" altLang="en-US"/>
              <a:t>을 활용해 </a:t>
            </a:r>
            <a:r>
              <a:rPr lang="en-US" altLang="ko-KR"/>
              <a:t>HTML </a:t>
            </a:r>
            <a:r>
              <a:rPr lang="ko-KR" altLang="en-US"/>
              <a:t>페이지 내부로 </a:t>
            </a:r>
            <a:r>
              <a:rPr lang="en-US" altLang="ko-KR"/>
              <a:t>jQuery</a:t>
            </a:r>
            <a:r>
              <a:rPr lang="ko-KR" altLang="en-US"/>
              <a:t>를 불러옴</a:t>
            </a:r>
            <a:r>
              <a:rPr lang="en-US" altLang="ko-KR"/>
              <a:t>. </a:t>
            </a:r>
            <a:r>
              <a:rPr lang="ko-KR" altLang="en-US"/>
              <a:t>구글 </a:t>
            </a:r>
            <a:r>
              <a:rPr lang="en-US" altLang="ko-KR"/>
              <a:t>CDN</a:t>
            </a:r>
            <a:r>
              <a:rPr lang="ko-KR" altLang="en-US"/>
              <a:t>을 활용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jQuery </a:t>
            </a:r>
            <a:r>
              <a:rPr lang="ko-KR" altLang="en-US"/>
              <a:t>사용 준비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C37250-7DF2-B67F-C356-87F18D897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491630"/>
            <a:ext cx="5184576" cy="263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003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 err="1"/>
              <a:t>jQuery</a:t>
            </a:r>
            <a:r>
              <a:rPr lang="en-US" altLang="ko-KR" dirty="0"/>
              <a:t> </a:t>
            </a:r>
            <a:r>
              <a:rPr lang="ko-KR" altLang="en-US" dirty="0"/>
              <a:t>라이브러리는 </a:t>
            </a:r>
            <a:r>
              <a:rPr lang="en-US" altLang="ko-KR" dirty="0"/>
              <a:t>$ </a:t>
            </a:r>
            <a:r>
              <a:rPr lang="ko-KR" altLang="en-US" dirty="0"/>
              <a:t>함수 활용</a:t>
            </a:r>
            <a:endParaRPr lang="en-US" altLang="ko-KR" dirty="0"/>
          </a:p>
          <a:p>
            <a:pPr lvl="1"/>
            <a:r>
              <a:rPr lang="en-US" altLang="ko-KR" dirty="0"/>
              <a:t>$ </a:t>
            </a:r>
            <a:r>
              <a:rPr lang="ko-KR" altLang="en-US" dirty="0"/>
              <a:t>함수의 매개 변수에는 문서 객체</a:t>
            </a:r>
            <a:r>
              <a:rPr lang="en-US" altLang="ko-KR" dirty="0"/>
              <a:t>, CSS </a:t>
            </a:r>
            <a:r>
              <a:rPr lang="ko-KR" altLang="en-US" dirty="0"/>
              <a:t>형식</a:t>
            </a:r>
            <a:r>
              <a:rPr lang="en-US" altLang="ko-KR" dirty="0"/>
              <a:t>, HTML </a:t>
            </a:r>
            <a:r>
              <a:rPr lang="ko-KR" altLang="en-US" dirty="0"/>
              <a:t>형식의 문자열 삽입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57179" lvl="1" indent="0">
              <a:buNone/>
            </a:pPr>
            <a:endParaRPr lang="en-US" altLang="ko-KR" dirty="0"/>
          </a:p>
          <a:p>
            <a:pPr lvl="1"/>
            <a:r>
              <a:rPr lang="en-US" altLang="ko-KR" dirty="0" err="1"/>
              <a:t>jQuery</a:t>
            </a:r>
            <a:r>
              <a:rPr lang="en-US" altLang="ko-KR" dirty="0"/>
              <a:t> </a:t>
            </a:r>
            <a:r>
              <a:rPr lang="ko-KR" altLang="en-US" dirty="0"/>
              <a:t>객체생성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jQuery </a:t>
            </a:r>
            <a:r>
              <a:rPr lang="ko-KR" altLang="en-US"/>
              <a:t>객체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451" y="1523319"/>
            <a:ext cx="4770531" cy="52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15766"/>
            <a:ext cx="4759985" cy="171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270" y="1524470"/>
            <a:ext cx="2883620" cy="477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8027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[</a:t>
            </a:r>
            <a:r>
              <a:rPr lang="ko-KR" altLang="en-US"/>
              <a:t>예제 </a:t>
            </a:r>
            <a:r>
              <a:rPr lang="en-US" altLang="ko-KR"/>
              <a:t>14-3] $(document).ready( )</a:t>
            </a:r>
          </a:p>
          <a:p>
            <a:pPr lvl="2"/>
            <a:r>
              <a:rPr lang="ko-KR" altLang="en-US"/>
              <a:t>문서 객체의 생성 완료 시점을 잡는 이벤트 연결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jQuery </a:t>
            </a:r>
            <a:r>
              <a:rPr lang="ko-KR" altLang="en-US"/>
              <a:t>객체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87A9ED-D2AB-D2C4-F1B6-424965930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347614"/>
            <a:ext cx="5547737" cy="366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473960"/>
      </p:ext>
    </p:extLst>
  </p:cSld>
  <p:clrMapOvr>
    <a:masterClrMapping/>
  </p:clrMapOvr>
</p:sld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1465</TotalTime>
  <Words>779</Words>
  <Application>Microsoft Office PowerPoint</Application>
  <PresentationFormat>화면 슬라이드 쇼(16:9)</PresentationFormat>
  <Paragraphs>185</Paragraphs>
  <Slides>40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7" baseType="lpstr">
      <vt:lpstr>HY견고딕</vt:lpstr>
      <vt:lpstr>HY헤드라인M</vt:lpstr>
      <vt:lpstr>돋움</vt:lpstr>
      <vt:lpstr>맑은 고딕</vt:lpstr>
      <vt:lpstr>Arial</vt:lpstr>
      <vt:lpstr>Wingdings</vt:lpstr>
      <vt:lpstr>1_마스터</vt:lpstr>
      <vt:lpstr>    jQuery</vt:lpstr>
      <vt:lpstr>PowerPoint 프레젠테이션</vt:lpstr>
      <vt:lpstr>1. jQuery 사용 준비</vt:lpstr>
      <vt:lpstr>1. jQuery 사용 준비</vt:lpstr>
      <vt:lpstr>1. jQuery 사용 준비</vt:lpstr>
      <vt:lpstr>1. jQuery 사용 준비</vt:lpstr>
      <vt:lpstr>1. jQuery 사용 준비</vt:lpstr>
      <vt:lpstr>2. jQuery 객체</vt:lpstr>
      <vt:lpstr>2. jQuery 객체</vt:lpstr>
      <vt:lpstr>3. 문서 객체 선택</vt:lpstr>
      <vt:lpstr>3. 문서 객체 선택</vt:lpstr>
      <vt:lpstr>4. 문서 객체 개별 조작</vt:lpstr>
      <vt:lpstr>4. 문서 객체 개별 조작</vt:lpstr>
      <vt:lpstr>4. 문서 객체 개별 조작</vt:lpstr>
      <vt:lpstr>4. 문서 객체 개별 조작</vt:lpstr>
      <vt:lpstr>5. 문서 객체 조작</vt:lpstr>
      <vt:lpstr>5. 문서 객체 조작</vt:lpstr>
      <vt:lpstr>5. 문서 객체 조작</vt:lpstr>
      <vt:lpstr>5. 문서 객체 조작</vt:lpstr>
      <vt:lpstr>5. 문서 객체 조작</vt:lpstr>
      <vt:lpstr>5. 문서 객체 조작</vt:lpstr>
      <vt:lpstr>5. 문서 객체 조작</vt:lpstr>
      <vt:lpstr>5. 문서 객체 조작</vt:lpstr>
      <vt:lpstr>5. 문서 객체 조작</vt:lpstr>
      <vt:lpstr>6. 문서 객체 생성</vt:lpstr>
      <vt:lpstr>6. 문서 객체 생성</vt:lpstr>
      <vt:lpstr>7. 이벤트</vt:lpstr>
      <vt:lpstr>7. 이벤트</vt:lpstr>
      <vt:lpstr>7. 이벤트</vt:lpstr>
      <vt:lpstr>7. 이벤트</vt:lpstr>
      <vt:lpstr>7. 이벤트</vt:lpstr>
      <vt:lpstr>7. 이벤트</vt:lpstr>
      <vt:lpstr>7. 이벤트</vt:lpstr>
      <vt:lpstr>7. 이벤트</vt:lpstr>
      <vt:lpstr>7. 이벤트</vt:lpstr>
      <vt:lpstr>8. 애니메이션</vt:lpstr>
      <vt:lpstr>8. 애니메이션</vt:lpstr>
      <vt:lpstr>8. 애니메이션</vt:lpstr>
      <vt:lpstr>8. 애니메이션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마케팅팀</cp:lastModifiedBy>
  <cp:revision>372</cp:revision>
  <dcterms:created xsi:type="dcterms:W3CDTF">2011-01-05T15:14:06Z</dcterms:created>
  <dcterms:modified xsi:type="dcterms:W3CDTF">2023-07-04T07:13:13Z</dcterms:modified>
</cp:coreProperties>
</file>