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7"/>
  </p:notesMasterIdLst>
  <p:handoutMasterIdLst>
    <p:handoutMasterId r:id="rId28"/>
  </p:handoutMasterIdLst>
  <p:sldIdLst>
    <p:sldId id="899" r:id="rId2"/>
    <p:sldId id="877" r:id="rId3"/>
    <p:sldId id="878" r:id="rId4"/>
    <p:sldId id="879" r:id="rId5"/>
    <p:sldId id="880" r:id="rId6"/>
    <p:sldId id="881" r:id="rId7"/>
    <p:sldId id="900" r:id="rId8"/>
    <p:sldId id="882" r:id="rId9"/>
    <p:sldId id="901" r:id="rId10"/>
    <p:sldId id="883" r:id="rId11"/>
    <p:sldId id="886" r:id="rId12"/>
    <p:sldId id="887" r:id="rId13"/>
    <p:sldId id="902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6" r:id="rId22"/>
    <p:sldId id="895" r:id="rId23"/>
    <p:sldId id="897" r:id="rId24"/>
    <p:sldId id="898" r:id="rId25"/>
    <p:sldId id="275" r:id="rId26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88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4"/>
    <a:srgbClr val="6899AE"/>
    <a:srgbClr val="FFFFD5"/>
    <a:srgbClr val="4F81BD"/>
    <a:srgbClr val="5A8DDC"/>
    <a:srgbClr val="64B7CE"/>
    <a:srgbClr val="AE4225"/>
    <a:srgbClr val="B14922"/>
    <a:srgbClr val="DB99B7"/>
    <a:srgbClr val="D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2160"/>
        <p:guide pos="2088"/>
        <p:guide orient="horz" pos="1620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5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854869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653825" y="4229100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2510899" y="3461474"/>
            <a:ext cx="3520181" cy="718354"/>
          </a:xfr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170260" y="70247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4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4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90" marR="0" indent="0" algn="l" defTabSz="6858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600">
                <a:latin typeface="+mn-ea"/>
                <a:ea typeface="+mn-ea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75" marR="0" lvl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13" marR="0" lvl="1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44" marR="0" indent="-139304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200"/>
            </a:lvl3pPr>
            <a:lvl4pPr marL="673894" indent="-133350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94" algn="l"/>
              </a:tabLst>
              <a:defRPr sz="12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5" y="2283719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7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6075294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1" y="61914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9525" y="257175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27" name="Rectangle 193"/>
          <p:cNvSpPr>
            <a:spLocks noChangeArrowheads="1"/>
          </p:cNvSpPr>
          <p:nvPr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28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lnSpc>
          <a:spcPct val="150000"/>
        </a:lnSpc>
        <a:spcBef>
          <a:spcPct val="20000"/>
        </a:spcBef>
        <a:spcAft>
          <a:spcPts val="75"/>
        </a:spcAft>
        <a:buClr>
          <a:srgbClr val="5A8DDC"/>
        </a:buClr>
        <a:buFont typeface="맑은 고딕" pitchFamily="50" charset="-127"/>
        <a:buChar char="■"/>
        <a:defRPr sz="1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lnSpc>
          <a:spcPct val="150000"/>
        </a:lnSpc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lnSpc>
          <a:spcPct val="150000"/>
        </a:lnSpc>
        <a:spcBef>
          <a:spcPct val="20000"/>
        </a:spcBef>
        <a:spcAft>
          <a:spcPts val="75"/>
        </a:spcAft>
        <a:buClr>
          <a:srgbClr val="ADB9AD"/>
        </a:buClr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1852" y="3651870"/>
            <a:ext cx="3520181" cy="479234"/>
          </a:xfrm>
        </p:spPr>
        <p:txBody>
          <a:bodyPr/>
          <a:lstStyle/>
          <a:p>
            <a:r>
              <a:rPr lang="ko-KR" altLang="en-US" dirty="0">
                <a:solidFill>
                  <a:srgbClr val="6899AE"/>
                </a:solidFill>
              </a:rPr>
              <a:t>자바스크립트 첫걸음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 b="68169"/>
          <a:stretch/>
        </p:blipFill>
        <p:spPr bwMode="auto">
          <a:xfrm>
            <a:off x="404664" y="3516462"/>
            <a:ext cx="1907188" cy="61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92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데스크톱 애플리케이션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일렉트론</a:t>
            </a:r>
            <a:r>
              <a:rPr lang="en-US" altLang="ko-KR" baseline="30000" dirty="0"/>
              <a:t>Electron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자바스크립트로 개발 전용 텍스트 에디터를 만들어 배포</a:t>
            </a:r>
            <a:r>
              <a:rPr lang="en-US" altLang="ko-KR" dirty="0"/>
              <a:t>, </a:t>
            </a:r>
            <a:r>
              <a:rPr lang="ko-KR" altLang="en-US" dirty="0"/>
              <a:t>본격적으로 데스크톱 애플리케이션 개발</a:t>
            </a: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  <p:pic>
        <p:nvPicPr>
          <p:cNvPr id="9219" name="Picture 3" descr="C:\Users\KDY\Desktop\자바스크립트 2판\강의교안\fig_4588\그림\그림 1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4" y="2085696"/>
            <a:ext cx="3294366" cy="215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KDY\Desktop\자바스크립트 2판\강의교안\fig_4588\그림\그림 1-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65" y="2099961"/>
            <a:ext cx="3269137" cy="213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데이터베이스 관리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데이터를 저장할 때 사용하는 프로그램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r>
              <a:rPr lang="en-US" altLang="ko-KR" sz="1600" dirty="0"/>
              <a:t>NoSQL :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SQL</a:t>
            </a:r>
            <a:r>
              <a:rPr lang="ko-KR" altLang="en-US" sz="1600" dirty="0"/>
              <a:t>은 복잡하고 무거워 사용하기 쉬운 데이터베이스 등장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 주사용 데이터베이스 엔진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en-US" altLang="ko-KR" sz="1600" dirty="0"/>
              <a:t>Oracle, MySQL, Microsoft SQL Server, MongoDB, PostgreSQL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  <p:pic>
        <p:nvPicPr>
          <p:cNvPr id="11266" name="Picture 2" descr="C:\Users\KDY\Desktop\자바스크립트 2판\강의교안\fig_4588\그림\그림 1-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56" y="3003798"/>
            <a:ext cx="3311687" cy="20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현재 개발 분야에서 가장 널리 사용되는 텍스트 에디터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https://code.visualstudio.com/ </a:t>
            </a:r>
            <a:r>
              <a:rPr lang="ko-KR" altLang="en-US" dirty="0"/>
              <a:t>에서 다운받아 설치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실습 환경 구축</a:t>
            </a:r>
          </a:p>
        </p:txBody>
      </p:sp>
      <p:pic>
        <p:nvPicPr>
          <p:cNvPr id="12290" name="Picture 2" descr="C:\Users\KDY\Desktop\자바스크립트 2판\강의교안\fig_4588\그림\그림 1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81" y="1980745"/>
            <a:ext cx="3942438" cy="24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Visual Studio Code</a:t>
            </a:r>
            <a:r>
              <a:rPr lang="ko-KR" altLang="en-US" dirty="0"/>
              <a:t>는 한국어 언어 패키지를 지원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Visual Studio Code </a:t>
            </a:r>
            <a:r>
              <a:rPr lang="ko-KR" altLang="en-US" dirty="0"/>
              <a:t>왼쪽에 있는 </a:t>
            </a:r>
            <a:r>
              <a:rPr lang="en-US" altLang="ko-KR" dirty="0"/>
              <a:t>5</a:t>
            </a:r>
            <a:r>
              <a:rPr lang="ko-KR" altLang="en-US" dirty="0"/>
              <a:t>개의 아이콘 중에서 가장 아래에 있는 아이콘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 err="1"/>
              <a:t>검색창에</a:t>
            </a:r>
            <a:r>
              <a:rPr lang="ko-KR" altLang="en-US" dirty="0"/>
              <a:t> ‘</a:t>
            </a:r>
            <a:r>
              <a:rPr lang="en-US" altLang="ko-KR" dirty="0"/>
              <a:t>Korean Language Pack for Visual Studio Code’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 </a:t>
            </a:r>
            <a:r>
              <a:rPr lang="ko-KR" altLang="en-US" dirty="0"/>
              <a:t>버튼을 눌러서 한국어 언어 패키지를 설치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실습 환경 구축</a:t>
            </a:r>
          </a:p>
        </p:txBody>
      </p:sp>
      <p:pic>
        <p:nvPicPr>
          <p:cNvPr id="13314" name="Picture 2" descr="C:\Users\KDY\Desktop\자바스크립트 2판\강의교안\fig_4588\그림\그림 1-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53" y="2702953"/>
            <a:ext cx="3536093" cy="23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en-US" altLang="ko-KR" dirty="0"/>
              <a:t>Node.js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텍스트 에디터 </a:t>
            </a:r>
            <a:r>
              <a:rPr lang="en-US" altLang="ko-KR" dirty="0"/>
              <a:t>: </a:t>
            </a:r>
            <a:r>
              <a:rPr lang="ko-KR" altLang="en-US" dirty="0"/>
              <a:t>자바스크립트 코드 작성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/>
              <a:t>해당 코드 실행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Node.js </a:t>
            </a:r>
            <a:r>
              <a:rPr lang="ko-KR" altLang="en-US" dirty="0"/>
              <a:t>플랫폼은 </a:t>
            </a:r>
            <a:r>
              <a:rPr lang="en-US" altLang="ko-KR" dirty="0"/>
              <a:t>https://nodejs.org/en/</a:t>
            </a:r>
            <a:r>
              <a:rPr lang="ko-KR" altLang="en-US" dirty="0"/>
              <a:t>에서 다운로드</a:t>
            </a:r>
            <a:endParaRPr lang="en-US" altLang="ko-KR" dirty="0"/>
          </a:p>
          <a:p>
            <a:pPr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실습 환경 구축</a:t>
            </a:r>
          </a:p>
        </p:txBody>
      </p:sp>
      <p:pic>
        <p:nvPicPr>
          <p:cNvPr id="14338" name="Picture 2" descr="C:\Users\KDY\Desktop\자바스크립트 2판\강의교안\fig_4588\그림\그림 1-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2183967"/>
            <a:ext cx="4104456" cy="27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5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150"/>
              </a:spcAft>
            </a:pPr>
            <a:r>
              <a:rPr lang="ko-KR" altLang="en-US" dirty="0"/>
              <a:t>명령 프롬프트 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설치된 </a:t>
            </a:r>
            <a:r>
              <a:rPr lang="en-US" altLang="ko-KR" sz="1600" dirty="0"/>
              <a:t>Node.js </a:t>
            </a:r>
            <a:r>
              <a:rPr lang="ko-KR" altLang="en-US" sz="1600" dirty="0"/>
              <a:t>버전 출력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실습 환경 구축</a:t>
            </a:r>
          </a:p>
        </p:txBody>
      </p:sp>
      <p:pic>
        <p:nvPicPr>
          <p:cNvPr id="15363" name="Picture 3" descr="C:\Users\KDY\Desktop\자바스크립트 2판\강의교안\fig_4588\그림\그림 1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2368767"/>
            <a:ext cx="4104456" cy="20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27" y="1455771"/>
            <a:ext cx="4793946" cy="70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23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크롬 설치</a:t>
            </a:r>
          </a:p>
          <a:p>
            <a:pPr lvl="1">
              <a:spcAft>
                <a:spcPts val="150"/>
              </a:spcAft>
            </a:pPr>
            <a:r>
              <a:rPr lang="ko-KR" altLang="en-US" dirty="0"/>
              <a:t>자바스크립트 코드를 실행할 수 있는 플랫폼으로 오류 확인이 쉬운 크롬 웹 브라우저를 사용함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실습 환경 구축</a:t>
            </a:r>
          </a:p>
        </p:txBody>
      </p:sp>
      <p:pic>
        <p:nvPicPr>
          <p:cNvPr id="16386" name="Picture 2" descr="C:\Users\KDY\Desktop\자바스크립트 2판\강의교안\fig_4588\그림\그림 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" y="1779662"/>
            <a:ext cx="4734525" cy="30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6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파일 생성</a:t>
            </a:r>
            <a:r>
              <a:rPr lang="en-US" altLang="ko-KR" dirty="0"/>
              <a:t>	</a:t>
            </a:r>
          </a:p>
          <a:p>
            <a:pPr lvl="1">
              <a:spcAft>
                <a:spcPts val="150"/>
              </a:spcAft>
            </a:pPr>
            <a:r>
              <a:rPr lang="en-US" altLang="ko-KR" dirty="0"/>
              <a:t>Atom </a:t>
            </a:r>
            <a:r>
              <a:rPr lang="ko-KR" altLang="en-US" dirty="0"/>
              <a:t>에디터 </a:t>
            </a:r>
            <a:r>
              <a:rPr lang="en-US" altLang="ko-KR" dirty="0"/>
              <a:t>[File]-[New File] </a:t>
            </a:r>
            <a:r>
              <a:rPr lang="ko-KR" altLang="en-US" dirty="0"/>
              <a:t>메뉴 </a:t>
            </a:r>
            <a:r>
              <a:rPr lang="en-US" altLang="ko-KR" dirty="0">
                <a:sym typeface="Wingdings" panose="05000000000000000000" pitchFamily="2" charset="2"/>
              </a:rPr>
              <a:t> [File]-[Save] ‘.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확장자로 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코드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기본 실습 방법</a:t>
            </a:r>
          </a:p>
        </p:txBody>
      </p:sp>
      <p:pic>
        <p:nvPicPr>
          <p:cNvPr id="17411" name="Picture 3" descr="C:\Users\KDY\Desktop\자바스크립트 2판\강의교안\fig_4588\그림\그림 1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0" y="1779662"/>
            <a:ext cx="4348279" cy="30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5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명령 프롬프트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‘</a:t>
            </a:r>
            <a:r>
              <a:rPr lang="en-US" altLang="ko-KR" dirty="0" err="1"/>
              <a:t>cmd</a:t>
            </a:r>
            <a:r>
              <a:rPr lang="en-US" altLang="ko-KR" dirty="0"/>
              <a:t>’</a:t>
            </a:r>
            <a:r>
              <a:rPr lang="ko-KR" altLang="en-US" dirty="0"/>
              <a:t>를 입력하여 명령 프롬프트 실행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node </a:t>
            </a:r>
            <a:r>
              <a:rPr lang="ko-KR" altLang="en-US" dirty="0"/>
              <a:t>명령어로 생성한 파일 실행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기본 실습 방법</a:t>
            </a:r>
          </a:p>
        </p:txBody>
      </p:sp>
      <p:pic>
        <p:nvPicPr>
          <p:cNvPr id="18434" name="Picture 2" descr="C:\Users\KDY\Desktop\자바스크립트 2판\강의교안\fig_4588\그림\그림 1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39" y="1830382"/>
            <a:ext cx="3125522" cy="202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150"/>
              </a:spcAft>
            </a:pPr>
            <a:r>
              <a:rPr lang="ko-KR" altLang="en-US" dirty="0"/>
              <a:t>명령 프롬프트 기본 명령어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바탕화면 폴더</a:t>
            </a:r>
            <a:r>
              <a:rPr lang="en-US" altLang="ko-KR" dirty="0"/>
              <a:t>(desktop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이동 명령어</a:t>
            </a: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상위 폴더 이동은 ‘</a:t>
            </a:r>
            <a:r>
              <a:rPr lang="en-US" altLang="ko-KR" dirty="0"/>
              <a:t>..’</a:t>
            </a:r>
            <a:r>
              <a:rPr lang="ko-KR" altLang="en-US" dirty="0"/>
              <a:t>을 입력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기본 실습 방법</a:t>
            </a:r>
          </a:p>
        </p:txBody>
      </p:sp>
      <p:pic>
        <p:nvPicPr>
          <p:cNvPr id="19458" name="Picture 2" descr="C:\Users\KDY\Desktop\자바스크립트 2판\강의교안\fig_4588\표\표 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99" y="1203598"/>
            <a:ext cx="3512402" cy="12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38" y="2958638"/>
            <a:ext cx="4667724" cy="4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38" y="4083918"/>
            <a:ext cx="4678023" cy="52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800" dirty="0"/>
              <a:t>학습목표</a:t>
            </a:r>
            <a:endParaRPr lang="en-US" altLang="ko-KR" sz="1800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자바스크립트로 무엇을 할 수 있는지 살펴봅니다</a:t>
            </a:r>
            <a:r>
              <a:rPr lang="en-US" altLang="ko-KR" dirty="0"/>
              <a:t>.</a:t>
            </a:r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 실습 환경을 구축합니다</a:t>
            </a:r>
            <a:r>
              <a:rPr lang="en-US" altLang="ko-KR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내용 </a:t>
            </a:r>
            <a:endParaRPr lang="en-US" altLang="ko-KR" sz="1800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자바스크립트의 발전</a:t>
            </a:r>
            <a:endParaRPr lang="en-US" altLang="ko-KR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자바스크립트로 할 수 있는 일</a:t>
            </a:r>
            <a:endParaRPr lang="en-US" altLang="ko-KR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실습 환경 구축</a:t>
            </a:r>
            <a:endParaRPr lang="en-US" altLang="ko-KR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실습 방법</a:t>
            </a:r>
            <a:endParaRPr lang="en-US" altLang="ko-KR" dirty="0"/>
          </a:p>
          <a:p>
            <a:pPr marL="55364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브라우저 실습 방법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150"/>
              </a:spcAft>
            </a:pPr>
            <a:r>
              <a:rPr lang="ko-KR" altLang="en-US" dirty="0"/>
              <a:t>특정 폴더에서 명령 프롬프트를 실행하는 방법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dirty="0"/>
              <a:t>생성 파일 폴더에서  </a:t>
            </a:r>
            <a:r>
              <a:rPr lang="en-US" altLang="ko-KR" dirty="0"/>
              <a:t>[Shift  +</a:t>
            </a:r>
            <a:r>
              <a:rPr lang="ko-KR" altLang="en-US" dirty="0"/>
              <a:t> 마우스 오른쪽 버튼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여기서 명령 창 열기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기본 실습 방법</a:t>
            </a:r>
          </a:p>
        </p:txBody>
      </p:sp>
      <p:pic>
        <p:nvPicPr>
          <p:cNvPr id="20482" name="Picture 2" descr="C:\Users\KDY\Desktop\자바스크립트 2판\강의교안\fig_4588\그림\그림 1-1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7"/>
          <a:stretch/>
        </p:blipFill>
        <p:spPr bwMode="auto">
          <a:xfrm>
            <a:off x="1724966" y="1491630"/>
            <a:ext cx="340806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7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파일 실행</a:t>
            </a: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endParaRPr lang="en-US" altLang="ko-KR" dirty="0"/>
          </a:p>
          <a:p>
            <a:pPr marL="401240" lvl="2" indent="0">
              <a:spcAft>
                <a:spcPts val="150"/>
              </a:spcAft>
              <a:buNone/>
            </a:pPr>
            <a:endParaRPr lang="en-US" altLang="ko-KR" dirty="0"/>
          </a:p>
          <a:p>
            <a:pPr marL="401240" lvl="2" indent="0">
              <a:spcAft>
                <a:spcPts val="150"/>
              </a:spcAft>
              <a:buNone/>
            </a:pPr>
            <a:endParaRPr lang="en-US" altLang="ko-KR" dirty="0"/>
          </a:p>
          <a:p>
            <a:pPr>
              <a:spcAft>
                <a:spcPts val="150"/>
              </a:spcAft>
            </a:pPr>
            <a:r>
              <a:rPr lang="en-US" altLang="ko-KR" dirty="0"/>
              <a:t>REPL - </a:t>
            </a:r>
            <a:r>
              <a:rPr lang="ko-KR" altLang="en-US" sz="1350" b="0" dirty="0"/>
              <a:t>한 줄 입력할 때마다 결과를 보여 주는 프로그램</a:t>
            </a:r>
            <a:endParaRPr lang="en-US" altLang="ko-KR" sz="1350" b="0" dirty="0"/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기본 실습 방법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32"/>
          <a:stretch/>
        </p:blipFill>
        <p:spPr bwMode="auto">
          <a:xfrm>
            <a:off x="476672" y="1086262"/>
            <a:ext cx="5146967" cy="5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67653" r="-1" b="4805"/>
          <a:stretch/>
        </p:blipFill>
        <p:spPr bwMode="auto">
          <a:xfrm>
            <a:off x="522349" y="1624757"/>
            <a:ext cx="5101291" cy="53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" b="73497"/>
          <a:stretch/>
        </p:blipFill>
        <p:spPr bwMode="auto">
          <a:xfrm>
            <a:off x="459206" y="3119437"/>
            <a:ext cx="5164433" cy="51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9" b="1"/>
          <a:stretch/>
        </p:blipFill>
        <p:spPr bwMode="auto">
          <a:xfrm>
            <a:off x="459206" y="3620225"/>
            <a:ext cx="5164433" cy="79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0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파일 생성과 실행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Atom </a:t>
            </a:r>
            <a:r>
              <a:rPr lang="ko-KR" altLang="en-US" dirty="0"/>
              <a:t>에디터 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en-US" altLang="ko-KR" sz="1600" dirty="0"/>
              <a:t>[File]-[New File]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 </a:t>
            </a:r>
            <a:r>
              <a:rPr lang="en-US" altLang="ko-KR" sz="1600" dirty="0"/>
              <a:t>[File]-[Save]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반드시 ‘</a:t>
            </a:r>
            <a:r>
              <a:rPr lang="en-US" altLang="ko-KR" sz="1600" dirty="0">
                <a:sym typeface="Wingdings" panose="05000000000000000000" pitchFamily="2" charset="2"/>
              </a:rPr>
              <a:t>.html’ </a:t>
            </a:r>
            <a:r>
              <a:rPr lang="ko-KR" altLang="en-US" sz="1600" dirty="0" err="1">
                <a:sym typeface="Wingdings" panose="05000000000000000000" pitchFamily="2" charset="2"/>
              </a:rPr>
              <a:t>확장자를</a:t>
            </a:r>
            <a:r>
              <a:rPr lang="ko-KR" altLang="en-US" sz="1600" dirty="0">
                <a:sym typeface="Wingdings" panose="05000000000000000000" pitchFamily="2" charset="2"/>
              </a:rPr>
              <a:t> 붙여 저장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실행 </a:t>
            </a:r>
            <a:r>
              <a:rPr lang="en-US" altLang="ko-KR" sz="1600" dirty="0"/>
              <a:t>: </a:t>
            </a:r>
            <a:r>
              <a:rPr lang="ko-KR" altLang="en-US" sz="1600" dirty="0"/>
              <a:t>크롬 웹 브라우저에 드래그</a:t>
            </a:r>
            <a:endParaRPr lang="en-US" altLang="ko-KR" sz="16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웹 브라우저 실습 방법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7" y="2463737"/>
            <a:ext cx="3949768" cy="232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3075806"/>
            <a:ext cx="3213274" cy="164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761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69918" cy="4286250"/>
          </a:xfrm>
        </p:spPr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오류 확인 방법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크롬 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웹 브라우저 마우스 오른쪽 버튼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요소 검사</a:t>
            </a:r>
            <a:r>
              <a:rPr lang="en-US" altLang="ko-KR" sz="1600" dirty="0"/>
              <a:t>] </a:t>
            </a:r>
            <a:r>
              <a:rPr lang="ko-KR" altLang="en-US" sz="1600" dirty="0"/>
              <a:t>또는 </a:t>
            </a:r>
            <a:r>
              <a:rPr lang="en-US" altLang="ko-KR" sz="1600" dirty="0"/>
              <a:t>[</a:t>
            </a:r>
            <a:r>
              <a:rPr lang="ko-KR" altLang="en-US" sz="1600" dirty="0"/>
              <a:t>검사</a:t>
            </a:r>
            <a:r>
              <a:rPr lang="en-US" altLang="ko-KR" sz="1600" dirty="0"/>
              <a:t>] </a:t>
            </a:r>
            <a:r>
              <a:rPr lang="ko-KR" altLang="en-US" sz="1600" dirty="0"/>
              <a:t>메뉴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웹 브라우저 실습 방법</a:t>
            </a:r>
          </a:p>
        </p:txBody>
      </p:sp>
      <p:pic>
        <p:nvPicPr>
          <p:cNvPr id="22530" name="Picture 2" descr="C:\Users\KDY\Desktop\자바스크립트 2판\강의교안\fig_4588\그림\그림 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53" y="1851670"/>
            <a:ext cx="2646294" cy="23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2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150"/>
              </a:spcAft>
            </a:pPr>
            <a:r>
              <a:rPr lang="ko-KR" altLang="en-US" sz="1600" dirty="0"/>
              <a:t>개발자 도구</a:t>
            </a:r>
            <a:r>
              <a:rPr lang="en-US" altLang="ko-KR" sz="1600" baseline="30000" dirty="0"/>
              <a:t>Developer Tools</a:t>
            </a:r>
            <a:r>
              <a:rPr lang="ko-KR" altLang="en-US" sz="1600" dirty="0"/>
              <a:t> 실행</a:t>
            </a:r>
            <a:r>
              <a:rPr lang="en-US" altLang="ko-KR" sz="1600" dirty="0"/>
              <a:t> , </a:t>
            </a:r>
            <a:r>
              <a:rPr lang="ko-KR" altLang="en-US" sz="1600" dirty="0"/>
              <a:t>오류가 있을 때는 </a:t>
            </a:r>
            <a:r>
              <a:rPr lang="en-US" altLang="ko-KR" sz="1600" dirty="0"/>
              <a:t>Console </a:t>
            </a:r>
            <a:r>
              <a:rPr lang="ko-KR" altLang="en-US" sz="1600" dirty="0"/>
              <a:t>탭에 오류 내용이 출력</a:t>
            </a:r>
            <a:r>
              <a:rPr lang="en-US" altLang="ko-KR" sz="1600" dirty="0"/>
              <a:t>.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웹 브라우저 실습 방법</a:t>
            </a:r>
          </a:p>
        </p:txBody>
      </p:sp>
      <p:pic>
        <p:nvPicPr>
          <p:cNvPr id="23554" name="Picture 2" descr="C:\Users\KDY\Desktop\자바스크립트 2판\강의교안\fig_4588\그림\그림 1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47" y="1491630"/>
            <a:ext cx="4595506" cy="29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63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세계에서 가장 오해를 많이 받는 프로그래밍 언어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부수적인 프로그래밍 언어로 취급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>
              <a:spcAft>
                <a:spcPts val="150"/>
              </a:spcAft>
            </a:pPr>
            <a:r>
              <a:rPr lang="ko-KR" altLang="en-US" dirty="0"/>
              <a:t>풍부한 경험을 제공하는 인터넷 애플리케이션</a:t>
            </a:r>
            <a:r>
              <a:rPr lang="en-US" altLang="ko-KR" dirty="0"/>
              <a:t>(RIA)</a:t>
            </a:r>
          </a:p>
          <a:p>
            <a:pPr lvl="1">
              <a:spcAft>
                <a:spcPts val="150"/>
              </a:spcAft>
            </a:pPr>
            <a:r>
              <a:rPr lang="ko-KR" altLang="en-US" dirty="0" err="1"/>
              <a:t>구글</a:t>
            </a:r>
            <a:r>
              <a:rPr lang="ko-KR" altLang="en-US" dirty="0"/>
              <a:t> 지도의 등장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en-US" altLang="ko-KR" sz="1600" dirty="0"/>
              <a:t>RIA : </a:t>
            </a:r>
            <a:r>
              <a:rPr lang="ko-KR" altLang="en-US" sz="1600" dirty="0"/>
              <a:t>풍부한 경험을 선사하는 웹 애플리케이션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자바스크립트의 발전</a:t>
            </a:r>
          </a:p>
        </p:txBody>
      </p:sp>
      <p:pic>
        <p:nvPicPr>
          <p:cNvPr id="4098" name="Picture 2" descr="C:\Users\KDY\Desktop\자바스크립트 2판\강의교안\fig_4588\그림\그림 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31" y="2871695"/>
            <a:ext cx="320333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en-US" altLang="ko-KR" dirty="0"/>
              <a:t>Node.js</a:t>
            </a:r>
          </a:p>
          <a:p>
            <a:pPr lvl="1">
              <a:spcAft>
                <a:spcPts val="150"/>
              </a:spcAft>
            </a:pP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구글은 크롬 웹 브라우저의 베타 버전 발표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이후 </a:t>
            </a:r>
            <a:r>
              <a:rPr lang="en-US" altLang="ko-KR" dirty="0"/>
              <a:t>: </a:t>
            </a:r>
            <a:r>
              <a:rPr lang="ko-KR" altLang="en-US" dirty="0"/>
              <a:t>자바스크립트를 웹 브라우저가 아닌 곳에서도</a:t>
            </a:r>
            <a:r>
              <a:rPr lang="en-US" altLang="ko-KR" dirty="0"/>
              <a:t> </a:t>
            </a:r>
            <a:r>
              <a:rPr lang="ko-KR" altLang="en-US" dirty="0"/>
              <a:t>사용할</a:t>
            </a:r>
            <a:r>
              <a:rPr lang="en-US" altLang="ko-KR" dirty="0"/>
              <a:t> </a:t>
            </a:r>
            <a:r>
              <a:rPr lang="ko-KR" altLang="en-US" dirty="0"/>
              <a:t>수 있는</a:t>
            </a:r>
            <a:r>
              <a:rPr lang="en-US" altLang="ko-KR" dirty="0"/>
              <a:t> </a:t>
            </a:r>
            <a:r>
              <a:rPr lang="ko-KR" altLang="en-US" dirty="0"/>
              <a:t>표준안 제시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 발표 이후 </a:t>
            </a:r>
            <a:r>
              <a:rPr lang="en-US" altLang="ko-KR" dirty="0"/>
              <a:t>: </a:t>
            </a:r>
            <a:r>
              <a:rPr lang="en-US" altLang="ko-KR" dirty="0" err="1"/>
              <a:t>CommonJS</a:t>
            </a:r>
            <a:r>
              <a:rPr lang="en-US" altLang="ko-KR" dirty="0"/>
              <a:t> </a:t>
            </a:r>
            <a:r>
              <a:rPr lang="ko-KR" altLang="en-US" dirty="0"/>
              <a:t>표준과 </a:t>
            </a:r>
            <a:r>
              <a:rPr lang="en-US" altLang="ko-KR" dirty="0"/>
              <a:t>V8 </a:t>
            </a:r>
            <a:r>
              <a:rPr lang="ko-KR" altLang="en-US" dirty="0"/>
              <a:t>자바스크립트 엔진을 기반으로 </a:t>
            </a:r>
            <a:r>
              <a:rPr lang="en-US" altLang="ko-KR" dirty="0"/>
              <a:t>Node.js</a:t>
            </a:r>
            <a:r>
              <a:rPr lang="ko-KR" altLang="en-US" dirty="0"/>
              <a:t>를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자바스크립트의 발전</a:t>
            </a:r>
          </a:p>
        </p:txBody>
      </p:sp>
      <p:pic>
        <p:nvPicPr>
          <p:cNvPr id="5122" name="Picture 2" descr="C:\Users\KDY\Desktop\자바스크립트 2판\강의교안\fig_4588\그림\그림 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22" y="2718752"/>
            <a:ext cx="3354155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150"/>
              </a:spcAft>
            </a:pPr>
            <a:r>
              <a:rPr lang="ko-KR" altLang="en-US" dirty="0"/>
              <a:t>바쁜 명절에 재래시장에서 장보기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스레드</a:t>
            </a:r>
            <a:r>
              <a:rPr lang="en-US" altLang="ko-KR" sz="1600" baseline="30000" dirty="0"/>
              <a:t>Thread</a:t>
            </a:r>
            <a:r>
              <a:rPr lang="ko-KR" altLang="en-US" sz="1600" baseline="300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효율적인 비동기 방식으로 장보기를 프로그래밍 언어로 구현하는 방법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r>
              <a:rPr lang="en-US" altLang="ko-KR" sz="1600" dirty="0"/>
              <a:t>Node.js : </a:t>
            </a:r>
            <a:r>
              <a:rPr lang="ko-KR" altLang="en-US" sz="1600" dirty="0"/>
              <a:t>모든 모듈</a:t>
            </a:r>
            <a:r>
              <a:rPr lang="en-US" altLang="ko-KR" sz="1600" dirty="0"/>
              <a:t>(</a:t>
            </a:r>
            <a:r>
              <a:rPr lang="ko-KR" altLang="en-US" sz="1600" dirty="0"/>
              <a:t>라이브러리</a:t>
            </a:r>
            <a:r>
              <a:rPr lang="en-US" altLang="ko-KR" sz="1600" dirty="0"/>
              <a:t>)</a:t>
            </a:r>
            <a:r>
              <a:rPr lang="ko-KR" altLang="en-US" sz="1600" dirty="0"/>
              <a:t>이 처음부터 비동기 기반의 프로그램을 만들 수 있도록 설계되어 초보자도 쉽게 프로그램을 만들 수 있음</a:t>
            </a:r>
            <a:endParaRPr lang="en-US" altLang="ko-KR" sz="1600" dirty="0"/>
          </a:p>
          <a:p>
            <a:pPr marL="267890" lvl="1" indent="0">
              <a:spcAft>
                <a:spcPts val="150"/>
              </a:spcAft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자바스크립트의 발전</a:t>
            </a:r>
          </a:p>
        </p:txBody>
      </p:sp>
      <p:pic>
        <p:nvPicPr>
          <p:cNvPr id="6146" name="Picture 2" descr="C:\Users\KDY\Desktop\자바스크립트 2판\강의교안\fig_4588\그림\그림 1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6" y="1059582"/>
            <a:ext cx="2492283" cy="16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DY\Desktop\자바스크립트 2판\강의교안\fig_4588\그림\그림 1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70" y="1098010"/>
            <a:ext cx="2437201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웹 클라이언트 애플리케이션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웹 브라우저에서 실행되는 웹 클라이언트 애플리케이션 개발이 목적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웹 브라우저에서 실행할 수 있는 유일한 프로그래밍 언어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16774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/>
              <a:t>웹 서버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기존에 웹 개발은 두 가지 이상의 프로그래밍 언어가 필요했음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Node.js</a:t>
            </a:r>
            <a:r>
              <a:rPr lang="ko-KR" altLang="en-US" dirty="0"/>
              <a:t>가 등장하면서 웹 서버도 자바스크립트로 개발 가능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/>
              <a:t>웹 페이지를 출력하지 않아도 웹 프로토콜</a:t>
            </a:r>
            <a:r>
              <a:rPr lang="en-US" altLang="ko-KR" dirty="0"/>
              <a:t>(HTTP </a:t>
            </a:r>
            <a:r>
              <a:rPr lang="ko-KR" altLang="en-US" dirty="0"/>
              <a:t>또는 </a:t>
            </a:r>
            <a:r>
              <a:rPr lang="en-US" altLang="ko-KR" dirty="0"/>
              <a:t>HTTPS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활용하면 웹 서버로 칭함</a:t>
            </a:r>
            <a:r>
              <a:rPr lang="en-US" altLang="ko-KR" dirty="0"/>
              <a:t>. </a:t>
            </a:r>
            <a:r>
              <a:rPr lang="ko-KR" altLang="en-US" dirty="0" err="1"/>
              <a:t>페이팔</a:t>
            </a:r>
            <a:r>
              <a:rPr lang="ko-KR" altLang="en-US" dirty="0"/>
              <a:t> 결제 시스템에도 </a:t>
            </a:r>
            <a:r>
              <a:rPr lang="en-US" altLang="ko-KR" dirty="0"/>
              <a:t>Node.js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en-US" altLang="ko-KR" dirty="0"/>
              <a:t>Node.js</a:t>
            </a:r>
            <a:r>
              <a:rPr lang="ko-KR" altLang="en-US" dirty="0"/>
              <a:t>는 웹 개발과 관련해서 간단한 모듈들만 제공해서 데이터 처리와 예외 처리 등이 복잡하나</a:t>
            </a:r>
            <a:r>
              <a:rPr lang="en-US" altLang="ko-KR" dirty="0"/>
              <a:t>, </a:t>
            </a:r>
            <a:r>
              <a:rPr lang="ko-KR" altLang="en-US" dirty="0"/>
              <a:t>빠르다는 장점이 있음</a:t>
            </a:r>
            <a:endParaRPr lang="en-US" altLang="ko-KR" dirty="0"/>
          </a:p>
          <a:p>
            <a:pPr lvl="1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  <p:pic>
        <p:nvPicPr>
          <p:cNvPr id="2" name="Picture 2" descr="C:\Users\KDY\Desktop\자바스크립트 2판\강의교안\fig_4588\그림\그림 1-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" b="4294"/>
          <a:stretch/>
        </p:blipFill>
        <p:spPr bwMode="auto">
          <a:xfrm>
            <a:off x="620688" y="1821949"/>
            <a:ext cx="1890210" cy="78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0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 err="1"/>
              <a:t>모바일</a:t>
            </a:r>
            <a:r>
              <a:rPr lang="ko-KR" altLang="en-US" dirty="0"/>
              <a:t> 애플리케이션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 err="1"/>
              <a:t>네이티브</a:t>
            </a:r>
            <a:r>
              <a:rPr lang="ko-KR" altLang="en-US" dirty="0"/>
              <a:t> 애플리케이션</a:t>
            </a:r>
            <a:endParaRPr lang="en-US" altLang="ko-KR" dirty="0"/>
          </a:p>
          <a:p>
            <a:pPr lvl="2">
              <a:spcAft>
                <a:spcPts val="150"/>
              </a:spcAft>
            </a:pPr>
            <a:r>
              <a:rPr lang="ko-KR" altLang="en-US" sz="1600" dirty="0" err="1"/>
              <a:t>스마트폰에서</a:t>
            </a:r>
            <a:r>
              <a:rPr lang="ko-KR" altLang="en-US" sz="1600" dirty="0"/>
              <a:t> 인식할 수 있는 프로그래밍 언어</a:t>
            </a:r>
            <a:r>
              <a:rPr lang="en-US" altLang="ko-KR" sz="1600" dirty="0"/>
              <a:t>(</a:t>
            </a:r>
            <a:r>
              <a:rPr lang="ko-KR" altLang="en-US" sz="1600" dirty="0"/>
              <a:t>자바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스위프트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만든 애플리케이션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기업에서 애플리케이션을 만들 경우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언어로 만들기에 비용이 </a:t>
            </a:r>
            <a:r>
              <a:rPr lang="en-US" altLang="ko-KR" sz="1600" dirty="0"/>
              <a:t>2</a:t>
            </a:r>
            <a:r>
              <a:rPr lang="ko-KR" altLang="en-US" sz="1600" dirty="0"/>
              <a:t>배가 됨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자바스크립트를 사용하면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애플리케이션만 개발해도 </a:t>
            </a:r>
            <a:r>
              <a:rPr lang="ko-KR" altLang="en-US" sz="1600" dirty="0" err="1"/>
              <a:t>스마트폰</a:t>
            </a:r>
            <a:r>
              <a:rPr lang="ko-KR" altLang="en-US" sz="1600" dirty="0"/>
              <a:t> 동작 가능</a:t>
            </a:r>
            <a:endParaRPr lang="en-US" altLang="ko-KR" sz="1600" dirty="0"/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21372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50"/>
              </a:spcAft>
            </a:pPr>
            <a:r>
              <a:rPr lang="ko-KR" altLang="en-US" dirty="0" err="1"/>
              <a:t>모바일</a:t>
            </a:r>
            <a:r>
              <a:rPr lang="ko-KR" altLang="en-US" dirty="0"/>
              <a:t> 애플리케이션 개발</a:t>
            </a:r>
            <a:endParaRPr lang="en-US" altLang="ko-KR" dirty="0"/>
          </a:p>
          <a:p>
            <a:pPr lvl="1">
              <a:spcAft>
                <a:spcPts val="150"/>
              </a:spcAft>
            </a:pPr>
            <a:r>
              <a:rPr lang="ko-KR" altLang="en-US" dirty="0" err="1"/>
              <a:t>페이스북의</a:t>
            </a:r>
            <a:r>
              <a:rPr lang="ko-KR" altLang="en-US" dirty="0"/>
              <a:t> </a:t>
            </a:r>
            <a:r>
              <a:rPr lang="en-US" altLang="ko-KR" dirty="0"/>
              <a:t>React Native</a:t>
            </a:r>
          </a:p>
          <a:p>
            <a:pPr lvl="2">
              <a:spcAft>
                <a:spcPts val="150"/>
              </a:spcAft>
            </a:pPr>
            <a:r>
              <a:rPr lang="ko-KR" altLang="en-US" sz="1600" dirty="0"/>
              <a:t>자바스크립트로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애플리케이션을 개발</a:t>
            </a:r>
            <a:r>
              <a:rPr lang="en-US" altLang="ko-KR" sz="1600" dirty="0"/>
              <a:t>(</a:t>
            </a:r>
            <a:r>
              <a:rPr lang="ko-KR" altLang="en-US" sz="1600" dirty="0"/>
              <a:t>내부적으로 프로그래밍 언어를 변환</a:t>
            </a:r>
            <a:r>
              <a:rPr lang="en-US" altLang="ko-KR" sz="1600" dirty="0"/>
              <a:t>)</a:t>
            </a:r>
          </a:p>
          <a:p>
            <a:pPr lvl="2">
              <a:spcAft>
                <a:spcPts val="15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자바스크립트로 할 수 있는 일</a:t>
            </a:r>
          </a:p>
        </p:txBody>
      </p:sp>
      <p:pic>
        <p:nvPicPr>
          <p:cNvPr id="8194" name="Picture 2" descr="C:\Users\KDY\Desktop\자바스크립트 2판\강의교안\fig_4588\그림\그림 1-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" b="-1"/>
          <a:stretch/>
        </p:blipFill>
        <p:spPr bwMode="auto">
          <a:xfrm>
            <a:off x="1538790" y="2211710"/>
            <a:ext cx="3780420" cy="241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7424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2162</TotalTime>
  <Words>765</Words>
  <Application>Microsoft Office PowerPoint</Application>
  <PresentationFormat>사용자 지정</PresentationFormat>
  <Paragraphs>136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자바스크립트 첫걸음 </vt:lpstr>
      <vt:lpstr>PowerPoint 프레젠테이션</vt:lpstr>
      <vt:lpstr>1. 자바스크립트의 발전</vt:lpstr>
      <vt:lpstr>1. 자바스크립트의 발전</vt:lpstr>
      <vt:lpstr>1. 자바스크립트의 발전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2. 자바스크립트로 할 수 있는 일</vt:lpstr>
      <vt:lpstr>3. 실습 환경 구축</vt:lpstr>
      <vt:lpstr>3. 실습 환경 구축</vt:lpstr>
      <vt:lpstr>3. 실습 환경 구축</vt:lpstr>
      <vt:lpstr>3. 실습 환경 구축</vt:lpstr>
      <vt:lpstr>3. 실습 환경 구축</vt:lpstr>
      <vt:lpstr>4. 기본 실습 방법</vt:lpstr>
      <vt:lpstr>4. 기본 실습 방법</vt:lpstr>
      <vt:lpstr>4. 기본 실습 방법</vt:lpstr>
      <vt:lpstr>4. 기본 실습 방법</vt:lpstr>
      <vt:lpstr>4. 기본 실습 방법</vt:lpstr>
      <vt:lpstr>5. 웹 브라우저 실습 방법</vt:lpstr>
      <vt:lpstr>5. 웹 브라우저 실습 방법</vt:lpstr>
      <vt:lpstr>5. 웹 브라우저 실습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275</cp:revision>
  <dcterms:created xsi:type="dcterms:W3CDTF">2011-01-05T15:14:06Z</dcterms:created>
  <dcterms:modified xsi:type="dcterms:W3CDTF">2022-03-14T04:46:29Z</dcterms:modified>
</cp:coreProperties>
</file>