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6"/>
  </p:notesMasterIdLst>
  <p:handoutMasterIdLst>
    <p:handoutMasterId r:id="rId27"/>
  </p:handoutMasterIdLst>
  <p:sldIdLst>
    <p:sldId id="256" r:id="rId2"/>
    <p:sldId id="877" r:id="rId3"/>
    <p:sldId id="898" r:id="rId4"/>
    <p:sldId id="878" r:id="rId5"/>
    <p:sldId id="879" r:id="rId6"/>
    <p:sldId id="880" r:id="rId7"/>
    <p:sldId id="881" r:id="rId8"/>
    <p:sldId id="882" r:id="rId9"/>
    <p:sldId id="883" r:id="rId10"/>
    <p:sldId id="884" r:id="rId11"/>
    <p:sldId id="885" r:id="rId12"/>
    <p:sldId id="886" r:id="rId13"/>
    <p:sldId id="887" r:id="rId14"/>
    <p:sldId id="888" r:id="rId15"/>
    <p:sldId id="889" r:id="rId16"/>
    <p:sldId id="890" r:id="rId17"/>
    <p:sldId id="892" r:id="rId18"/>
    <p:sldId id="891" r:id="rId19"/>
    <p:sldId id="893" r:id="rId20"/>
    <p:sldId id="894" r:id="rId21"/>
    <p:sldId id="895" r:id="rId22"/>
    <p:sldId id="896" r:id="rId23"/>
    <p:sldId id="897" r:id="rId24"/>
    <p:sldId id="275" r:id="rId25"/>
  </p:sldIdLst>
  <p:sldSz cx="6858000" cy="5143500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6" autoAdjust="0"/>
    <p:restoredTop sz="94362" autoAdjust="0"/>
  </p:normalViewPr>
  <p:slideViewPr>
    <p:cSldViewPr>
      <p:cViewPr varScale="1">
        <p:scale>
          <a:sx n="125" d="100"/>
          <a:sy n="125" d="100"/>
        </p:scale>
        <p:origin x="2394" y="90"/>
      </p:cViewPr>
      <p:guideLst>
        <p:guide orient="horz" pos="1620"/>
        <p:guide pos="2088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2022-03-14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802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1653826" y="51471"/>
            <a:ext cx="348695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854870" y="4198382"/>
            <a:ext cx="535305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5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1653826" y="4229101"/>
            <a:ext cx="37551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5265" y="4857750"/>
            <a:ext cx="921544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2510899" y="3461475"/>
            <a:ext cx="3520181" cy="71835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8"/>
          <p:cNvSpPr txBox="1">
            <a:spLocks/>
          </p:cNvSpPr>
          <p:nvPr userDrawn="1"/>
        </p:nvSpPr>
        <p:spPr bwMode="auto">
          <a:xfrm>
            <a:off x="170260" y="70248"/>
            <a:ext cx="462915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1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1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6426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6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267884" marR="0" indent="0" algn="l" defTabSz="685784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350">
                <a:latin typeface="+mn-ea"/>
                <a:ea typeface="+mn-ea"/>
              </a:defRPr>
            </a:lvl2pPr>
            <a:lvl3pPr marL="607204" marR="0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257169" marR="0" lvl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404803" marR="0" lvl="1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171450" y="698864"/>
            <a:ext cx="6515100" cy="4286250"/>
          </a:xfrm>
          <a:prstGeom prst="rect">
            <a:avLst/>
          </a:prstGeom>
        </p:spPr>
        <p:txBody>
          <a:bodyPr/>
          <a:lstStyle>
            <a:lvl1pPr marL="257169" marR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75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/>
            </a:lvl1pPr>
            <a:lvl2pPr marL="404803" marR="0" indent="-136919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540530" marR="0" indent="-139300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673877" indent="-133347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673877" algn="l"/>
              </a:tabLst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defRPr sz="9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0261" y="61915"/>
            <a:ext cx="5669756" cy="43219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4235746" y="2283720"/>
            <a:ext cx="1326439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1876332" y="909548"/>
            <a:ext cx="3022633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6075295" y="4887516"/>
            <a:ext cx="725556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05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05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171450" y="698897"/>
            <a:ext cx="6515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170262" y="61915"/>
            <a:ext cx="566975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9525" y="257176"/>
            <a:ext cx="4524375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5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169816" y="501532"/>
            <a:ext cx="1756205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169816" y="594019"/>
            <a:ext cx="6506693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63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25717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51435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77152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02870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192881" indent="-192881" algn="l" rtl="0" eaLnBrk="0" fontAlgn="base" latinLnBrk="1" hangingPunct="0">
        <a:spcBef>
          <a:spcPct val="20000"/>
        </a:spcBef>
        <a:spcAft>
          <a:spcPts val="56"/>
        </a:spcAft>
        <a:buClr>
          <a:srgbClr val="5A8DDC"/>
        </a:buClr>
        <a:buFont typeface="Wingdings" panose="05000000000000000000" pitchFamily="2" charset="2"/>
        <a:buChar char="v"/>
        <a:defRPr sz="1238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303610" indent="-102692" algn="l" rtl="0" eaLnBrk="0" fontAlgn="base" latinLnBrk="1" hangingPunct="0">
        <a:spcBef>
          <a:spcPct val="20000"/>
        </a:spcBef>
        <a:spcAft>
          <a:spcPts val="56"/>
        </a:spcAft>
        <a:buClr>
          <a:srgbClr val="B1AE6B"/>
        </a:buClr>
        <a:buFont typeface="Wingdings" panose="05000000000000000000" pitchFamily="2" charset="2"/>
        <a:buChar char="§"/>
        <a:defRPr sz="1069" kern="1200">
          <a:solidFill>
            <a:schemeClr val="tx1"/>
          </a:solidFill>
          <a:latin typeface="+mn-ea"/>
          <a:ea typeface="+mn-ea"/>
          <a:cs typeface="+mn-cs"/>
        </a:defRPr>
      </a:lvl2pPr>
      <a:lvl3pPr marL="405408" indent="-104478" algn="l" rtl="0" eaLnBrk="0" fontAlgn="base" latinLnBrk="1" hangingPunct="0">
        <a:spcBef>
          <a:spcPct val="20000"/>
        </a:spcBef>
        <a:spcAft>
          <a:spcPts val="56"/>
        </a:spcAft>
        <a:buClr>
          <a:srgbClr val="ADB9AD"/>
        </a:buClr>
        <a:buChar char="•"/>
        <a:defRPr sz="956" kern="1200">
          <a:solidFill>
            <a:schemeClr val="tx1"/>
          </a:solidFill>
          <a:latin typeface="+mn-ea"/>
          <a:ea typeface="+mn-ea"/>
          <a:cs typeface="+mn-cs"/>
        </a:defRPr>
      </a:lvl3pPr>
      <a:lvl4pPr marL="653654" indent="-150019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157288" indent="-1285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1862827" y="3579862"/>
            <a:ext cx="3520181" cy="538766"/>
          </a:xfrm>
        </p:spPr>
        <p:txBody>
          <a:bodyPr/>
          <a:lstStyle/>
          <a:p>
            <a:r>
              <a:rPr lang="ko-KR" altLang="en-US" dirty="0"/>
              <a:t>함수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02" y="3614646"/>
            <a:ext cx="1061294" cy="47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리턴하는</a:t>
            </a:r>
            <a:r>
              <a:rPr lang="ko-KR" altLang="en-US" dirty="0"/>
              <a:t> 함수의 기본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5-2] </a:t>
            </a:r>
            <a:r>
              <a:rPr lang="ko-KR" altLang="en-US" dirty="0"/>
              <a:t>매개 변수와 리턴</a:t>
            </a:r>
            <a:r>
              <a:rPr lang="en-US" altLang="ko-KR" dirty="0"/>
              <a:t>(1) - min</a:t>
            </a:r>
            <a:r>
              <a:rPr lang="ko-KR" altLang="en-US" dirty="0"/>
              <a:t>부터 </a:t>
            </a:r>
            <a:r>
              <a:rPr lang="en-US" altLang="ko-KR" dirty="0"/>
              <a:t>max</a:t>
            </a:r>
            <a:r>
              <a:rPr lang="ko-KR" altLang="en-US" dirty="0"/>
              <a:t>까지 숫자를 더해 리턴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함수의 기본 활용 형태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2868783"/>
            <a:ext cx="3705708" cy="1674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138216"/>
            <a:ext cx="3705708" cy="88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32" y="4375275"/>
            <a:ext cx="4509120" cy="55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99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5-3] </a:t>
            </a:r>
            <a:r>
              <a:rPr lang="ko-KR" altLang="en-US"/>
              <a:t>매개 변수와 리턴</a:t>
            </a:r>
            <a:r>
              <a:rPr lang="en-US" altLang="ko-KR"/>
              <a:t>(2)</a:t>
            </a:r>
          </a:p>
          <a:p>
            <a:pPr lvl="2"/>
            <a:r>
              <a:rPr lang="en-US" altLang="ko-KR"/>
              <a:t>min</a:t>
            </a:r>
            <a:r>
              <a:rPr lang="ko-KR" altLang="en-US"/>
              <a:t>부터 </a:t>
            </a:r>
            <a:r>
              <a:rPr lang="en-US" altLang="ko-KR"/>
              <a:t>max</a:t>
            </a:r>
            <a:r>
              <a:rPr lang="ko-KR" altLang="en-US"/>
              <a:t>까지 숫자를 곱해 리턴하는 함수를 생성 호출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함수의 기본 활용 형태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523957"/>
            <a:ext cx="4671138" cy="263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54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매개 변수를 입력하지 않고 함수 호출</a:t>
            </a:r>
            <a:endParaRPr lang="en-US" altLang="ko-KR"/>
          </a:p>
          <a:p>
            <a:pPr lvl="2"/>
            <a:r>
              <a:rPr lang="ko-KR" altLang="en-US"/>
              <a:t>실행하면 </a:t>
            </a:r>
            <a:r>
              <a:rPr lang="en-US" altLang="ko-KR"/>
              <a:t>undefined</a:t>
            </a:r>
            <a:r>
              <a:rPr lang="ko-KR" altLang="en-US"/>
              <a:t>가 출력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함수 매개 변수 초기화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1491630"/>
            <a:ext cx="4725144" cy="19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00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5-4] </a:t>
            </a:r>
            <a:r>
              <a:rPr lang="ko-KR" altLang="en-US"/>
              <a:t>조건문을 활용한 매개 변수 초기화</a:t>
            </a:r>
            <a:endParaRPr lang="en-US" altLang="ko-KR"/>
          </a:p>
          <a:p>
            <a:pPr lvl="2"/>
            <a:r>
              <a:rPr lang="ko-KR" altLang="en-US"/>
              <a:t>조건문으로 매개 변수를 확인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count</a:t>
            </a:r>
            <a:r>
              <a:rPr lang="ko-KR" altLang="en-US"/>
              <a:t>가 </a:t>
            </a:r>
            <a:r>
              <a:rPr lang="en-US" altLang="ko-KR"/>
              <a:t>undefined</a:t>
            </a:r>
            <a:r>
              <a:rPr lang="ko-KR" altLang="en-US"/>
              <a:t>일 때 </a:t>
            </a:r>
            <a:r>
              <a:rPr lang="en-US" altLang="ko-KR"/>
              <a:t>1</a:t>
            </a:r>
            <a:r>
              <a:rPr lang="ko-KR" altLang="en-US"/>
              <a:t>로 초기화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함수 매개 변수 초기화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7CB357-ADCC-4E9D-8908-F0D837192103}"/>
              </a:ext>
            </a:extLst>
          </p:cNvPr>
          <p:cNvGrpSpPr/>
          <p:nvPr/>
        </p:nvGrpSpPr>
        <p:grpSpPr>
          <a:xfrm>
            <a:off x="764704" y="1779662"/>
            <a:ext cx="4284475" cy="3014871"/>
            <a:chOff x="1160749" y="1717119"/>
            <a:chExt cx="3489245" cy="2525931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749" y="2355727"/>
              <a:ext cx="3489245" cy="1887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3334" y="1717119"/>
              <a:ext cx="3468950" cy="661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1388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5-5] </a:t>
            </a:r>
            <a:r>
              <a:rPr lang="ko-KR" altLang="en-US"/>
              <a:t>짧은 초기화 조건문을 활용한 매개 변수 초기화</a:t>
            </a:r>
            <a:endParaRPr lang="en-US" altLang="ko-KR"/>
          </a:p>
          <a:p>
            <a:pPr lvl="2"/>
            <a:r>
              <a:rPr lang="ko-KR" altLang="en-US"/>
              <a:t>짧은 초기화 조건문으로 매개 변수를 확인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count</a:t>
            </a:r>
            <a:r>
              <a:rPr lang="ko-KR" altLang="en-US"/>
              <a:t>가 </a:t>
            </a:r>
            <a:r>
              <a:rPr lang="en-US" altLang="ko-KR"/>
              <a:t>undefined</a:t>
            </a:r>
            <a:r>
              <a:rPr lang="ko-KR" altLang="en-US"/>
              <a:t>일 때 </a:t>
            </a:r>
            <a:r>
              <a:rPr lang="en-US" altLang="ko-KR"/>
              <a:t>1</a:t>
            </a:r>
            <a:r>
              <a:rPr lang="ko-KR" altLang="en-US"/>
              <a:t>로 초기화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함수 매개 변수 초기화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4" y="2169816"/>
            <a:ext cx="4536504" cy="169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814" y="3723878"/>
            <a:ext cx="4428492" cy="55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33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함수의 매개 변수로 전달되는 함수</a:t>
            </a:r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5-6] </a:t>
            </a:r>
            <a:r>
              <a:rPr lang="ko-KR" altLang="en-US"/>
              <a:t>콜백 함수 사용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콜백 함수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653648"/>
            <a:ext cx="4455114" cy="261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888" y="3075806"/>
            <a:ext cx="4050450" cy="182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689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자바스크립트에서 기본적으로 지원하는 함수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숫자 변환 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표준 내장 함수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70" y="2067694"/>
            <a:ext cx="2762338" cy="118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279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5-7] parseInt( ) </a:t>
            </a:r>
            <a:r>
              <a:rPr lang="ko-KR" altLang="en-US"/>
              <a:t>함수와 </a:t>
            </a:r>
            <a:r>
              <a:rPr lang="en-US" altLang="ko-KR"/>
              <a:t>parseFloat( ) </a:t>
            </a:r>
            <a:r>
              <a:rPr lang="ko-KR" altLang="en-US"/>
              <a:t>함수</a:t>
            </a:r>
            <a:endParaRPr lang="en-US" altLang="ko-KR"/>
          </a:p>
          <a:p>
            <a:pPr lvl="2"/>
            <a:r>
              <a:rPr lang="ko-KR" altLang="en-US"/>
              <a:t>문자열을 숫자로 변환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표준 내장 함수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1A6DB7-0A9F-4288-B760-6019561D02D1}"/>
              </a:ext>
            </a:extLst>
          </p:cNvPr>
          <p:cNvGrpSpPr/>
          <p:nvPr/>
        </p:nvGrpSpPr>
        <p:grpSpPr>
          <a:xfrm>
            <a:off x="2726922" y="1415159"/>
            <a:ext cx="3870430" cy="3460847"/>
            <a:chOff x="2726922" y="1415159"/>
            <a:chExt cx="3422678" cy="2975359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922" y="1415159"/>
              <a:ext cx="3422678" cy="740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922" y="2139703"/>
              <a:ext cx="3389710" cy="2250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94" y="3399067"/>
            <a:ext cx="1744787" cy="98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89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타이머 함수</a:t>
            </a:r>
            <a:endParaRPr lang="en-US" altLang="ko-KR" dirty="0"/>
          </a:p>
          <a:p>
            <a:pPr lvl="1"/>
            <a:r>
              <a:rPr lang="ko-KR" altLang="en-US" dirty="0"/>
              <a:t>‘특정 시간 후에’ </a:t>
            </a:r>
            <a:r>
              <a:rPr lang="en-US" altLang="ko-KR" dirty="0"/>
              <a:t>or</a:t>
            </a:r>
            <a:r>
              <a:rPr lang="ko-KR" altLang="en-US" dirty="0"/>
              <a:t> ‘특정 시간마다’ 어떤 일을 할 때 사용</a:t>
            </a:r>
            <a:endParaRPr lang="en-US" altLang="ko-KR" dirty="0"/>
          </a:p>
          <a:p>
            <a:pPr lvl="1"/>
            <a:r>
              <a:rPr lang="ko-KR" altLang="en-US" dirty="0"/>
              <a:t>시간은 </a:t>
            </a:r>
            <a:r>
              <a:rPr lang="ko-KR" altLang="en-US" dirty="0" err="1"/>
              <a:t>밀리초로</a:t>
            </a:r>
            <a:r>
              <a:rPr lang="ko-KR" altLang="en-US" dirty="0"/>
              <a:t> 지정</a:t>
            </a:r>
            <a:r>
              <a:rPr lang="en-US" altLang="ko-KR" dirty="0"/>
              <a:t>. 1</a:t>
            </a:r>
            <a:r>
              <a:rPr lang="ko-KR" altLang="en-US" dirty="0"/>
              <a:t>초를 나타내려면 </a:t>
            </a:r>
            <a:r>
              <a:rPr lang="en-US" altLang="ko-KR" dirty="0"/>
              <a:t>1000(</a:t>
            </a:r>
            <a:r>
              <a:rPr lang="ko-KR" altLang="en-US" dirty="0" err="1"/>
              <a:t>밀리초</a:t>
            </a:r>
            <a:r>
              <a:rPr lang="en-US" altLang="ko-KR" dirty="0"/>
              <a:t>)</a:t>
            </a:r>
            <a:r>
              <a:rPr lang="ko-KR" altLang="en-US" dirty="0"/>
              <a:t>을 입력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표준 내장 함수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22" y="2240490"/>
            <a:ext cx="4040355" cy="1202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47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5-8] </a:t>
            </a:r>
            <a:r>
              <a:rPr lang="ko-KR" altLang="en-US" dirty="0"/>
              <a:t>타이머 함수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초 후에 ‘</a:t>
            </a:r>
            <a:r>
              <a:rPr lang="en-US" altLang="ko-KR" dirty="0"/>
              <a:t>1</a:t>
            </a:r>
            <a:r>
              <a:rPr lang="ko-KR" altLang="en-US" dirty="0"/>
              <a:t>초가 지났습니다</a:t>
            </a:r>
            <a:r>
              <a:rPr lang="en-US" altLang="ko-KR" dirty="0"/>
              <a:t>.’, 1</a:t>
            </a:r>
            <a:r>
              <a:rPr lang="ko-KR" altLang="en-US" dirty="0"/>
              <a:t>초마다 ‘</a:t>
            </a:r>
            <a:r>
              <a:rPr lang="en-US" altLang="ko-KR" dirty="0"/>
              <a:t>1</a:t>
            </a:r>
            <a:r>
              <a:rPr lang="ko-KR" altLang="en-US" dirty="0"/>
              <a:t>초 마다 호출됩니다</a:t>
            </a:r>
            <a:r>
              <a:rPr lang="en-US" altLang="ko-KR" dirty="0"/>
              <a:t>.’</a:t>
            </a:r>
            <a:r>
              <a:rPr lang="ko-KR" altLang="en-US" dirty="0"/>
              <a:t>를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01231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종료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Ctrl + C</a:t>
            </a:r>
          </a:p>
          <a:p>
            <a:pPr lvl="2"/>
            <a:r>
              <a:rPr lang="ko-KR" altLang="en-US" dirty="0"/>
              <a:t>실행 화면에서 </a:t>
            </a:r>
            <a:r>
              <a:rPr lang="en-US" altLang="ko-KR" dirty="0"/>
              <a:t>^C</a:t>
            </a:r>
            <a:r>
              <a:rPr lang="ko-KR" altLang="en-US" dirty="0"/>
              <a:t>는 </a:t>
            </a:r>
            <a:r>
              <a:rPr lang="en-US" altLang="ko-KR" dirty="0"/>
              <a:t>Ctrl + C </a:t>
            </a:r>
            <a:r>
              <a:rPr lang="ko-KR" altLang="en-US" dirty="0"/>
              <a:t>를 눌렀다는 의미임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표준 내장 함수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68" y="1748791"/>
            <a:ext cx="4367721" cy="190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921" y="2231296"/>
            <a:ext cx="3733812" cy="10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22" y="3403383"/>
            <a:ext cx="3733812" cy="7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58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197576" y="762545"/>
            <a:ext cx="6543791" cy="4050000"/>
          </a:xfrm>
        </p:spPr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함수의 기본 형태를 이해합니다</a:t>
            </a:r>
            <a:r>
              <a:rPr lang="en-US" altLang="ko-KR" sz="16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함수의 매개 변수와 반환을 이해합니다</a:t>
            </a:r>
            <a:r>
              <a:rPr lang="en-US" altLang="ko-KR" sz="16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함수를 변수에 저장할 수 있다는 것과 </a:t>
            </a:r>
            <a:r>
              <a:rPr lang="ko-KR" altLang="en-US" sz="1600" dirty="0" err="1"/>
              <a:t>콜백</a:t>
            </a:r>
            <a:r>
              <a:rPr lang="ko-KR" altLang="en-US" sz="1600" dirty="0"/>
              <a:t> 함수 사용 방법을 이해합니다</a:t>
            </a:r>
            <a:r>
              <a:rPr lang="en-US" altLang="ko-KR" sz="16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자바스크립트의 표준 내장 함수를 이해합니다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5-9] </a:t>
            </a:r>
            <a:r>
              <a:rPr lang="en-US" altLang="ko-KR" dirty="0" err="1"/>
              <a:t>clearInterval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표준 내장 함수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06" y="1437624"/>
            <a:ext cx="4941168" cy="315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371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익명 함수와 선언적 함수의 생성 순서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</a:t>
            </a:r>
            <a:r>
              <a:rPr lang="ko-KR" altLang="en-US"/>
              <a:t> 조금 더 나아가기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58" y="1203598"/>
            <a:ext cx="3861048" cy="116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32" y="2093231"/>
            <a:ext cx="4169662" cy="494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58" y="2866873"/>
            <a:ext cx="3861048" cy="111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44" y="3766304"/>
            <a:ext cx="4169662" cy="513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874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</a:t>
            </a:r>
            <a:r>
              <a:rPr lang="ko-KR" altLang="en-US"/>
              <a:t> 조금 더 나아가기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6" y="1192954"/>
            <a:ext cx="5044474" cy="126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814" y="1938468"/>
            <a:ext cx="4752528" cy="54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4" y="2450757"/>
            <a:ext cx="3672408" cy="193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77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익명 함수와 화살표 함수의 차이</a:t>
            </a:r>
            <a:endParaRPr lang="en-US" altLang="ko-KR"/>
          </a:p>
          <a:p>
            <a:pPr lvl="1"/>
            <a:r>
              <a:rPr lang="ko-KR" altLang="en-US"/>
              <a:t>내부에서 </a:t>
            </a:r>
            <a:r>
              <a:rPr lang="en-US" altLang="ko-KR"/>
              <a:t>this </a:t>
            </a:r>
            <a:r>
              <a:rPr lang="ko-KR" altLang="en-US"/>
              <a:t>키워드가 가지는 의미</a:t>
            </a:r>
            <a:endParaRPr lang="en-US" altLang="ko-KR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</a:t>
            </a:r>
            <a:r>
              <a:rPr lang="ko-KR" altLang="en-US"/>
              <a:t> 조금 더 나아가기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5" y="1614867"/>
            <a:ext cx="5224490" cy="13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4" y="2995892"/>
            <a:ext cx="3334006" cy="198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32" y="2990554"/>
            <a:ext cx="3184228" cy="37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323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내용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함수 생성 방법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함수의 기본 형태 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함수의 기본 활용 형태 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함수 매개 변수 초기화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콜백</a:t>
            </a:r>
            <a:r>
              <a:rPr lang="ko-KR" altLang="en-US" sz="1600" dirty="0"/>
              <a:t> 함수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표준 내장 함수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조금 더 나아가기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085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익명 함수</a:t>
            </a:r>
            <a:endParaRPr lang="en-US" altLang="ko-KR" dirty="0"/>
          </a:p>
          <a:p>
            <a:pPr lvl="1"/>
            <a:r>
              <a:rPr lang="ko-KR" altLang="en-US" dirty="0"/>
              <a:t>이름을 붙이지 않고 함수 생성</a:t>
            </a:r>
            <a:endParaRPr lang="en-US" altLang="ko-KR" dirty="0"/>
          </a:p>
          <a:p>
            <a:pPr lvl="1"/>
            <a:r>
              <a:rPr lang="ko-KR" altLang="en-US" dirty="0"/>
              <a:t>함수를 호출하면 함수 내부의 코드 덩어리가 모두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함수 생성 방법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376"/>
          <a:stretch/>
        </p:blipFill>
        <p:spPr bwMode="auto">
          <a:xfrm>
            <a:off x="512677" y="1988563"/>
            <a:ext cx="6020834" cy="702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27"/>
          <a:stretch/>
        </p:blipFill>
        <p:spPr bwMode="auto">
          <a:xfrm>
            <a:off x="533265" y="2690641"/>
            <a:ext cx="4647722" cy="168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304" y="4299942"/>
            <a:ext cx="4165779" cy="795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선언적 함수</a:t>
            </a:r>
            <a:endParaRPr lang="en-US" altLang="ko-KR" dirty="0"/>
          </a:p>
          <a:p>
            <a:pPr lvl="1"/>
            <a:r>
              <a:rPr lang="ko-KR" altLang="en-US" dirty="0"/>
              <a:t>이름을 붙여 함수를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console.log (</a:t>
            </a:r>
            <a:r>
              <a:rPr lang="ko-KR" altLang="en-US" dirty="0"/>
              <a:t>함수</a:t>
            </a:r>
            <a:r>
              <a:rPr lang="en-US" altLang="ko-KR" dirty="0"/>
              <a:t>)’ </a:t>
            </a:r>
            <a:r>
              <a:rPr lang="ko-KR" altLang="en-US" dirty="0"/>
              <a:t>부분으로 ‘</a:t>
            </a:r>
            <a:r>
              <a:rPr lang="en-US" altLang="ko-KR" dirty="0"/>
              <a:t>[Function: </a:t>
            </a:r>
            <a:r>
              <a:rPr lang="ko-KR" altLang="en-US" dirty="0"/>
              <a:t>함수</a:t>
            </a:r>
            <a:r>
              <a:rPr lang="en-US" altLang="ko-KR" dirty="0"/>
              <a:t>]’ </a:t>
            </a:r>
            <a:r>
              <a:rPr lang="ko-KR" altLang="en-US" dirty="0"/>
              <a:t>문자를 출력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함수 생성 방법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32" y="1576031"/>
            <a:ext cx="3726414" cy="38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32" y="1998048"/>
            <a:ext cx="4196204" cy="1531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3435846"/>
            <a:ext cx="4586390" cy="90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56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화살표 함수</a:t>
            </a:r>
            <a:r>
              <a:rPr lang="en-US" altLang="ko-KR"/>
              <a:t>[ECMAScript6]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‘하나의 표현식을 리턴하는 함수’를 만들 때는 중괄호 생략 가능</a:t>
            </a:r>
            <a:endParaRPr lang="en-US" altLang="ko-KR"/>
          </a:p>
          <a:p>
            <a:pPr lvl="1"/>
            <a:r>
              <a:rPr lang="ko-KR" altLang="en-US"/>
              <a:t>익명 함수 예제를 화살표 함수로 바꾸기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함수 생성 방법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35" y="1105668"/>
            <a:ext cx="4509120" cy="470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7" y="2806935"/>
            <a:ext cx="4306249" cy="156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4260659"/>
            <a:ext cx="3834426" cy="74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25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기본 형태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함수의 기본 형태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72" y="2445706"/>
            <a:ext cx="1774220" cy="1727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42" y="2481912"/>
            <a:ext cx="1756536" cy="167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69" y="1145815"/>
            <a:ext cx="5181266" cy="108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4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5-1] </a:t>
            </a:r>
            <a:r>
              <a:rPr lang="ko-KR" altLang="en-US"/>
              <a:t>함수의 기본 형태</a:t>
            </a:r>
            <a:endParaRPr lang="en-US" altLang="ko-KR"/>
          </a:p>
          <a:p>
            <a:pPr lvl="2"/>
            <a:r>
              <a:rPr lang="ko-KR" altLang="en-US"/>
              <a:t>매개 변수로 넣은 숫자를 제곱하는 </a:t>
            </a:r>
            <a:r>
              <a:rPr lang="en-US" altLang="ko-KR"/>
              <a:t>power( ) </a:t>
            </a:r>
            <a:r>
              <a:rPr lang="ko-KR" altLang="en-US"/>
              <a:t>함수 생성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함수의 기본 형태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563638"/>
            <a:ext cx="4991810" cy="241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57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매개 변수가 여러 개인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리턴 없는 함수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함수의 기본 형태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712" y="1050622"/>
            <a:ext cx="2031364" cy="152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018" y="3042440"/>
            <a:ext cx="2106234" cy="130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2" y="1158635"/>
            <a:ext cx="2376264" cy="1312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2" y="3042441"/>
            <a:ext cx="2376264" cy="129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02146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1394</TotalTime>
  <Words>473</Words>
  <Application>Microsoft Office PowerPoint</Application>
  <PresentationFormat>사용자 지정</PresentationFormat>
  <Paragraphs>106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함수</vt:lpstr>
      <vt:lpstr>PowerPoint 프레젠테이션</vt:lpstr>
      <vt:lpstr>PowerPoint 프레젠테이션</vt:lpstr>
      <vt:lpstr>1. 함수 생성 방법</vt:lpstr>
      <vt:lpstr>1. 함수 생성 방법</vt:lpstr>
      <vt:lpstr>1. 함수 생성 방법</vt:lpstr>
      <vt:lpstr>2. 함수의 기본 형태</vt:lpstr>
      <vt:lpstr>2. 함수의 기본 형태</vt:lpstr>
      <vt:lpstr>2. 함수의 기본 형태</vt:lpstr>
      <vt:lpstr>3. 함수의 기본 활용 형태</vt:lpstr>
      <vt:lpstr>3. 함수의 기본 활용 형태</vt:lpstr>
      <vt:lpstr>4. 함수 매개 변수 초기화</vt:lpstr>
      <vt:lpstr>4. 함수 매개 변수 초기화</vt:lpstr>
      <vt:lpstr>4. 함수 매개 변수 초기화</vt:lpstr>
      <vt:lpstr>5. 콜백 함수</vt:lpstr>
      <vt:lpstr>6. 표준 내장 함수</vt:lpstr>
      <vt:lpstr>6. 표준 내장 함수</vt:lpstr>
      <vt:lpstr>6. 표준 내장 함수</vt:lpstr>
      <vt:lpstr>6. 표준 내장 함수</vt:lpstr>
      <vt:lpstr>6. 표준 내장 함수</vt:lpstr>
      <vt:lpstr>7. 조금 더 나아가기</vt:lpstr>
      <vt:lpstr>7. 조금 더 나아가기</vt:lpstr>
      <vt:lpstr>7. 조금 더 나아가기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Kim Sungmu</cp:lastModifiedBy>
  <cp:revision>319</cp:revision>
  <dcterms:created xsi:type="dcterms:W3CDTF">2011-01-05T15:14:06Z</dcterms:created>
  <dcterms:modified xsi:type="dcterms:W3CDTF">2022-03-14T05:12:03Z</dcterms:modified>
</cp:coreProperties>
</file>