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2"/>
  </p:notesMasterIdLst>
  <p:handoutMasterIdLst>
    <p:handoutMasterId r:id="rId43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2" r:id="rId8"/>
    <p:sldId id="883" r:id="rId9"/>
    <p:sldId id="884" r:id="rId10"/>
    <p:sldId id="885" r:id="rId11"/>
    <p:sldId id="886" r:id="rId12"/>
    <p:sldId id="887" r:id="rId13"/>
    <p:sldId id="888" r:id="rId14"/>
    <p:sldId id="916" r:id="rId15"/>
    <p:sldId id="889" r:id="rId16"/>
    <p:sldId id="890" r:id="rId17"/>
    <p:sldId id="891" r:id="rId18"/>
    <p:sldId id="892" r:id="rId19"/>
    <p:sldId id="893" r:id="rId20"/>
    <p:sldId id="894" r:id="rId21"/>
    <p:sldId id="895" r:id="rId22"/>
    <p:sldId id="896" r:id="rId23"/>
    <p:sldId id="897" r:id="rId24"/>
    <p:sldId id="898" r:id="rId25"/>
    <p:sldId id="899" r:id="rId26"/>
    <p:sldId id="900" r:id="rId27"/>
    <p:sldId id="901" r:id="rId28"/>
    <p:sldId id="917" r:id="rId29"/>
    <p:sldId id="902" r:id="rId30"/>
    <p:sldId id="903" r:id="rId31"/>
    <p:sldId id="918" r:id="rId32"/>
    <p:sldId id="904" r:id="rId33"/>
    <p:sldId id="905" r:id="rId34"/>
    <p:sldId id="906" r:id="rId35"/>
    <p:sldId id="907" r:id="rId36"/>
    <p:sldId id="908" r:id="rId37"/>
    <p:sldId id="909" r:id="rId38"/>
    <p:sldId id="910" r:id="rId39"/>
    <p:sldId id="911" r:id="rId40"/>
    <p:sldId id="275" r:id="rId41"/>
  </p:sldIdLst>
  <p:sldSz cx="6858000" cy="5143500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3429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6858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0287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3716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17145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0574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24003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27432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0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B7CE"/>
    <a:srgbClr val="5A8DDC"/>
    <a:srgbClr val="009994"/>
    <a:srgbClr val="AE4225"/>
    <a:srgbClr val="B14922"/>
    <a:srgbClr val="DB99B7"/>
    <a:srgbClr val="D6E2F6"/>
    <a:srgbClr val="AA3C6E"/>
    <a:srgbClr val="191E70"/>
    <a:srgbClr val="191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5" autoAdjust="0"/>
    <p:restoredTop sz="94362" autoAdjust="0"/>
  </p:normalViewPr>
  <p:slideViewPr>
    <p:cSldViewPr>
      <p:cViewPr varScale="1">
        <p:scale>
          <a:sx n="125" d="100"/>
          <a:sy n="125" d="100"/>
        </p:scale>
        <p:origin x="2244" y="90"/>
      </p:cViewPr>
      <p:guideLst>
        <p:guide orient="horz" pos="1620"/>
        <p:guide pos="2088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2022-03-14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2022-03-14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22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36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0275" y="741363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2020"/>
          <a:stretch/>
        </p:blipFill>
        <p:spPr bwMode="auto">
          <a:xfrm>
            <a:off x="1653826" y="51471"/>
            <a:ext cx="3486959" cy="3484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utoShape 11"/>
          <p:cNvSpPr>
            <a:spLocks noChangeArrowheads="1"/>
          </p:cNvSpPr>
          <p:nvPr userDrawn="1"/>
        </p:nvSpPr>
        <p:spPr bwMode="ltGray">
          <a:xfrm>
            <a:off x="854870" y="4198382"/>
            <a:ext cx="5353050" cy="400050"/>
          </a:xfrm>
          <a:prstGeom prst="roundRect">
            <a:avLst>
              <a:gd name="adj" fmla="val 16667"/>
            </a:avLst>
          </a:prstGeom>
          <a:solidFill>
            <a:srgbClr val="009994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500"/>
          </a:p>
        </p:txBody>
      </p:sp>
      <p:sp>
        <p:nvSpPr>
          <p:cNvPr id="12" name="TextBox 19"/>
          <p:cNvSpPr txBox="1">
            <a:spLocks noChangeArrowheads="1"/>
          </p:cNvSpPr>
          <p:nvPr userDrawn="1"/>
        </p:nvSpPr>
        <p:spPr bwMode="auto">
          <a:xfrm>
            <a:off x="1653826" y="4229101"/>
            <a:ext cx="375513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50" b="1" dirty="0">
                <a:solidFill>
                  <a:schemeClr val="bg1"/>
                </a:solidFill>
                <a:latin typeface="+mj-ea"/>
                <a:ea typeface="+mj-ea"/>
              </a:rPr>
              <a:t>자바스크립트 프로그래밍 입문 </a:t>
            </a:r>
            <a:r>
              <a:rPr lang="en-US" altLang="ko-KR" sz="1350" b="1" dirty="0">
                <a:solidFill>
                  <a:schemeClr val="bg1"/>
                </a:solidFill>
                <a:latin typeface="+mj-ea"/>
                <a:ea typeface="+mj-ea"/>
              </a:rPr>
              <a:t>(2</a:t>
            </a:r>
            <a:r>
              <a:rPr lang="ko-KR" altLang="en-US" sz="1350" b="1" dirty="0">
                <a:solidFill>
                  <a:schemeClr val="bg1"/>
                </a:solidFill>
                <a:latin typeface="+mj-ea"/>
                <a:ea typeface="+mj-ea"/>
              </a:rPr>
              <a:t>판</a:t>
            </a:r>
            <a:r>
              <a:rPr lang="en-US" altLang="ko-KR" sz="135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35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05265" y="4857750"/>
            <a:ext cx="921544" cy="192882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ctrTitle"/>
          </p:nvPr>
        </p:nvSpPr>
        <p:spPr>
          <a:xfrm>
            <a:off x="2510899" y="3461475"/>
            <a:ext cx="3520181" cy="718354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rgbClr val="4F81BD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/>
          <p:cNvSpPr txBox="1">
            <a:spLocks/>
          </p:cNvSpPr>
          <p:nvPr userDrawn="1"/>
        </p:nvSpPr>
        <p:spPr bwMode="auto">
          <a:xfrm>
            <a:off x="170260" y="70248"/>
            <a:ext cx="4629150" cy="422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1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1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내용 개체 틀 5"/>
          <p:cNvSpPr>
            <a:spLocks noGrp="1"/>
          </p:cNvSpPr>
          <p:nvPr>
            <p:ph sz="quarter" idx="10"/>
          </p:nvPr>
        </p:nvSpPr>
        <p:spPr>
          <a:xfrm>
            <a:off x="197577" y="762545"/>
            <a:ext cx="6426000" cy="405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0" marR="0" indent="0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50"/>
              </a:spcAft>
              <a:buClr>
                <a:srgbClr val="5A8DDC"/>
              </a:buClr>
              <a:buSzTx/>
              <a:buFontTx/>
              <a:buNone/>
              <a:tabLst/>
              <a:defRPr sz="165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267884" marR="0" indent="0" algn="l" defTabSz="685784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Tx/>
              <a:buNone/>
              <a:tabLst/>
              <a:defRPr sz="1350">
                <a:latin typeface="+mn-ea"/>
                <a:ea typeface="+mn-ea"/>
              </a:defRPr>
            </a:lvl2pPr>
            <a:lvl3pPr marL="607204" marR="0" indent="-13691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257169" marR="0" lvl="0" indent="-25716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5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16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404803" marR="0" lvl="1" indent="-13691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sz="quarter" idx="10"/>
          </p:nvPr>
        </p:nvSpPr>
        <p:spPr>
          <a:xfrm>
            <a:off x="171450" y="698864"/>
            <a:ext cx="6515100" cy="4286250"/>
          </a:xfrm>
          <a:prstGeom prst="rect">
            <a:avLst/>
          </a:prstGeom>
        </p:spPr>
        <p:txBody>
          <a:bodyPr/>
          <a:lstStyle>
            <a:lvl1pPr marL="257169" marR="0" indent="-257169" algn="l" defTabSz="685784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75"/>
              </a:spcAft>
              <a:buClr>
                <a:srgbClr val="5A8DDC"/>
              </a:buClr>
              <a:buSzTx/>
              <a:buFont typeface="맑은 고딕" pitchFamily="50" charset="-127"/>
              <a:buChar char="■"/>
              <a:tabLst/>
              <a:defRPr sz="1800"/>
            </a:lvl1pPr>
            <a:lvl2pPr marL="404803" marR="0" indent="-136919" algn="l" defTabSz="685784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7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/>
            </a:lvl2pPr>
            <a:lvl3pPr marL="540530" marR="0" indent="-139300" algn="l" defTabSz="685784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75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673877" indent="-133347">
              <a:buClr>
                <a:schemeClr val="bg1"/>
              </a:buClr>
              <a:buSzPct val="90000"/>
              <a:buFont typeface="Arial" panose="020B0604020202020204" pitchFamily="34" charset="0"/>
              <a:buChar char="−"/>
              <a:tabLst>
                <a:tab pos="673877" algn="l"/>
              </a:tabLst>
              <a:defRPr sz="1600" b="0">
                <a:latin typeface="맑은 고딕" pitchFamily="50" charset="-127"/>
                <a:ea typeface="맑은 고딕" pitchFamily="50" charset="-127"/>
              </a:defRPr>
            </a:lvl4pPr>
            <a:lvl5pPr>
              <a:defRPr sz="9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70262" y="61915"/>
            <a:ext cx="5669756" cy="43219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:\Users\KDY\Desktop\자바스크립트 2판\강의교안\표지-1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9" t="33366" r="13639" b="51325"/>
          <a:stretch/>
        </p:blipFill>
        <p:spPr bwMode="auto">
          <a:xfrm>
            <a:off x="4235746" y="2283720"/>
            <a:ext cx="1326439" cy="184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KDY\Desktop\자바스크립트 2판\강의교안\표지2-1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26" t="23546" r="18331" b="49042"/>
          <a:stretch/>
        </p:blipFill>
        <p:spPr bwMode="auto">
          <a:xfrm>
            <a:off x="1876332" y="909548"/>
            <a:ext cx="3022633" cy="321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8"/>
          <p:cNvSpPr>
            <a:spLocks noChangeArrowheads="1"/>
          </p:cNvSpPr>
          <p:nvPr userDrawn="1"/>
        </p:nvSpPr>
        <p:spPr bwMode="auto">
          <a:xfrm>
            <a:off x="6075295" y="4887516"/>
            <a:ext cx="725556" cy="19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05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05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/40</a:t>
            </a:r>
          </a:p>
        </p:txBody>
      </p:sp>
      <p:sp>
        <p:nvSpPr>
          <p:cNvPr id="15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171450" y="698897"/>
            <a:ext cx="65151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6" name="제목 개체 틀 23"/>
          <p:cNvSpPr>
            <a:spLocks noGrp="1"/>
          </p:cNvSpPr>
          <p:nvPr>
            <p:ph type="title"/>
          </p:nvPr>
        </p:nvSpPr>
        <p:spPr bwMode="auto">
          <a:xfrm>
            <a:off x="170262" y="61915"/>
            <a:ext cx="5669756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7" name="Freeform 126"/>
          <p:cNvSpPr>
            <a:spLocks/>
          </p:cNvSpPr>
          <p:nvPr userDrawn="1"/>
        </p:nvSpPr>
        <p:spPr bwMode="gray">
          <a:xfrm>
            <a:off x="-9525" y="257176"/>
            <a:ext cx="4524375" cy="509588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500"/>
          </a:p>
        </p:txBody>
      </p:sp>
      <p:sp>
        <p:nvSpPr>
          <p:cNvPr id="18" name="Rectangle 193"/>
          <p:cNvSpPr>
            <a:spLocks noChangeArrowheads="1"/>
          </p:cNvSpPr>
          <p:nvPr userDrawn="1"/>
        </p:nvSpPr>
        <p:spPr bwMode="gray">
          <a:xfrm>
            <a:off x="169816" y="501532"/>
            <a:ext cx="1756205" cy="98822"/>
          </a:xfrm>
          <a:prstGeom prst="rect">
            <a:avLst/>
          </a:prstGeom>
          <a:solidFill>
            <a:schemeClr val="accent3"/>
          </a:solidFill>
          <a:ln w="9525">
            <a:solidFill>
              <a:srgbClr val="FFFFD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1350">
              <a:solidFill>
                <a:srgbClr val="000000"/>
              </a:solidFill>
              <a:latin typeface="Arial" charset="0"/>
              <a:ea typeface="굴림" charset="-127"/>
            </a:endParaRPr>
          </a:p>
        </p:txBody>
      </p:sp>
      <p:sp>
        <p:nvSpPr>
          <p:cNvPr id="19" name="Line 194"/>
          <p:cNvSpPr>
            <a:spLocks noChangeShapeType="1"/>
          </p:cNvSpPr>
          <p:nvPr userDrawn="1"/>
        </p:nvSpPr>
        <p:spPr bwMode="gray">
          <a:xfrm>
            <a:off x="169816" y="594019"/>
            <a:ext cx="6506693" cy="0"/>
          </a:xfrm>
          <a:prstGeom prst="line">
            <a:avLst/>
          </a:prstGeom>
          <a:ln>
            <a:solidFill>
              <a:srgbClr val="191E70"/>
            </a:solidFill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latinLnBrk="0">
              <a:defRPr/>
            </a:pPr>
            <a:endParaRPr kumimoji="0" lang="ko-KR" altLang="en-US" sz="135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463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575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257175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514350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771525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028700" algn="l" rtl="0" eaLnBrk="1" fontAlgn="base" latinLnBrk="1" hangingPunct="1">
        <a:spcBef>
          <a:spcPct val="0"/>
        </a:spcBef>
        <a:spcAft>
          <a:spcPct val="0"/>
        </a:spcAft>
        <a:defRPr sz="135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192881" indent="-192881" algn="l" rtl="0" eaLnBrk="0" fontAlgn="base" latinLnBrk="1" hangingPunct="0">
        <a:spcBef>
          <a:spcPct val="20000"/>
        </a:spcBef>
        <a:spcAft>
          <a:spcPts val="56"/>
        </a:spcAft>
        <a:buClr>
          <a:srgbClr val="5A8DDC"/>
        </a:buClr>
        <a:buFont typeface="Wingdings" panose="05000000000000000000" pitchFamily="2" charset="2"/>
        <a:buChar char="v"/>
        <a:defRPr sz="1238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303610" indent="-102692" algn="l" rtl="0" eaLnBrk="0" fontAlgn="base" latinLnBrk="1" hangingPunct="0">
        <a:spcBef>
          <a:spcPct val="20000"/>
        </a:spcBef>
        <a:spcAft>
          <a:spcPts val="56"/>
        </a:spcAft>
        <a:buClr>
          <a:srgbClr val="B1AE6B"/>
        </a:buClr>
        <a:buFont typeface="Wingdings" panose="05000000000000000000" pitchFamily="2" charset="2"/>
        <a:buChar char="§"/>
        <a:defRPr sz="1069" kern="1200">
          <a:solidFill>
            <a:schemeClr val="tx1"/>
          </a:solidFill>
          <a:latin typeface="+mn-ea"/>
          <a:ea typeface="+mn-ea"/>
          <a:cs typeface="+mn-cs"/>
        </a:defRPr>
      </a:lvl2pPr>
      <a:lvl3pPr marL="405408" indent="-104478" algn="l" rtl="0" eaLnBrk="0" fontAlgn="base" latinLnBrk="1" hangingPunct="0">
        <a:spcBef>
          <a:spcPct val="20000"/>
        </a:spcBef>
        <a:spcAft>
          <a:spcPts val="56"/>
        </a:spcAft>
        <a:buClr>
          <a:srgbClr val="ADB9AD"/>
        </a:buClr>
        <a:buChar char="•"/>
        <a:defRPr sz="956" kern="1200">
          <a:solidFill>
            <a:schemeClr val="tx1"/>
          </a:solidFill>
          <a:latin typeface="+mn-ea"/>
          <a:ea typeface="+mn-ea"/>
          <a:cs typeface="+mn-cs"/>
        </a:defRPr>
      </a:lvl3pPr>
      <a:lvl4pPr marL="653654" indent="-150019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1157288" indent="-128588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1414463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표준 내장 객체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826" y="3570550"/>
            <a:ext cx="1134126" cy="500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자바스크립트에서 숫자를 표현할 때 사용</a:t>
            </a:r>
            <a:endParaRPr lang="en-US" altLang="ko-KR"/>
          </a:p>
          <a:p>
            <a:pPr lvl="1"/>
            <a:r>
              <a:rPr lang="en-US" altLang="ko-KR"/>
              <a:t>Number </a:t>
            </a:r>
            <a:r>
              <a:rPr lang="ko-KR" altLang="en-US"/>
              <a:t>객체 생성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메소드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Number </a:t>
            </a:r>
            <a:r>
              <a:rPr lang="ko-KR" altLang="en-US"/>
              <a:t>객체</a:t>
            </a:r>
            <a:endParaRPr lang="ko-KR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7" y="3149995"/>
            <a:ext cx="5144176" cy="1437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7" y="1421125"/>
            <a:ext cx="5279265" cy="1006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8336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7-1] Number </a:t>
            </a:r>
            <a:r>
              <a:rPr lang="ko-KR" altLang="en-US"/>
              <a:t>객체의 메소드</a:t>
            </a:r>
            <a:endParaRPr lang="en-US" altLang="ko-KR"/>
          </a:p>
          <a:p>
            <a:pPr lvl="2"/>
            <a:r>
              <a:rPr lang="en-US" altLang="ko-KR"/>
              <a:t>toFixed( ) </a:t>
            </a:r>
            <a:r>
              <a:rPr lang="ko-KR" altLang="en-US"/>
              <a:t>메소드를 사용해 소수점 자릿수를 자르는 방법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Number </a:t>
            </a:r>
            <a:r>
              <a:rPr lang="ko-KR" altLang="en-US"/>
              <a:t>객체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5" y="1419622"/>
            <a:ext cx="5472608" cy="2687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7035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생성자 함수의 속성</a:t>
            </a:r>
            <a:endParaRPr lang="en-US" altLang="ko-KR"/>
          </a:p>
          <a:p>
            <a:pPr lvl="1"/>
            <a:r>
              <a:rPr lang="ko-KR" altLang="en-US"/>
              <a:t>생성자 함수에 속성과 메소드 추가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Number </a:t>
            </a:r>
            <a:r>
              <a:rPr lang="ko-KR" altLang="en-US"/>
              <a:t>객체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8" y="1419622"/>
            <a:ext cx="5049826" cy="2797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463" y="2787774"/>
            <a:ext cx="4001636" cy="199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8520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7-2] Number </a:t>
            </a:r>
            <a:r>
              <a:rPr lang="ko-KR" altLang="en-US" dirty="0" err="1"/>
              <a:t>생성자</a:t>
            </a:r>
            <a:r>
              <a:rPr lang="ko-KR" altLang="en-US" dirty="0"/>
              <a:t> 함수의 속성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401231" lvl="2" indent="0">
              <a:buNone/>
            </a:pP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Number </a:t>
            </a:r>
            <a:r>
              <a:rPr lang="ko-KR" altLang="en-US"/>
              <a:t>객체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8" y="1236926"/>
            <a:ext cx="5067452" cy="2669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5160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7-2] Number </a:t>
            </a:r>
            <a:r>
              <a:rPr lang="ko-KR" altLang="en-US" dirty="0" err="1"/>
              <a:t>생성자</a:t>
            </a:r>
            <a:r>
              <a:rPr lang="ko-KR" altLang="en-US" dirty="0"/>
              <a:t> 함수의 속성</a:t>
            </a:r>
            <a:endParaRPr lang="en-US" altLang="ko-KR" dirty="0"/>
          </a:p>
          <a:p>
            <a:pPr lvl="2"/>
            <a:r>
              <a:rPr lang="en-US" altLang="ko-KR" dirty="0"/>
              <a:t>1</a:t>
            </a:r>
            <a:r>
              <a:rPr lang="ko-KR" altLang="en-US" dirty="0"/>
              <a:t>을 추가했지만 결국 출력되는 값이 같음</a:t>
            </a:r>
            <a:endParaRPr lang="en-US" altLang="ko-KR" dirty="0"/>
          </a:p>
          <a:p>
            <a:pPr lvl="2"/>
            <a:r>
              <a:rPr lang="ko-KR" altLang="en-US" dirty="0"/>
              <a:t>자바스크립트가 너무 큰 수를 다룰 때는 부동소수점 형식으로 숫자를 다루기 때문에 작은 수는 무시함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Number </a:t>
            </a:r>
            <a:r>
              <a:rPr lang="ko-KR" altLang="en-US"/>
              <a:t>객체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6" y="2139702"/>
            <a:ext cx="5601404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1113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String </a:t>
            </a:r>
            <a:r>
              <a:rPr lang="ko-KR" altLang="en-US" dirty="0"/>
              <a:t>객체 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속성과 메소드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String </a:t>
            </a:r>
            <a:r>
              <a:rPr lang="ko-KR" altLang="en-US" dirty="0"/>
              <a:t>객체의 메소드는 변경된 값을 </a:t>
            </a:r>
            <a:r>
              <a:rPr lang="ko-KR" altLang="en-US" dirty="0" err="1"/>
              <a:t>리턴함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String </a:t>
            </a:r>
            <a:r>
              <a:rPr lang="ko-KR" altLang="en-US"/>
              <a:t>객체</a:t>
            </a:r>
            <a:endParaRPr lang="ko-KR" alt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79" y="2841954"/>
            <a:ext cx="2817078" cy="95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11" y="1059582"/>
            <a:ext cx="5332269" cy="101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264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String </a:t>
            </a:r>
            <a:r>
              <a:rPr lang="ko-KR" altLang="en-US"/>
              <a:t>객체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034624D-3EE4-4901-B8FD-0FDC676986CE}"/>
              </a:ext>
            </a:extLst>
          </p:cNvPr>
          <p:cNvGrpSpPr/>
          <p:nvPr/>
        </p:nvGrpSpPr>
        <p:grpSpPr>
          <a:xfrm>
            <a:off x="1015482" y="771550"/>
            <a:ext cx="4824536" cy="4188641"/>
            <a:chOff x="170262" y="1235507"/>
            <a:chExt cx="3414475" cy="296443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63" y="1235507"/>
              <a:ext cx="3348029" cy="1078143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62" y="2283718"/>
              <a:ext cx="3414475" cy="19162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3242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잘못된 </a:t>
            </a:r>
            <a:r>
              <a:rPr lang="en-US" altLang="ko-KR" dirty="0"/>
              <a:t>String </a:t>
            </a:r>
            <a:r>
              <a:rPr lang="ko-KR" altLang="en-US" dirty="0"/>
              <a:t>객체의 메소드 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자기 자신을 변경하지 않고 </a:t>
            </a:r>
            <a:r>
              <a:rPr lang="ko-KR" altLang="en-US" dirty="0" err="1"/>
              <a:t>리턴하는</a:t>
            </a:r>
            <a:r>
              <a:rPr lang="ko-KR" altLang="en-US" dirty="0"/>
              <a:t> 것뿐이므로 소문자 상태로 출력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String </a:t>
            </a:r>
            <a:r>
              <a:rPr lang="ko-KR" altLang="en-US"/>
              <a:t>객체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5" y="1059582"/>
            <a:ext cx="5102779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5725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String </a:t>
            </a:r>
            <a:r>
              <a:rPr lang="ko-KR" altLang="en-US"/>
              <a:t>객체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80" y="1059582"/>
            <a:ext cx="5888654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1776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메소드 활용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7-3] </a:t>
            </a:r>
            <a:r>
              <a:rPr lang="ko-KR" altLang="en-US" dirty="0"/>
              <a:t>문자열 포함</a:t>
            </a:r>
            <a:endParaRPr lang="en-US" altLang="ko-KR" dirty="0"/>
          </a:p>
          <a:p>
            <a:pPr lvl="2"/>
            <a:r>
              <a:rPr lang="en-US" altLang="ko-KR" dirty="0" err="1"/>
              <a:t>indexOf</a:t>
            </a:r>
            <a:r>
              <a:rPr lang="en-US" altLang="ko-KR" dirty="0"/>
              <a:t>( ) </a:t>
            </a:r>
            <a:r>
              <a:rPr lang="ko-KR" altLang="en-US" dirty="0"/>
              <a:t>메소드 </a:t>
            </a:r>
            <a:r>
              <a:rPr lang="en-US" altLang="ko-KR" dirty="0"/>
              <a:t>: </a:t>
            </a:r>
            <a:r>
              <a:rPr lang="ko-KR" altLang="en-US" dirty="0"/>
              <a:t>특정 문자열이 있는지 확인</a:t>
            </a:r>
            <a:r>
              <a:rPr lang="en-US" altLang="ko-KR" dirty="0"/>
              <a:t>, </a:t>
            </a:r>
            <a:r>
              <a:rPr lang="ko-KR" altLang="en-US" dirty="0"/>
              <a:t>위치를 </a:t>
            </a:r>
            <a:r>
              <a:rPr lang="ko-KR" altLang="en-US" dirty="0" err="1"/>
              <a:t>리턴함</a:t>
            </a:r>
            <a:endParaRPr lang="en-US" altLang="ko-KR" dirty="0"/>
          </a:p>
          <a:p>
            <a:pPr lvl="2"/>
            <a:r>
              <a:rPr lang="ko-KR" altLang="en-US" dirty="0"/>
              <a:t>문자열이 포함되어 있지 않을 때는 </a:t>
            </a:r>
            <a:r>
              <a:rPr lang="en-US" altLang="ko-KR" dirty="0"/>
              <a:t>-1</a:t>
            </a:r>
            <a:r>
              <a:rPr lang="ko-KR" altLang="en-US" dirty="0"/>
              <a:t>을 리턴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String </a:t>
            </a:r>
            <a:r>
              <a:rPr lang="ko-KR" altLang="en-US"/>
              <a:t>객체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3C6F673-0D1E-47A0-987C-6BE878DDCE48}"/>
              </a:ext>
            </a:extLst>
          </p:cNvPr>
          <p:cNvGrpSpPr/>
          <p:nvPr/>
        </p:nvGrpSpPr>
        <p:grpSpPr>
          <a:xfrm>
            <a:off x="764704" y="2139702"/>
            <a:ext cx="4824536" cy="2520280"/>
            <a:chOff x="757237" y="2064544"/>
            <a:chExt cx="4129925" cy="1965368"/>
          </a:xfrm>
        </p:grpSpPr>
        <p:pic>
          <p:nvPicPr>
            <p:cNvPr id="1536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944" y="2661256"/>
              <a:ext cx="4061640" cy="1368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6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37" y="2064544"/>
              <a:ext cx="4129925" cy="7840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77475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기본 자료형과 객체 자료형의 차이를 이해합니다</a:t>
            </a:r>
            <a:r>
              <a:rPr lang="en-US" altLang="ko-KR" sz="1600" dirty="0"/>
              <a:t>.</a:t>
            </a:r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자바스크립트의 표준 내장 객체를 이해합니다</a:t>
            </a:r>
            <a:r>
              <a:rPr lang="en-US" altLang="ko-KR" sz="1600" dirty="0"/>
              <a:t>.</a:t>
            </a:r>
          </a:p>
          <a:p>
            <a:pPr marL="553634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r>
              <a:rPr lang="ko-KR" altLang="en-US" dirty="0"/>
              <a:t>내용 </a:t>
            </a:r>
            <a:endParaRPr lang="en-US" altLang="ko-KR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기본 자료형과 객체 자료형의 차이</a:t>
            </a:r>
            <a:endParaRPr lang="en-US" altLang="ko-KR" sz="1600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Number </a:t>
            </a:r>
            <a:r>
              <a:rPr lang="ko-KR" altLang="en-US" sz="1600" dirty="0"/>
              <a:t>객체</a:t>
            </a:r>
            <a:endParaRPr lang="en-US" altLang="ko-KR" sz="1600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String </a:t>
            </a:r>
            <a:r>
              <a:rPr lang="ko-KR" altLang="en-US" sz="1600" dirty="0"/>
              <a:t>객체</a:t>
            </a:r>
            <a:endParaRPr lang="en-US" altLang="ko-KR" sz="1600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Date </a:t>
            </a:r>
            <a:r>
              <a:rPr lang="ko-KR" altLang="en-US" sz="1600" dirty="0"/>
              <a:t>객체</a:t>
            </a:r>
            <a:endParaRPr lang="en-US" altLang="ko-KR" sz="1600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Array </a:t>
            </a:r>
            <a:r>
              <a:rPr lang="ko-KR" altLang="en-US" sz="1600" dirty="0"/>
              <a:t>객체 </a:t>
            </a:r>
            <a:endParaRPr lang="en-US" altLang="ko-KR" sz="1600" dirty="0"/>
          </a:p>
          <a:p>
            <a:pPr marL="553634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조금 더 나아가기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7-4] </a:t>
            </a:r>
            <a:r>
              <a:rPr lang="ko-KR" altLang="en-US"/>
              <a:t>문자열 분해</a:t>
            </a:r>
            <a:endParaRPr lang="en-US" altLang="ko-KR"/>
          </a:p>
          <a:p>
            <a:pPr lvl="2"/>
            <a:r>
              <a:rPr lang="en-US" altLang="ko-KR"/>
              <a:t>split ( ) </a:t>
            </a:r>
            <a:r>
              <a:rPr lang="ko-KR" altLang="en-US"/>
              <a:t>메소드를 사용하면 특정한 기호를 기반으로 문자열을 분해함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String </a:t>
            </a:r>
            <a:r>
              <a:rPr lang="ko-KR" altLang="en-US"/>
              <a:t>객체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02" y="1779662"/>
            <a:ext cx="5450587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003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Month</a:t>
            </a:r>
            <a:r>
              <a:rPr lang="ko-KR" altLang="en-US" dirty="0"/>
              <a:t>를 나타내는 ‘</a:t>
            </a:r>
            <a:r>
              <a:rPr lang="ko-KR" altLang="en-US" dirty="0" err="1"/>
              <a:t>월’은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부터 시작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 0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1</a:t>
            </a:r>
            <a:r>
              <a:rPr lang="ko-KR" altLang="en-US" dirty="0"/>
              <a:t>월</a:t>
            </a:r>
            <a:r>
              <a:rPr lang="en-US" altLang="ko-KR" dirty="0"/>
              <a:t>, 11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/>
              <a:t>12</a:t>
            </a:r>
            <a:r>
              <a:rPr lang="ko-KR" altLang="en-US" dirty="0"/>
              <a:t>월</a:t>
            </a: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Date </a:t>
            </a:r>
            <a:r>
              <a:rPr lang="ko-KR" altLang="en-US"/>
              <a:t>객체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80" y="915566"/>
            <a:ext cx="5581558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034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7-5] Date </a:t>
            </a:r>
            <a:r>
              <a:rPr lang="ko-KR" altLang="en-US"/>
              <a:t>객체 생성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Date </a:t>
            </a:r>
            <a:r>
              <a:rPr lang="ko-KR" altLang="en-US"/>
              <a:t>객체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469ADA1-53D3-4BE5-9E8F-299AD94BB65D}"/>
              </a:ext>
            </a:extLst>
          </p:cNvPr>
          <p:cNvGrpSpPr/>
          <p:nvPr/>
        </p:nvGrpSpPr>
        <p:grpSpPr>
          <a:xfrm>
            <a:off x="270381" y="1131590"/>
            <a:ext cx="4446872" cy="2834281"/>
            <a:chOff x="728701" y="1507332"/>
            <a:chExt cx="3888433" cy="2458539"/>
          </a:xfrm>
        </p:grpSpPr>
        <p:pic>
          <p:nvPicPr>
            <p:cNvPr id="1741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702" y="2217133"/>
              <a:ext cx="3888432" cy="1748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41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701" y="1507332"/>
              <a:ext cx="3888432" cy="790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896" y="3807132"/>
            <a:ext cx="4281655" cy="1014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6763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메소드 활용</a:t>
            </a:r>
            <a:endParaRPr lang="en-US" altLang="ko-KR" dirty="0"/>
          </a:p>
          <a:p>
            <a:pPr lvl="1"/>
            <a:r>
              <a:rPr lang="en-US" altLang="ko-KR" dirty="0"/>
              <a:t>Date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2"/>
            <a:r>
              <a:rPr lang="en-US" altLang="ko-KR" dirty="0"/>
              <a:t>get○○( ) </a:t>
            </a:r>
            <a:r>
              <a:rPr lang="ko-KR" altLang="en-US" dirty="0"/>
              <a:t>형태 메소드</a:t>
            </a:r>
            <a:r>
              <a:rPr lang="en-US" altLang="ko-KR" dirty="0"/>
              <a:t>, set○○( ) </a:t>
            </a:r>
            <a:r>
              <a:rPr lang="ko-KR" altLang="en-US" dirty="0"/>
              <a:t>형태 메소드 </a:t>
            </a:r>
            <a:r>
              <a:rPr lang="en-US" altLang="ko-KR" dirty="0"/>
              <a:t>: </a:t>
            </a:r>
            <a:r>
              <a:rPr lang="en-US" altLang="ko-KR" dirty="0" err="1"/>
              <a:t>FullYear</a:t>
            </a:r>
            <a:r>
              <a:rPr lang="en-US" altLang="ko-KR" dirty="0"/>
              <a:t>, Month, Day, Hours, Minutes, Seconds </a:t>
            </a:r>
            <a:r>
              <a:rPr lang="ko-KR" altLang="en-US" dirty="0"/>
              <a:t>등 사용</a:t>
            </a:r>
            <a:endParaRPr lang="en-US" altLang="ko-KR" dirty="0"/>
          </a:p>
          <a:p>
            <a:pPr lvl="2"/>
            <a:r>
              <a:rPr lang="en-US" altLang="ko-KR" dirty="0"/>
              <a:t>&lt;</a:t>
            </a:r>
            <a:r>
              <a:rPr lang="ko-KR" altLang="en-US" dirty="0"/>
              <a:t>모질라 레퍼런스 </a:t>
            </a:r>
            <a:r>
              <a:rPr lang="en-US" altLang="ko-KR" dirty="0"/>
              <a:t>– Date&gt;</a:t>
            </a:r>
          </a:p>
          <a:p>
            <a:pPr lvl="2"/>
            <a:r>
              <a:rPr lang="en-US" altLang="ko-KR" sz="1100" dirty="0"/>
              <a:t>https ://developer.mozilla.org/ko/docs/Web/JavaScript/Reference/</a:t>
            </a:r>
            <a:r>
              <a:rPr lang="en-US" altLang="ko-KR" sz="1100" dirty="0" err="1"/>
              <a:t>Global_Objects</a:t>
            </a:r>
            <a:r>
              <a:rPr lang="en-US" altLang="ko-KR" sz="1100" dirty="0"/>
              <a:t>/Date</a:t>
            </a:r>
            <a:endParaRPr lang="ko-KR" altLang="en-US" sz="1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Date </a:t>
            </a:r>
            <a:r>
              <a:rPr lang="ko-KR" altLang="en-US"/>
              <a:t>객체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4953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7-6] </a:t>
            </a:r>
            <a:r>
              <a:rPr lang="ko-KR" altLang="en-US"/>
              <a:t>시간 더하기</a:t>
            </a:r>
            <a:endParaRPr lang="en-US" altLang="ko-KR"/>
          </a:p>
          <a:p>
            <a:pPr lvl="2"/>
            <a:r>
              <a:rPr lang="ko-KR" altLang="en-US"/>
              <a:t>현재 시간에 </a:t>
            </a:r>
            <a:r>
              <a:rPr lang="en-US" altLang="ko-KR"/>
              <a:t>1</a:t>
            </a:r>
            <a:r>
              <a:rPr lang="ko-KR" altLang="en-US"/>
              <a:t>년</a:t>
            </a:r>
            <a:r>
              <a:rPr lang="en-US" altLang="ko-KR"/>
              <a:t>, 11</a:t>
            </a:r>
            <a:r>
              <a:rPr lang="ko-KR" altLang="en-US"/>
              <a:t>개월</a:t>
            </a:r>
            <a:r>
              <a:rPr lang="en-US" altLang="ko-KR"/>
              <a:t>, 7</a:t>
            </a:r>
            <a:r>
              <a:rPr lang="ko-KR" altLang="en-US"/>
              <a:t>일을 더해 출력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현재 시간 </a:t>
            </a:r>
            <a:r>
              <a:rPr lang="en-US" altLang="ko-KR"/>
              <a:t>: 2016</a:t>
            </a:r>
            <a:r>
              <a:rPr lang="ko-KR" altLang="en-US"/>
              <a:t>년 </a:t>
            </a:r>
            <a:r>
              <a:rPr lang="en-US" altLang="ko-KR"/>
              <a:t>8</a:t>
            </a:r>
            <a:r>
              <a:rPr lang="ko-KR" altLang="en-US"/>
              <a:t>월 </a:t>
            </a:r>
            <a:r>
              <a:rPr lang="en-US" altLang="ko-KR"/>
              <a:t>16</a:t>
            </a:r>
            <a:r>
              <a:rPr lang="ko-KR" altLang="en-US"/>
              <a:t>일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Date </a:t>
            </a:r>
            <a:r>
              <a:rPr lang="ko-KR" altLang="en-US"/>
              <a:t>객체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62" y="1742520"/>
            <a:ext cx="4620364" cy="2702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135" y="4011910"/>
            <a:ext cx="4717675" cy="765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2175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7-7] </a:t>
            </a:r>
            <a:r>
              <a:rPr lang="ko-KR" altLang="en-US" dirty="0"/>
              <a:t>시간 간격 구하기</a:t>
            </a:r>
            <a:r>
              <a:rPr lang="en-US" altLang="ko-KR" dirty="0"/>
              <a:t>	</a:t>
            </a:r>
          </a:p>
          <a:p>
            <a:pPr lvl="2"/>
            <a:r>
              <a:rPr lang="en-US" altLang="ko-KR" dirty="0" err="1"/>
              <a:t>getTime</a:t>
            </a:r>
            <a:r>
              <a:rPr lang="en-US" altLang="ko-KR" dirty="0"/>
              <a:t>( ) </a:t>
            </a:r>
            <a:r>
              <a:rPr lang="ko-KR" altLang="en-US" dirty="0"/>
              <a:t>메소드 </a:t>
            </a:r>
            <a:r>
              <a:rPr lang="en-US" altLang="ko-KR" dirty="0"/>
              <a:t>: </a:t>
            </a:r>
            <a:r>
              <a:rPr lang="ko-KR" altLang="en-US" dirty="0"/>
              <a:t>유닉스 타임</a:t>
            </a:r>
            <a:endParaRPr lang="en-US" altLang="ko-KR" dirty="0"/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개의 시간을 빼고</a:t>
            </a:r>
            <a:r>
              <a:rPr lang="en-US" altLang="ko-KR" dirty="0"/>
              <a:t>, </a:t>
            </a:r>
            <a:r>
              <a:rPr lang="ko-KR" altLang="en-US" dirty="0"/>
              <a:t>일 단위</a:t>
            </a:r>
            <a:r>
              <a:rPr lang="en-US" altLang="ko-KR" dirty="0"/>
              <a:t>(1000</a:t>
            </a:r>
            <a:r>
              <a:rPr lang="ko-KR" altLang="en-US" dirty="0" err="1"/>
              <a:t>밀리초</a:t>
            </a:r>
            <a:r>
              <a:rPr lang="ko-KR" altLang="en-US" dirty="0"/>
              <a:t> * </a:t>
            </a:r>
            <a:r>
              <a:rPr lang="en-US" altLang="ko-KR" dirty="0"/>
              <a:t>60</a:t>
            </a:r>
            <a:r>
              <a:rPr lang="ko-KR" altLang="en-US" dirty="0"/>
              <a:t>초 * </a:t>
            </a:r>
            <a:r>
              <a:rPr lang="en-US" altLang="ko-KR" dirty="0"/>
              <a:t>60</a:t>
            </a:r>
            <a:r>
              <a:rPr lang="ko-KR" altLang="en-US" dirty="0"/>
              <a:t>분 * </a:t>
            </a:r>
            <a:r>
              <a:rPr lang="en-US" altLang="ko-KR" dirty="0"/>
              <a:t>24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  <a:r>
              <a:rPr lang="ko-KR" altLang="en-US" dirty="0"/>
              <a:t>로 나누어 시간 간격을 구함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Date </a:t>
            </a:r>
            <a:r>
              <a:rPr lang="ko-KR" altLang="en-US"/>
              <a:t>객체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4" y="2052207"/>
            <a:ext cx="4837314" cy="2895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3936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Array </a:t>
            </a:r>
            <a:r>
              <a:rPr lang="ko-KR" altLang="en-US"/>
              <a:t>객체의 기본 메소드</a:t>
            </a:r>
            <a:endParaRPr lang="en-US" altLang="ko-KR"/>
          </a:p>
          <a:p>
            <a:pPr lvl="1"/>
            <a:r>
              <a:rPr lang="ko-KR" altLang="en-US"/>
              <a:t>대부분 파괴적 메소드로 자기 자신을 변경</a:t>
            </a:r>
            <a:endParaRPr lang="en-US" altLang="ko-KR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</a:t>
            </a:r>
            <a:r>
              <a:rPr lang="en-US" altLang="ko-KR"/>
              <a:t>Array </a:t>
            </a:r>
            <a:r>
              <a:rPr lang="ko-KR" altLang="en-US"/>
              <a:t>객체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032" y="1491630"/>
            <a:ext cx="4383935" cy="3117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6452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7-8] </a:t>
            </a:r>
            <a:r>
              <a:rPr lang="ko-KR" altLang="en-US"/>
              <a:t>배열 가공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</a:t>
            </a:r>
            <a:r>
              <a:rPr lang="en-US" altLang="ko-KR"/>
              <a:t>Array </a:t>
            </a:r>
            <a:r>
              <a:rPr lang="ko-KR" altLang="en-US"/>
              <a:t>객체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8" y="1081137"/>
            <a:ext cx="5112568" cy="3844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1826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7-8] </a:t>
            </a:r>
            <a:r>
              <a:rPr lang="ko-KR" altLang="en-US"/>
              <a:t>배열 가공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</a:t>
            </a:r>
            <a:r>
              <a:rPr lang="en-US" altLang="ko-KR"/>
              <a:t>Array </a:t>
            </a:r>
            <a:r>
              <a:rPr lang="ko-KR" altLang="en-US"/>
              <a:t>객체</a:t>
            </a:r>
            <a:endParaRPr lang="ko-KR" alt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80" y="1203598"/>
            <a:ext cx="4824536" cy="1793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5509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</a:t>
            </a:r>
            <a:r>
              <a:rPr lang="en-US" altLang="ko-KR"/>
              <a:t>Array </a:t>
            </a:r>
            <a:r>
              <a:rPr lang="ko-KR" altLang="en-US"/>
              <a:t>객체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00" y="1383618"/>
            <a:ext cx="5272088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7384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자바스크립트는 다양한 객체를 제공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</a:t>
            </a:r>
            <a:r>
              <a:rPr lang="ko-KR" altLang="en-US"/>
              <a:t> 기본 자료형과 객체 자료형의 차이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767" y="1187848"/>
            <a:ext cx="4508585" cy="2767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7-9] </a:t>
            </a:r>
            <a:r>
              <a:rPr lang="ko-KR" altLang="en-US"/>
              <a:t>배열 정렬 </a:t>
            </a:r>
            <a:r>
              <a:rPr lang="en-US" altLang="ko-KR"/>
              <a:t>- sort ( ) </a:t>
            </a:r>
            <a:r>
              <a:rPr lang="ko-KR" altLang="en-US"/>
              <a:t>메소드 </a:t>
            </a:r>
            <a:r>
              <a:rPr lang="en-US" altLang="ko-KR"/>
              <a:t>:</a:t>
            </a:r>
            <a:r>
              <a:rPr lang="ko-KR" altLang="en-US"/>
              <a:t> 배열 정렬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</a:t>
            </a:r>
            <a:r>
              <a:rPr lang="en-US" altLang="ko-KR"/>
              <a:t>Array </a:t>
            </a:r>
            <a:r>
              <a:rPr lang="ko-KR" altLang="en-US"/>
              <a:t>객체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8" y="1275606"/>
            <a:ext cx="5180964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15058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7-9] </a:t>
            </a:r>
            <a:r>
              <a:rPr lang="ko-KR" altLang="en-US"/>
              <a:t>배열 정렬 </a:t>
            </a:r>
            <a:r>
              <a:rPr lang="en-US" altLang="ko-KR"/>
              <a:t>- sort ( ) </a:t>
            </a:r>
            <a:r>
              <a:rPr lang="ko-KR" altLang="en-US"/>
              <a:t>메소드 </a:t>
            </a:r>
            <a:r>
              <a:rPr lang="en-US" altLang="ko-KR"/>
              <a:t>:</a:t>
            </a:r>
            <a:r>
              <a:rPr lang="ko-KR" altLang="en-US"/>
              <a:t> 배열 정렬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</a:t>
            </a:r>
            <a:r>
              <a:rPr lang="en-US" altLang="ko-KR"/>
              <a:t>Array </a:t>
            </a:r>
            <a:r>
              <a:rPr lang="ko-KR" altLang="en-US"/>
              <a:t>객체</a:t>
            </a:r>
            <a:endParaRPr lang="ko-KR" altLang="en-US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573"/>
          <a:stretch/>
        </p:blipFill>
        <p:spPr bwMode="auto">
          <a:xfrm>
            <a:off x="170262" y="1203598"/>
            <a:ext cx="4251466" cy="254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38ACCED8-BC3C-429F-80C8-5CC52F99D7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27"/>
          <a:stretch/>
        </p:blipFill>
        <p:spPr bwMode="auto">
          <a:xfrm>
            <a:off x="2295995" y="2571750"/>
            <a:ext cx="4317798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0113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</a:t>
            </a:r>
            <a:r>
              <a:rPr lang="en-US" altLang="ko-KR"/>
              <a:t>Array </a:t>
            </a:r>
            <a:r>
              <a:rPr lang="ko-KR" altLang="en-US"/>
              <a:t>객체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8B28A00-8C0A-474B-A9F7-757994BEEC90}"/>
              </a:ext>
            </a:extLst>
          </p:cNvPr>
          <p:cNvGrpSpPr/>
          <p:nvPr/>
        </p:nvGrpSpPr>
        <p:grpSpPr>
          <a:xfrm>
            <a:off x="836712" y="1059582"/>
            <a:ext cx="5184576" cy="3672408"/>
            <a:chOff x="260648" y="987574"/>
            <a:chExt cx="3870430" cy="2982628"/>
          </a:xfrm>
        </p:grpSpPr>
        <p:pic>
          <p:nvPicPr>
            <p:cNvPr id="2355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648" y="987574"/>
              <a:ext cx="3834426" cy="10315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55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652" y="2012521"/>
              <a:ext cx="3834426" cy="19576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042207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ECMAScript5</a:t>
            </a:r>
            <a:r>
              <a:rPr lang="ko-KR" altLang="en-US" dirty="0"/>
              <a:t>에서 추가된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1"/>
            <a:r>
              <a:rPr lang="ko-KR" altLang="en-US" dirty="0"/>
              <a:t>모질라 </a:t>
            </a:r>
            <a:r>
              <a:rPr lang="ko-KR" altLang="en-US" dirty="0" err="1"/>
              <a:t>레퍼런스</a:t>
            </a:r>
            <a:r>
              <a:rPr lang="ko-KR" altLang="en-US" dirty="0"/>
              <a:t> </a:t>
            </a:r>
            <a:r>
              <a:rPr lang="en-US" altLang="ko-KR" dirty="0"/>
              <a:t>- Array</a:t>
            </a:r>
          </a:p>
          <a:p>
            <a:pPr lvl="3"/>
            <a:r>
              <a:rPr lang="en-US" altLang="ko-KR" sz="1100" dirty="0"/>
              <a:t>https ://developer.mozilla.org/</a:t>
            </a:r>
            <a:r>
              <a:rPr lang="en-US" altLang="ko-KR" sz="1100" dirty="0" err="1"/>
              <a:t>ko</a:t>
            </a:r>
            <a:r>
              <a:rPr lang="en-US" altLang="ko-KR" sz="1100" dirty="0"/>
              <a:t>/docs/Web/JavaScript/Reference/</a:t>
            </a:r>
            <a:r>
              <a:rPr lang="en-US" altLang="ko-KR" sz="1100" dirty="0" err="1"/>
              <a:t>Global_Objects</a:t>
            </a:r>
            <a:r>
              <a:rPr lang="en-US" altLang="ko-KR" sz="1100" dirty="0"/>
              <a:t>/Array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marL="540530" lvl="3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</a:t>
            </a:r>
            <a:r>
              <a:rPr lang="en-US" altLang="ko-KR"/>
              <a:t>Array </a:t>
            </a:r>
            <a:r>
              <a:rPr lang="ko-KR" altLang="en-US"/>
              <a:t>객체</a:t>
            </a: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28" y="1724729"/>
            <a:ext cx="3608990" cy="1117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28" y="3097558"/>
            <a:ext cx="5176162" cy="1117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3270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[</a:t>
            </a:r>
            <a:r>
              <a:rPr lang="ko-KR" altLang="en-US"/>
              <a:t>예제 </a:t>
            </a:r>
            <a:r>
              <a:rPr lang="en-US" altLang="ko-KR"/>
              <a:t>7-10] ECMAScript5</a:t>
            </a:r>
            <a:r>
              <a:rPr lang="ko-KR" altLang="en-US"/>
              <a:t>에서 추가된 </a:t>
            </a:r>
            <a:r>
              <a:rPr lang="en-US" altLang="ko-KR"/>
              <a:t>Array </a:t>
            </a:r>
            <a:r>
              <a:rPr lang="ko-KR" altLang="en-US"/>
              <a:t>객체의 메소드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</a:t>
            </a:r>
            <a:r>
              <a:rPr lang="en-US" altLang="ko-KR"/>
              <a:t>Array </a:t>
            </a:r>
            <a:r>
              <a:rPr lang="ko-KR" altLang="en-US"/>
              <a:t>객체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8" y="1087877"/>
            <a:ext cx="4391642" cy="3284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872" y="3681355"/>
            <a:ext cx="4483988" cy="1182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5756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</a:t>
            </a:r>
            <a:r>
              <a:rPr lang="en-US" altLang="ko-KR"/>
              <a:t>Array </a:t>
            </a:r>
            <a:r>
              <a:rPr lang="ko-KR" altLang="en-US"/>
              <a:t>객체</a:t>
            </a:r>
            <a:endParaRPr lang="ko-KR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11" y="1383618"/>
            <a:ext cx="5379244" cy="278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1314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lodash</a:t>
            </a:r>
            <a:r>
              <a:rPr lang="en-US" altLang="ko-KR" dirty="0"/>
              <a:t> </a:t>
            </a:r>
            <a:r>
              <a:rPr lang="ko-KR" altLang="en-US" dirty="0"/>
              <a:t>라이브러리</a:t>
            </a: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</a:t>
            </a:r>
            <a:r>
              <a:rPr lang="ko-KR" altLang="en-US"/>
              <a:t> 조금 더 나아가기</a:t>
            </a:r>
            <a:endParaRPr lang="ko-KR" altLang="en-US" dirty="0"/>
          </a:p>
        </p:txBody>
      </p:sp>
      <p:pic>
        <p:nvPicPr>
          <p:cNvPr id="27650" name="Picture 2" descr="C:\Users\KDY\Desktop\자바스크립트 2판\강의교안\fig_4588\그림\그림 7-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760" y="1545636"/>
            <a:ext cx="3834426" cy="271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3230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</a:t>
            </a:r>
            <a:r>
              <a:rPr lang="ko-KR" altLang="en-US"/>
              <a:t> 조금 더 나아가기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64" y="734913"/>
            <a:ext cx="4083142" cy="445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02" y="1112956"/>
            <a:ext cx="4071863" cy="406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61" y="1599845"/>
            <a:ext cx="4474491" cy="3132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592" y="3939902"/>
            <a:ext cx="3939808" cy="959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45800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</a:t>
            </a:r>
            <a:r>
              <a:rPr lang="ko-KR" altLang="en-US"/>
              <a:t> 조금 더 나아가기</a:t>
            </a:r>
            <a:endParaRPr lang="ko-KR" altLang="en-US" dirty="0"/>
          </a:p>
        </p:txBody>
      </p:sp>
      <p:pic>
        <p:nvPicPr>
          <p:cNvPr id="29698" name="Picture 2" descr="C:\Users\KDY\Desktop\자바스크립트 2판\강의교안\fig_4588\표\표 7-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8" y="856293"/>
            <a:ext cx="4320480" cy="92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7" y="1951164"/>
            <a:ext cx="4626809" cy="1916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24" y="2715766"/>
            <a:ext cx="4335410" cy="2188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21673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</a:t>
            </a:r>
            <a:r>
              <a:rPr lang="ko-KR" altLang="en-US"/>
              <a:t> 조금 더 나아가기</a:t>
            </a:r>
            <a:endParaRPr lang="ko-KR" altLang="en-US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752" y="3290082"/>
            <a:ext cx="4367501" cy="1095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00" y="1155000"/>
            <a:ext cx="5236369" cy="3350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0191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통합 개발 환경에서 자동 완성 기능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</a:t>
            </a:r>
            <a:r>
              <a:rPr lang="ko-KR" altLang="en-US"/>
              <a:t> 기본 자료형과 객체 자료형의 차이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954" y="1131590"/>
            <a:ext cx="3588092" cy="204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0262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기본 자료형</a:t>
            </a:r>
            <a:r>
              <a:rPr lang="en-US" altLang="ko-KR"/>
              <a:t> </a:t>
            </a:r>
            <a:r>
              <a:rPr lang="ko-KR" altLang="en-US"/>
              <a:t>숫자</a:t>
            </a:r>
            <a:r>
              <a:rPr lang="en-US" altLang="ko-KR"/>
              <a:t>, </a:t>
            </a:r>
            <a:r>
              <a:rPr lang="ko-KR" altLang="en-US"/>
              <a:t>문자열</a:t>
            </a:r>
            <a:r>
              <a:rPr lang="en-US" altLang="ko-KR"/>
              <a:t>, </a:t>
            </a:r>
            <a:r>
              <a:rPr lang="ko-KR" altLang="en-US"/>
              <a:t>불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</a:t>
            </a:r>
            <a:r>
              <a:rPr lang="ko-KR" altLang="en-US"/>
              <a:t> 기본 자료형과 객체 자료형의 차이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29" y="1131590"/>
            <a:ext cx="4647537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3292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객체 숫자</a:t>
            </a:r>
            <a:r>
              <a:rPr lang="en-US" altLang="ko-KR"/>
              <a:t>, </a:t>
            </a:r>
            <a:r>
              <a:rPr lang="ko-KR" altLang="en-US"/>
              <a:t>문자열</a:t>
            </a:r>
            <a:r>
              <a:rPr lang="en-US" altLang="ko-KR"/>
              <a:t>, </a:t>
            </a:r>
            <a:r>
              <a:rPr lang="ko-KR" altLang="en-US"/>
              <a:t>불</a:t>
            </a:r>
            <a:r>
              <a:rPr lang="en-US" altLang="ko-KR"/>
              <a:t>	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</a:t>
            </a:r>
            <a:r>
              <a:rPr lang="ko-KR" altLang="en-US"/>
              <a:t> 기본 자료형과 객체 자료형의 차이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6" y="1131590"/>
            <a:ext cx="4894222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3672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/>
              <a:t>기본 자료형의 속성 또는 메소드를 사용할 때 기본 자료형이 자동으로 </a:t>
            </a:r>
            <a:endParaRPr lang="en-US" altLang="ko-KR" dirty="0"/>
          </a:p>
          <a:p>
            <a:pPr lvl="2"/>
            <a:r>
              <a:rPr lang="ko-KR" altLang="en-US" dirty="0"/>
              <a:t>객체로 변환이 됨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기본 자료형과 객체 자료형 모두 속성과 메소드를 사용함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</a:t>
            </a:r>
            <a:r>
              <a:rPr lang="ko-KR" altLang="en-US"/>
              <a:t> 기본 자료형과 객체 자료형의 차이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4" y="1995686"/>
            <a:ext cx="5555987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443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/>
              <a:t>차이점 </a:t>
            </a:r>
            <a:r>
              <a:rPr lang="en-US" altLang="ko-KR"/>
              <a:t>: </a:t>
            </a:r>
            <a:r>
              <a:rPr lang="ko-KR" altLang="en-US"/>
              <a:t>기본 자료형은 객체가 아니므로 속성과 메소드를 추가할 수 없음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</a:t>
            </a:r>
            <a:r>
              <a:rPr lang="ko-KR" altLang="en-US"/>
              <a:t> 기본 자료형과 객체 자료형의 차이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4" y="1374617"/>
            <a:ext cx="4936493" cy="2394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583" y="2715766"/>
            <a:ext cx="3646967" cy="2103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0065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/>
              <a:t>기본 자료형에 프로토타입으로  메소드 추가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</a:t>
            </a:r>
            <a:r>
              <a:rPr lang="ko-KR" altLang="en-US"/>
              <a:t> 기본 자료형과 객체 자료형의 차이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3" y="1131590"/>
            <a:ext cx="5420239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8510241"/>
      </p:ext>
    </p:extLst>
  </p:cSld>
  <p:clrMapOvr>
    <a:masterClrMapping/>
  </p:clrMapOvr>
</p:sld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1470</TotalTime>
  <Words>664</Words>
  <Application>Microsoft Office PowerPoint</Application>
  <PresentationFormat>사용자 지정</PresentationFormat>
  <Paragraphs>144</Paragraphs>
  <Slides>40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HY견고딕</vt:lpstr>
      <vt:lpstr>HY헤드라인M</vt:lpstr>
      <vt:lpstr>돋움</vt:lpstr>
      <vt:lpstr>맑은 고딕</vt:lpstr>
      <vt:lpstr>Arial</vt:lpstr>
      <vt:lpstr>Wingdings</vt:lpstr>
      <vt:lpstr>1_마스터</vt:lpstr>
      <vt:lpstr>표준 내장 객체</vt:lpstr>
      <vt:lpstr>PowerPoint 프레젠테이션</vt:lpstr>
      <vt:lpstr>1. 기본 자료형과 객체 자료형의 차이</vt:lpstr>
      <vt:lpstr>1. 기본 자료형과 객체 자료형의 차이</vt:lpstr>
      <vt:lpstr>1. 기본 자료형과 객체 자료형의 차이</vt:lpstr>
      <vt:lpstr>1. 기본 자료형과 객체 자료형의 차이</vt:lpstr>
      <vt:lpstr>1. 기본 자료형과 객체 자료형의 차이</vt:lpstr>
      <vt:lpstr>1. 기본 자료형과 객체 자료형의 차이</vt:lpstr>
      <vt:lpstr>1. 기본 자료형과 객체 자료형의 차이</vt:lpstr>
      <vt:lpstr>2. Number 객체</vt:lpstr>
      <vt:lpstr>2. Number 객체</vt:lpstr>
      <vt:lpstr>2. Number 객체</vt:lpstr>
      <vt:lpstr>2. Number 객체</vt:lpstr>
      <vt:lpstr>2. Number 객체</vt:lpstr>
      <vt:lpstr>3. String 객체</vt:lpstr>
      <vt:lpstr>3. String 객체</vt:lpstr>
      <vt:lpstr>3. String 객체</vt:lpstr>
      <vt:lpstr>3. String 객체</vt:lpstr>
      <vt:lpstr>3. String 객체</vt:lpstr>
      <vt:lpstr>3. String 객체</vt:lpstr>
      <vt:lpstr>4. Date 객체</vt:lpstr>
      <vt:lpstr>4. Date 객체</vt:lpstr>
      <vt:lpstr>4. Date 객체</vt:lpstr>
      <vt:lpstr>4. Date 객체</vt:lpstr>
      <vt:lpstr>4. Date 객체</vt:lpstr>
      <vt:lpstr>5. Array 객체</vt:lpstr>
      <vt:lpstr>5. Array 객체</vt:lpstr>
      <vt:lpstr>5. Array 객체</vt:lpstr>
      <vt:lpstr>5. Array 객체</vt:lpstr>
      <vt:lpstr>5. Array 객체</vt:lpstr>
      <vt:lpstr>5. Array 객체</vt:lpstr>
      <vt:lpstr>5. Array 객체</vt:lpstr>
      <vt:lpstr>5. Array 객체</vt:lpstr>
      <vt:lpstr>5. Array 객체</vt:lpstr>
      <vt:lpstr>5. Array 객체</vt:lpstr>
      <vt:lpstr>6. 조금 더 나아가기</vt:lpstr>
      <vt:lpstr>6. 조금 더 나아가기</vt:lpstr>
      <vt:lpstr>6. 조금 더 나아가기</vt:lpstr>
      <vt:lpstr>6. 조금 더 나아가기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Kim Sungmu</cp:lastModifiedBy>
  <cp:revision>348</cp:revision>
  <dcterms:created xsi:type="dcterms:W3CDTF">2011-01-05T15:14:06Z</dcterms:created>
  <dcterms:modified xsi:type="dcterms:W3CDTF">2022-03-14T05:23:29Z</dcterms:modified>
</cp:coreProperties>
</file>