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16"/>
  </p:notesMasterIdLst>
  <p:handoutMasterIdLst>
    <p:handoutMasterId r:id="rId17"/>
  </p:handoutMasterIdLst>
  <p:sldIdLst>
    <p:sldId id="256" r:id="rId2"/>
    <p:sldId id="877" r:id="rId3"/>
    <p:sldId id="881" r:id="rId4"/>
    <p:sldId id="882" r:id="rId5"/>
    <p:sldId id="883" r:id="rId6"/>
    <p:sldId id="884" r:id="rId7"/>
    <p:sldId id="885" r:id="rId8"/>
    <p:sldId id="886" r:id="rId9"/>
    <p:sldId id="888" r:id="rId10"/>
    <p:sldId id="887" r:id="rId11"/>
    <p:sldId id="889" r:id="rId12"/>
    <p:sldId id="890" r:id="rId13"/>
    <p:sldId id="891" r:id="rId14"/>
    <p:sldId id="275" r:id="rId15"/>
  </p:sldIdLst>
  <p:sldSz cx="6858000" cy="5143500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3429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6858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0287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3716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17145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0574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24003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27432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0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B7CE"/>
    <a:srgbClr val="5A8DDC"/>
    <a:srgbClr val="009994"/>
    <a:srgbClr val="AE4225"/>
    <a:srgbClr val="B14922"/>
    <a:srgbClr val="DB99B7"/>
    <a:srgbClr val="D6E2F6"/>
    <a:srgbClr val="AA3C6E"/>
    <a:srgbClr val="191E70"/>
    <a:srgbClr val="191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5" autoAdjust="0"/>
    <p:restoredTop sz="94362" autoAdjust="0"/>
  </p:normalViewPr>
  <p:slideViewPr>
    <p:cSldViewPr>
      <p:cViewPr varScale="1">
        <p:scale>
          <a:sx n="125" d="100"/>
          <a:sy n="125" d="100"/>
        </p:scale>
        <p:origin x="2244" y="90"/>
      </p:cViewPr>
      <p:guideLst>
        <p:guide orient="horz" pos="1620"/>
        <p:guide pos="2088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2022-03-14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2022-03-14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30275" y="741363"/>
            <a:ext cx="4937125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30275" y="741363"/>
            <a:ext cx="4937125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30275" y="741363"/>
            <a:ext cx="4937125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" b="2020"/>
          <a:stretch/>
        </p:blipFill>
        <p:spPr bwMode="auto">
          <a:xfrm>
            <a:off x="1653826" y="51471"/>
            <a:ext cx="3486959" cy="3484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AutoShape 11"/>
          <p:cNvSpPr>
            <a:spLocks noChangeArrowheads="1"/>
          </p:cNvSpPr>
          <p:nvPr userDrawn="1"/>
        </p:nvSpPr>
        <p:spPr bwMode="ltGray">
          <a:xfrm>
            <a:off x="854870" y="4198382"/>
            <a:ext cx="5353050" cy="400050"/>
          </a:xfrm>
          <a:prstGeom prst="roundRect">
            <a:avLst>
              <a:gd name="adj" fmla="val 16667"/>
            </a:avLst>
          </a:prstGeom>
          <a:solidFill>
            <a:srgbClr val="009994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1500"/>
          </a:p>
        </p:txBody>
      </p:sp>
      <p:sp>
        <p:nvSpPr>
          <p:cNvPr id="12" name="TextBox 19"/>
          <p:cNvSpPr txBox="1">
            <a:spLocks noChangeArrowheads="1"/>
          </p:cNvSpPr>
          <p:nvPr userDrawn="1"/>
        </p:nvSpPr>
        <p:spPr bwMode="auto">
          <a:xfrm>
            <a:off x="1653826" y="4229101"/>
            <a:ext cx="3755138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50" b="1" dirty="0">
                <a:solidFill>
                  <a:schemeClr val="bg1"/>
                </a:solidFill>
                <a:latin typeface="+mj-ea"/>
                <a:ea typeface="+mj-ea"/>
              </a:rPr>
              <a:t>자바스크립트 프로그래밍 입문 </a:t>
            </a:r>
            <a:r>
              <a:rPr lang="en-US" altLang="ko-KR" sz="1350" b="1" dirty="0">
                <a:solidFill>
                  <a:schemeClr val="bg1"/>
                </a:solidFill>
                <a:latin typeface="+mj-ea"/>
                <a:ea typeface="+mj-ea"/>
              </a:rPr>
              <a:t>(2</a:t>
            </a:r>
            <a:r>
              <a:rPr lang="ko-KR" altLang="en-US" sz="1350" b="1" dirty="0">
                <a:solidFill>
                  <a:schemeClr val="bg1"/>
                </a:solidFill>
                <a:latin typeface="+mj-ea"/>
                <a:ea typeface="+mj-ea"/>
              </a:rPr>
              <a:t>판</a:t>
            </a:r>
            <a:r>
              <a:rPr lang="en-US" altLang="ko-KR" sz="1350" b="1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135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05265" y="4857750"/>
            <a:ext cx="921544" cy="192882"/>
          </a:xfrm>
          <a:prstGeom prst="rect">
            <a:avLst/>
          </a:prstGeom>
        </p:spPr>
      </p:pic>
      <p:sp>
        <p:nvSpPr>
          <p:cNvPr id="14" name="제목 1"/>
          <p:cNvSpPr>
            <a:spLocks noGrp="1"/>
          </p:cNvSpPr>
          <p:nvPr>
            <p:ph type="ctrTitle"/>
          </p:nvPr>
        </p:nvSpPr>
        <p:spPr>
          <a:xfrm>
            <a:off x="2510899" y="3461475"/>
            <a:ext cx="3520181" cy="718354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rgbClr val="4F81BD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8"/>
          <p:cNvSpPr txBox="1">
            <a:spLocks/>
          </p:cNvSpPr>
          <p:nvPr userDrawn="1"/>
        </p:nvSpPr>
        <p:spPr bwMode="auto">
          <a:xfrm>
            <a:off x="170260" y="70248"/>
            <a:ext cx="4629150" cy="422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100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100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내용 개체 틀 5"/>
          <p:cNvSpPr>
            <a:spLocks noGrp="1"/>
          </p:cNvSpPr>
          <p:nvPr>
            <p:ph sz="quarter" idx="10"/>
          </p:nvPr>
        </p:nvSpPr>
        <p:spPr>
          <a:xfrm>
            <a:off x="197577" y="762545"/>
            <a:ext cx="6426000" cy="405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0" marR="0" indent="0" algn="l" defTabSz="685784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50"/>
              </a:spcAft>
              <a:buClr>
                <a:srgbClr val="5A8DDC"/>
              </a:buClr>
              <a:buSzTx/>
              <a:buFontTx/>
              <a:buNone/>
              <a:tabLst/>
              <a:defRPr sz="16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267884" marR="0" indent="0" algn="l" defTabSz="685784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Tx/>
              <a:buNone/>
              <a:tabLst/>
              <a:defRPr sz="1350">
                <a:latin typeface="+mn-ea"/>
                <a:ea typeface="+mn-ea"/>
              </a:defRPr>
            </a:lvl2pPr>
            <a:lvl3pPr marL="607204" marR="0" indent="-136919" algn="l" defTabSz="685784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257169" marR="0" lvl="0" indent="-257169" algn="l" defTabSz="685784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5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16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404803" marR="0" lvl="1" indent="-136919" algn="l" defTabSz="685784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sz="quarter" idx="10"/>
          </p:nvPr>
        </p:nvSpPr>
        <p:spPr>
          <a:xfrm>
            <a:off x="171450" y="698864"/>
            <a:ext cx="6515100" cy="4286250"/>
          </a:xfrm>
          <a:prstGeom prst="rect">
            <a:avLst/>
          </a:prstGeom>
        </p:spPr>
        <p:txBody>
          <a:bodyPr/>
          <a:lstStyle>
            <a:lvl1pPr marL="257169" marR="0" indent="-257169" algn="l" defTabSz="685784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75"/>
              </a:spcAft>
              <a:buClr>
                <a:srgbClr val="5A8DDC"/>
              </a:buClr>
              <a:buSzTx/>
              <a:buFont typeface="맑은 고딕" pitchFamily="50" charset="-127"/>
              <a:buChar char="■"/>
              <a:tabLst/>
              <a:defRPr sz="1800"/>
            </a:lvl1pPr>
            <a:lvl2pPr marL="404803" marR="0" indent="-136919" algn="l" defTabSz="685784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7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/>
            </a:lvl2pPr>
            <a:lvl3pPr marL="540530" marR="0" indent="-139300" algn="l" defTabSz="685784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75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673877" indent="-133347">
              <a:buClr>
                <a:schemeClr val="bg1"/>
              </a:buClr>
              <a:buSzPct val="90000"/>
              <a:buFont typeface="Arial" panose="020B0604020202020204" pitchFamily="34" charset="0"/>
              <a:buChar char="−"/>
              <a:tabLst>
                <a:tab pos="673877" algn="l"/>
              </a:tabLst>
              <a:defRPr sz="1600" b="0">
                <a:latin typeface="맑은 고딕" pitchFamily="50" charset="-127"/>
                <a:ea typeface="맑은 고딕" pitchFamily="50" charset="-127"/>
              </a:defRPr>
            </a:lvl4pPr>
            <a:lvl5pPr>
              <a:defRPr sz="9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70262" y="61915"/>
            <a:ext cx="5669756" cy="432197"/>
          </a:xfrm>
          <a:prstGeom prst="rect">
            <a:avLst/>
          </a:prstGeom>
        </p:spPr>
        <p:txBody>
          <a:bodyPr/>
          <a:lstStyle>
            <a:lvl1pPr>
              <a:defRPr sz="1950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C:\Users\KDY\Desktop\자바스크립트 2판\강의교안\표지-1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29" t="33366" r="13639" b="51325"/>
          <a:stretch/>
        </p:blipFill>
        <p:spPr bwMode="auto">
          <a:xfrm>
            <a:off x="4235746" y="2283720"/>
            <a:ext cx="1326439" cy="184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KDY\Desktop\자바스크립트 2판\강의교안\표지2-1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26" t="23546" r="18331" b="49042"/>
          <a:stretch/>
        </p:blipFill>
        <p:spPr bwMode="auto">
          <a:xfrm>
            <a:off x="1876332" y="909548"/>
            <a:ext cx="3022633" cy="321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8"/>
          <p:cNvSpPr>
            <a:spLocks noChangeArrowheads="1"/>
          </p:cNvSpPr>
          <p:nvPr userDrawn="1"/>
        </p:nvSpPr>
        <p:spPr bwMode="auto">
          <a:xfrm>
            <a:off x="6075295" y="4887516"/>
            <a:ext cx="725556" cy="198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05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050" dirty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/14</a:t>
            </a:r>
          </a:p>
        </p:txBody>
      </p:sp>
      <p:sp>
        <p:nvSpPr>
          <p:cNvPr id="13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171450" y="698897"/>
            <a:ext cx="65151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4" name="제목 개체 틀 23"/>
          <p:cNvSpPr>
            <a:spLocks noGrp="1"/>
          </p:cNvSpPr>
          <p:nvPr>
            <p:ph type="title"/>
          </p:nvPr>
        </p:nvSpPr>
        <p:spPr bwMode="auto">
          <a:xfrm>
            <a:off x="170262" y="61915"/>
            <a:ext cx="5669756" cy="43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5" name="Freeform 126"/>
          <p:cNvSpPr>
            <a:spLocks/>
          </p:cNvSpPr>
          <p:nvPr userDrawn="1"/>
        </p:nvSpPr>
        <p:spPr bwMode="gray">
          <a:xfrm>
            <a:off x="-9525" y="257176"/>
            <a:ext cx="4524375" cy="509588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500"/>
          </a:p>
        </p:txBody>
      </p:sp>
      <p:sp>
        <p:nvSpPr>
          <p:cNvPr id="16" name="Rectangle 193"/>
          <p:cNvSpPr>
            <a:spLocks noChangeArrowheads="1"/>
          </p:cNvSpPr>
          <p:nvPr userDrawn="1"/>
        </p:nvSpPr>
        <p:spPr bwMode="gray">
          <a:xfrm>
            <a:off x="169816" y="501532"/>
            <a:ext cx="1756205" cy="98822"/>
          </a:xfrm>
          <a:prstGeom prst="rect">
            <a:avLst/>
          </a:prstGeom>
          <a:solidFill>
            <a:schemeClr val="accent3"/>
          </a:solidFill>
          <a:ln w="9525">
            <a:solidFill>
              <a:srgbClr val="FFFFD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1350">
              <a:solidFill>
                <a:srgbClr val="000000"/>
              </a:solidFill>
              <a:latin typeface="Arial" charset="0"/>
              <a:ea typeface="굴림" charset="-127"/>
            </a:endParaRPr>
          </a:p>
        </p:txBody>
      </p:sp>
      <p:sp>
        <p:nvSpPr>
          <p:cNvPr id="17" name="Line 194"/>
          <p:cNvSpPr>
            <a:spLocks noChangeShapeType="1"/>
          </p:cNvSpPr>
          <p:nvPr userDrawn="1"/>
        </p:nvSpPr>
        <p:spPr bwMode="gray">
          <a:xfrm>
            <a:off x="169816" y="594019"/>
            <a:ext cx="6506693" cy="0"/>
          </a:xfrm>
          <a:prstGeom prst="line">
            <a:avLst/>
          </a:prstGeom>
          <a:ln>
            <a:solidFill>
              <a:srgbClr val="191E70"/>
            </a:solidFill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latinLnBrk="0">
              <a:defRPr/>
            </a:pPr>
            <a:endParaRPr kumimoji="0" lang="ko-KR" altLang="en-US" sz="135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1463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1575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1575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1575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1575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257175" algn="l" rtl="0" eaLnBrk="1" fontAlgn="base" latinLnBrk="1" hangingPunct="1">
        <a:spcBef>
          <a:spcPct val="0"/>
        </a:spcBef>
        <a:spcAft>
          <a:spcPct val="0"/>
        </a:spcAft>
        <a:defRPr sz="135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514350" algn="l" rtl="0" eaLnBrk="1" fontAlgn="base" latinLnBrk="1" hangingPunct="1">
        <a:spcBef>
          <a:spcPct val="0"/>
        </a:spcBef>
        <a:spcAft>
          <a:spcPct val="0"/>
        </a:spcAft>
        <a:defRPr sz="135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771525" algn="l" rtl="0" eaLnBrk="1" fontAlgn="base" latinLnBrk="1" hangingPunct="1">
        <a:spcBef>
          <a:spcPct val="0"/>
        </a:spcBef>
        <a:spcAft>
          <a:spcPct val="0"/>
        </a:spcAft>
        <a:defRPr sz="135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028700" algn="l" rtl="0" eaLnBrk="1" fontAlgn="base" latinLnBrk="1" hangingPunct="1">
        <a:spcBef>
          <a:spcPct val="0"/>
        </a:spcBef>
        <a:spcAft>
          <a:spcPct val="0"/>
        </a:spcAft>
        <a:defRPr sz="135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192881" indent="-192881" algn="l" rtl="0" eaLnBrk="0" fontAlgn="base" latinLnBrk="1" hangingPunct="0">
        <a:spcBef>
          <a:spcPct val="20000"/>
        </a:spcBef>
        <a:spcAft>
          <a:spcPts val="56"/>
        </a:spcAft>
        <a:buClr>
          <a:srgbClr val="5A8DDC"/>
        </a:buClr>
        <a:buFont typeface="Wingdings" panose="05000000000000000000" pitchFamily="2" charset="2"/>
        <a:buChar char="v"/>
        <a:defRPr sz="1238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303610" indent="-102692" algn="l" rtl="0" eaLnBrk="0" fontAlgn="base" latinLnBrk="1" hangingPunct="0">
        <a:spcBef>
          <a:spcPct val="20000"/>
        </a:spcBef>
        <a:spcAft>
          <a:spcPts val="56"/>
        </a:spcAft>
        <a:buClr>
          <a:srgbClr val="B1AE6B"/>
        </a:buClr>
        <a:buFont typeface="Wingdings" panose="05000000000000000000" pitchFamily="2" charset="2"/>
        <a:buChar char="§"/>
        <a:defRPr sz="1069" kern="1200">
          <a:solidFill>
            <a:schemeClr val="tx1"/>
          </a:solidFill>
          <a:latin typeface="+mn-ea"/>
          <a:ea typeface="+mn-ea"/>
          <a:cs typeface="+mn-cs"/>
        </a:defRPr>
      </a:lvl2pPr>
      <a:lvl3pPr marL="405408" indent="-104478" algn="l" rtl="0" eaLnBrk="0" fontAlgn="base" latinLnBrk="1" hangingPunct="0">
        <a:spcBef>
          <a:spcPct val="20000"/>
        </a:spcBef>
        <a:spcAft>
          <a:spcPts val="56"/>
        </a:spcAft>
        <a:buClr>
          <a:srgbClr val="ADB9AD"/>
        </a:buClr>
        <a:buChar char="•"/>
        <a:defRPr sz="956" kern="1200">
          <a:solidFill>
            <a:schemeClr val="tx1"/>
          </a:solidFill>
          <a:latin typeface="+mn-ea"/>
          <a:ea typeface="+mn-ea"/>
          <a:cs typeface="+mn-cs"/>
        </a:defRPr>
      </a:lvl3pPr>
      <a:lvl4pPr marL="653654" indent="-150019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1157288" indent="-128588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1414463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 웹 브라우저에서의</a:t>
            </a:r>
            <a:br>
              <a:rPr lang="en-US" altLang="ko-KR" dirty="0"/>
            </a:br>
            <a:r>
              <a:rPr lang="ko-KR" altLang="en-US" dirty="0"/>
              <a:t>자바스크립트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778" y="3554531"/>
            <a:ext cx="1188132" cy="532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en-US" altLang="ko-KR"/>
              <a:t>history </a:t>
            </a:r>
            <a:r>
              <a:rPr lang="ko-KR" altLang="en-US"/>
              <a:t>객체의 메소드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 </a:t>
            </a:r>
            <a:r>
              <a:rPr lang="en-US" altLang="ko-KR" dirty="0"/>
              <a:t>location </a:t>
            </a:r>
            <a:r>
              <a:rPr lang="ko-KR" altLang="en-US" dirty="0"/>
              <a:t>객체와 </a:t>
            </a:r>
            <a:r>
              <a:rPr lang="en-US" altLang="ko-KR" dirty="0"/>
              <a:t>history </a:t>
            </a:r>
            <a:r>
              <a:rPr lang="ko-KR" altLang="en-US" dirty="0"/>
              <a:t>객체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04" y="1203598"/>
            <a:ext cx="2363125" cy="1067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1488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웹 페이지를 실행하는 웹 브라우저 정보가 들어있음</a:t>
            </a:r>
            <a:endParaRPr lang="en-US" altLang="ko-KR" dirty="0"/>
          </a:p>
          <a:p>
            <a:pPr lvl="1"/>
            <a:r>
              <a:rPr lang="ko-KR" altLang="en-US" dirty="0"/>
              <a:t>사용자의 웹 브라우저</a:t>
            </a:r>
            <a:r>
              <a:rPr lang="en-US" altLang="ko-KR" dirty="0"/>
              <a:t>, </a:t>
            </a:r>
            <a:r>
              <a:rPr lang="ko-KR" altLang="en-US" dirty="0"/>
              <a:t>운영체제를 구분할 수 있음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</a:t>
            </a:r>
            <a:r>
              <a:rPr lang="ko-KR" altLang="en-US" dirty="0"/>
              <a:t> </a:t>
            </a:r>
            <a:r>
              <a:rPr lang="en-US" altLang="ko-KR" dirty="0"/>
              <a:t>navigator </a:t>
            </a:r>
            <a:r>
              <a:rPr lang="ko-KR" altLang="en-US" dirty="0"/>
              <a:t>객체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96" y="1491630"/>
            <a:ext cx="3682056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2391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/>
              <a:t>[</a:t>
            </a:r>
            <a:r>
              <a:rPr lang="ko-KR" altLang="en-US"/>
              <a:t>예제 </a:t>
            </a:r>
            <a:r>
              <a:rPr lang="en-US" altLang="ko-KR"/>
              <a:t>12-3] </a:t>
            </a:r>
            <a:r>
              <a:rPr lang="ko-KR" altLang="en-US"/>
              <a:t>데스크톱 웹 브라우저와 스마트폰 웹 브라우저 구분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6.</a:t>
            </a:r>
            <a:r>
              <a:rPr lang="ko-KR" altLang="en-US"/>
              <a:t> </a:t>
            </a:r>
            <a:r>
              <a:rPr lang="en-US" altLang="ko-KR"/>
              <a:t>navigator </a:t>
            </a:r>
            <a:r>
              <a:rPr lang="ko-KR" altLang="en-US"/>
              <a:t>객체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94" y="1154356"/>
            <a:ext cx="3983154" cy="1633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058" y="2283719"/>
            <a:ext cx="3328492" cy="2512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0465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ko-KR" altLang="en-US" dirty="0" err="1"/>
              <a:t>아이폰에서</a:t>
            </a:r>
            <a:r>
              <a:rPr lang="ko-KR" altLang="en-US" dirty="0"/>
              <a:t> 실행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6.</a:t>
            </a:r>
            <a:r>
              <a:rPr lang="ko-KR" altLang="en-US"/>
              <a:t> </a:t>
            </a:r>
            <a:r>
              <a:rPr lang="en-US" altLang="ko-KR"/>
              <a:t>navigator </a:t>
            </a:r>
            <a:r>
              <a:rPr lang="ko-KR" altLang="en-US"/>
              <a:t>객체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815" y="1491631"/>
            <a:ext cx="2575811" cy="2646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8021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  <a:endParaRPr lang="en-US" altLang="ko-KR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웹 브라우저에서 사용할 수 있는 자바스크립트의 범위를 이해합니다</a:t>
            </a:r>
            <a:r>
              <a:rPr lang="en-US" altLang="ko-KR" sz="1400" dirty="0"/>
              <a:t>.</a:t>
            </a:r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웹 브라우저에서 자바스크립트를 사용하는 방법을 이해합니다</a:t>
            </a:r>
            <a:r>
              <a:rPr lang="en-US" altLang="ko-KR" sz="1400" dirty="0"/>
              <a:t>.</a:t>
            </a:r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HTML </a:t>
            </a:r>
            <a:r>
              <a:rPr lang="ko-KR" altLang="en-US" sz="1400" dirty="0"/>
              <a:t>페이지 내부에서 </a:t>
            </a:r>
            <a:r>
              <a:rPr lang="en-US" altLang="ko-KR" sz="1400" dirty="0"/>
              <a:t>script </a:t>
            </a:r>
            <a:r>
              <a:rPr lang="ko-KR" altLang="en-US" sz="1400" dirty="0"/>
              <a:t>태그의 위치에 따른 결과 차이를 이해합니다</a:t>
            </a:r>
            <a:r>
              <a:rPr lang="en-US" altLang="ko-KR" sz="1400" dirty="0"/>
              <a:t>.</a:t>
            </a:r>
          </a:p>
          <a:p>
            <a:pPr marL="553634" lvl="1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r>
              <a:rPr lang="ko-KR" altLang="en-US" dirty="0"/>
              <a:t>내용 </a:t>
            </a:r>
            <a:endParaRPr lang="en-US" altLang="ko-KR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사용할 수 없는 코드</a:t>
            </a:r>
            <a:endParaRPr lang="en-US" altLang="ko-KR" sz="1400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브라우저 객체 모델</a:t>
            </a:r>
            <a:endParaRPr lang="en-US" altLang="ko-KR" sz="1400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window </a:t>
            </a:r>
            <a:r>
              <a:rPr lang="ko-KR" altLang="en-US" sz="1400" dirty="0"/>
              <a:t>객체</a:t>
            </a:r>
            <a:endParaRPr lang="en-US" altLang="ko-KR" sz="1400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screen </a:t>
            </a:r>
            <a:r>
              <a:rPr lang="ko-KR" altLang="en-US" sz="1400" dirty="0"/>
              <a:t>객체</a:t>
            </a:r>
            <a:endParaRPr lang="en-US" altLang="ko-KR" sz="1400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location </a:t>
            </a:r>
            <a:r>
              <a:rPr lang="ko-KR" altLang="en-US" sz="1400" dirty="0"/>
              <a:t>객체와 </a:t>
            </a:r>
            <a:r>
              <a:rPr lang="en-US" altLang="ko-KR" sz="1400" dirty="0"/>
              <a:t>history </a:t>
            </a:r>
            <a:r>
              <a:rPr lang="ko-KR" altLang="en-US" sz="1400" dirty="0"/>
              <a:t>객체</a:t>
            </a:r>
            <a:endParaRPr lang="en-US" altLang="ko-KR" sz="1400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navigator </a:t>
            </a:r>
            <a:r>
              <a:rPr lang="ko-KR" altLang="en-US" sz="1400" dirty="0"/>
              <a:t>객체</a:t>
            </a:r>
            <a:endParaRPr lang="en-US" altLang="ko-KR" sz="1400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웹 브라우저와 관련된 객체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브라우저 객체 모델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226" y="1509656"/>
            <a:ext cx="5210664" cy="2641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2972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/>
              <a:t>window </a:t>
            </a:r>
            <a:r>
              <a:rPr lang="ko-KR" altLang="en-US"/>
              <a:t>객체 </a:t>
            </a:r>
            <a:r>
              <a:rPr lang="en-US" altLang="ko-KR"/>
              <a:t>: </a:t>
            </a:r>
            <a:r>
              <a:rPr lang="ko-KR" altLang="en-US"/>
              <a:t>웹 페이지 자체를 나타냄</a:t>
            </a:r>
            <a:endParaRPr lang="en-US" altLang="ko-KR"/>
          </a:p>
          <a:p>
            <a:pPr lvl="2"/>
            <a:r>
              <a:rPr lang="ko-KR" altLang="en-US"/>
              <a:t>새로운 화면을 열거나 웹 브라우저의 크기를 변경하는 등의 일</a:t>
            </a:r>
            <a:endParaRPr lang="en-US" altLang="ko-KR"/>
          </a:p>
          <a:p>
            <a:pPr lvl="2"/>
            <a:r>
              <a:rPr lang="ko-KR" altLang="en-US"/>
              <a:t>대표적으로 경고 출력을 하는 경고창과 입력을 하는 프롬프트를 제공함</a:t>
            </a:r>
            <a:endParaRPr lang="en-US" altLang="ko-KR"/>
          </a:p>
          <a:p>
            <a:pPr lvl="2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altLang="ko-KR" dirty="0"/>
              <a:t>window </a:t>
            </a:r>
            <a:r>
              <a:rPr lang="ko-KR" altLang="en-US" dirty="0"/>
              <a:t>객체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04" y="2091622"/>
            <a:ext cx="3160468" cy="1128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8259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/>
              <a:t>[</a:t>
            </a:r>
            <a:r>
              <a:rPr lang="ko-KR" altLang="en-US"/>
              <a:t>예제 </a:t>
            </a:r>
            <a:r>
              <a:rPr lang="en-US" altLang="ko-KR"/>
              <a:t>12-1] </a:t>
            </a:r>
            <a:r>
              <a:rPr lang="ko-KR" altLang="en-US"/>
              <a:t>경고와 입력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altLang="ko-KR" dirty="0"/>
              <a:t>window </a:t>
            </a:r>
            <a:r>
              <a:rPr lang="ko-KR" altLang="en-US" dirty="0"/>
              <a:t>객체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80" y="1131590"/>
            <a:ext cx="4325336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361" y="3503354"/>
            <a:ext cx="3711764" cy="796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9729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/>
              <a:t>웹 브라우저에서 공통으로 활용할 수 있는 속성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en-US" altLang="ko-KR" dirty="0"/>
              <a:t>screen </a:t>
            </a:r>
            <a:r>
              <a:rPr lang="ko-KR" altLang="en-US" dirty="0"/>
              <a:t>객체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366" y="1347614"/>
            <a:ext cx="2903268" cy="2167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4716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웹 브라우저에서 공통으로 활용할 수 있는 속성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메소드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 </a:t>
            </a:r>
            <a:r>
              <a:rPr lang="en-US" altLang="ko-KR" dirty="0"/>
              <a:t>location </a:t>
            </a:r>
            <a:r>
              <a:rPr lang="ko-KR" altLang="en-US" dirty="0"/>
              <a:t>객체와 </a:t>
            </a:r>
            <a:r>
              <a:rPr lang="en-US" altLang="ko-KR" dirty="0"/>
              <a:t>history </a:t>
            </a:r>
            <a:r>
              <a:rPr lang="ko-KR" altLang="en-US" dirty="0"/>
              <a:t>객체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96" y="1072937"/>
            <a:ext cx="3033081" cy="2074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96" y="3723878"/>
            <a:ext cx="3033080" cy="101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9046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ko-KR" altLang="en-US" dirty="0"/>
              <a:t>페이지 이동 </a:t>
            </a:r>
            <a:r>
              <a:rPr lang="en-US" altLang="ko-KR" dirty="0"/>
              <a:t>: assign ( ) </a:t>
            </a:r>
            <a:r>
              <a:rPr lang="ko-KR" altLang="en-US" dirty="0"/>
              <a:t>메소드</a:t>
            </a:r>
            <a:endParaRPr lang="en-US" altLang="ko-KR" dirty="0"/>
          </a:p>
          <a:p>
            <a:pPr lvl="2"/>
            <a:r>
              <a:rPr lang="en-US" altLang="ko-KR" dirty="0"/>
              <a:t>                  replace ( )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/>
              <a:t>- &lt;</a:t>
            </a:r>
            <a:r>
              <a:rPr lang="ko-KR" altLang="en-US" dirty="0"/>
              <a:t>뒤로 가기</a:t>
            </a:r>
            <a:r>
              <a:rPr lang="en-US" altLang="ko-KR" dirty="0"/>
              <a:t>&gt; </a:t>
            </a:r>
            <a:r>
              <a:rPr lang="ko-KR" altLang="en-US" dirty="0"/>
              <a:t>버튼 사용 불가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 </a:t>
            </a:r>
            <a:r>
              <a:rPr lang="en-US" altLang="ko-KR" dirty="0"/>
              <a:t>location </a:t>
            </a:r>
            <a:r>
              <a:rPr lang="ko-KR" altLang="en-US" dirty="0"/>
              <a:t>객체와 </a:t>
            </a:r>
            <a:r>
              <a:rPr lang="en-US" altLang="ko-KR" dirty="0"/>
              <a:t>history </a:t>
            </a:r>
            <a:r>
              <a:rPr lang="ko-KR" altLang="en-US" dirty="0"/>
              <a:t>객체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88" y="1513267"/>
            <a:ext cx="5525502" cy="1490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1701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/>
              <a:t>[</a:t>
            </a:r>
            <a:r>
              <a:rPr lang="ko-KR" altLang="en-US"/>
              <a:t>예제 </a:t>
            </a:r>
            <a:r>
              <a:rPr lang="en-US" altLang="ko-KR"/>
              <a:t>12-2] location </a:t>
            </a:r>
            <a:r>
              <a:rPr lang="ko-KR" altLang="en-US"/>
              <a:t>객체를 사용한 페이지 이동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 </a:t>
            </a:r>
            <a:r>
              <a:rPr lang="en-US" altLang="ko-KR" dirty="0"/>
              <a:t>location </a:t>
            </a:r>
            <a:r>
              <a:rPr lang="ko-KR" altLang="en-US" dirty="0"/>
              <a:t>객체와 </a:t>
            </a:r>
            <a:r>
              <a:rPr lang="en-US" altLang="ko-KR" dirty="0"/>
              <a:t>history </a:t>
            </a:r>
            <a:r>
              <a:rPr lang="ko-KR" altLang="en-US" dirty="0"/>
              <a:t>객체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75" y="1110275"/>
            <a:ext cx="3770170" cy="2513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952" y="2571751"/>
            <a:ext cx="2683334" cy="1749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293617"/>
      </p:ext>
    </p:extLst>
  </p:cSld>
  <p:clrMapOvr>
    <a:masterClrMapping/>
  </p:clrMapOvr>
</p:sld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1402</TotalTime>
  <Words>214</Words>
  <Application>Microsoft Office PowerPoint</Application>
  <PresentationFormat>사용자 지정</PresentationFormat>
  <Paragraphs>47</Paragraphs>
  <Slides>14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HY견고딕</vt:lpstr>
      <vt:lpstr>HY헤드라인M</vt:lpstr>
      <vt:lpstr>돋움</vt:lpstr>
      <vt:lpstr>맑은 고딕</vt:lpstr>
      <vt:lpstr>Arial</vt:lpstr>
      <vt:lpstr>Wingdings</vt:lpstr>
      <vt:lpstr>1_마스터</vt:lpstr>
      <vt:lpstr> 웹 브라우저에서의 자바스크립트</vt:lpstr>
      <vt:lpstr>PowerPoint 프레젠테이션</vt:lpstr>
      <vt:lpstr>1. 브라우저 객체 모델</vt:lpstr>
      <vt:lpstr>2. window 객체</vt:lpstr>
      <vt:lpstr>2. window 객체</vt:lpstr>
      <vt:lpstr>3. screen 객체</vt:lpstr>
      <vt:lpstr>4. location 객체와 history 객체</vt:lpstr>
      <vt:lpstr>4. location 객체와 history 객체</vt:lpstr>
      <vt:lpstr>4. location 객체와 history 객체</vt:lpstr>
      <vt:lpstr>4. location 객체와 history 객체</vt:lpstr>
      <vt:lpstr>5. navigator 객체</vt:lpstr>
      <vt:lpstr>6. navigator 객체</vt:lpstr>
      <vt:lpstr>6. navigator 객체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Kim Sungmu</cp:lastModifiedBy>
  <cp:revision>265</cp:revision>
  <dcterms:created xsi:type="dcterms:W3CDTF">2011-01-05T15:14:06Z</dcterms:created>
  <dcterms:modified xsi:type="dcterms:W3CDTF">2022-03-14T05:48:42Z</dcterms:modified>
</cp:coreProperties>
</file>