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7"/>
  </p:notesMasterIdLst>
  <p:handoutMasterIdLst>
    <p:handoutMasterId r:id="rId38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3" r:id="rId8"/>
    <p:sldId id="884" r:id="rId9"/>
    <p:sldId id="915" r:id="rId10"/>
    <p:sldId id="885" r:id="rId11"/>
    <p:sldId id="887" r:id="rId12"/>
    <p:sldId id="888" r:id="rId13"/>
    <p:sldId id="890" r:id="rId14"/>
    <p:sldId id="891" r:id="rId15"/>
    <p:sldId id="892" r:id="rId16"/>
    <p:sldId id="893" r:id="rId17"/>
    <p:sldId id="894" r:id="rId18"/>
    <p:sldId id="895" r:id="rId19"/>
    <p:sldId id="896" r:id="rId20"/>
    <p:sldId id="897" r:id="rId21"/>
    <p:sldId id="898" r:id="rId22"/>
    <p:sldId id="899" r:id="rId23"/>
    <p:sldId id="900" r:id="rId24"/>
    <p:sldId id="902" r:id="rId25"/>
    <p:sldId id="903" r:id="rId26"/>
    <p:sldId id="904" r:id="rId27"/>
    <p:sldId id="905" r:id="rId28"/>
    <p:sldId id="906" r:id="rId29"/>
    <p:sldId id="907" r:id="rId30"/>
    <p:sldId id="908" r:id="rId31"/>
    <p:sldId id="916" r:id="rId32"/>
    <p:sldId id="909" r:id="rId33"/>
    <p:sldId id="912" r:id="rId34"/>
    <p:sldId id="913" r:id="rId35"/>
    <p:sldId id="275" r:id="rId36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37" d="100"/>
          <a:sy n="137" d="100"/>
        </p:scale>
        <p:origin x="1236" y="114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78" y="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2023-07-04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288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70262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/35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2132856" y="3579862"/>
            <a:ext cx="3520181" cy="538766"/>
          </a:xfrm>
        </p:spPr>
        <p:txBody>
          <a:bodyPr/>
          <a:lstStyle/>
          <a:p>
            <a:r>
              <a:rPr lang="ko-KR" altLang="en-US" dirty="0"/>
              <a:t>    문서 객체 모델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77" y="3622118"/>
            <a:ext cx="972108" cy="45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694860-9A5E-23BF-CB19-A3E31E19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35" y="1805334"/>
            <a:ext cx="4186141" cy="3214688"/>
          </a:xfrm>
          <a:prstGeom prst="rect">
            <a:avLst/>
          </a:prstGeom>
        </p:spPr>
      </p:pic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1167085"/>
            <a:ext cx="6515100" cy="3214688"/>
          </a:xfrm>
        </p:spPr>
        <p:txBody>
          <a:bodyPr/>
          <a:lstStyle/>
          <a:p>
            <a:pPr lvl="2"/>
            <a:r>
              <a:rPr lang="en-US" altLang="ko-KR" dirty="0"/>
              <a:t>script </a:t>
            </a:r>
            <a:r>
              <a:rPr lang="ko-KR" altLang="en-US" dirty="0"/>
              <a:t>태그를 아래에 삽입하면 </a:t>
            </a:r>
            <a:r>
              <a:rPr lang="en-US" altLang="ko-KR" dirty="0"/>
              <a:t>HTML </a:t>
            </a:r>
            <a:r>
              <a:rPr lang="ko-KR" altLang="en-US" dirty="0"/>
              <a:t>페이지의 규모가 클 때 유지 보수가 어려움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이벤트 기능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82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 선택 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태그를 자바스크립트에서 문서 객체로 변환</a:t>
            </a:r>
            <a:endParaRPr lang="en-US" altLang="ko-KR" dirty="0"/>
          </a:p>
          <a:p>
            <a:pPr lvl="2"/>
            <a:r>
              <a:rPr lang="ko-KR" altLang="en-US" dirty="0"/>
              <a:t>문서 객체를 선택하면 자바스크립트로 실행 중에 내부 글자를 변경하거나 스타일을 변경할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문서 객체 선택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문서 객체 선택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8" y="2841989"/>
            <a:ext cx="3354459" cy="66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7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34634" y="754973"/>
            <a:ext cx="6515100" cy="3214688"/>
          </a:xfrm>
        </p:spPr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13-1] </a:t>
            </a:r>
            <a:r>
              <a:rPr lang="en-US" altLang="ko-KR" dirty="0" err="1"/>
              <a:t>querySelector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매개 변수로 전달한 </a:t>
            </a:r>
            <a:r>
              <a:rPr lang="en-US" altLang="ko-KR" dirty="0"/>
              <a:t>CSS </a:t>
            </a:r>
            <a:r>
              <a:rPr lang="ko-KR" altLang="en-US" dirty="0"/>
              <a:t>선택자로 선택되는 첫 번째 </a:t>
            </a:r>
            <a:r>
              <a:rPr lang="ko-KR" altLang="en-US" dirty="0" err="1"/>
              <a:t>태’만</a:t>
            </a:r>
            <a:r>
              <a:rPr lang="ko-KR" altLang="en-US" dirty="0"/>
              <a:t> 선택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문서 객체 선택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4A1787-CC12-4BA8-9F75-32BCD5B8B1DE}"/>
              </a:ext>
            </a:extLst>
          </p:cNvPr>
          <p:cNvGrpSpPr/>
          <p:nvPr/>
        </p:nvGrpSpPr>
        <p:grpSpPr>
          <a:xfrm>
            <a:off x="544727" y="1419622"/>
            <a:ext cx="4444870" cy="3528392"/>
            <a:chOff x="560433" y="1707654"/>
            <a:chExt cx="3345649" cy="270604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433" y="1707654"/>
              <a:ext cx="3345649" cy="63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61" y="2301720"/>
              <a:ext cx="3289287" cy="2111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19" y="3273341"/>
            <a:ext cx="1491827" cy="89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50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여러 개의 문서 객체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13-2] </a:t>
            </a:r>
            <a:r>
              <a:rPr lang="en-US" altLang="ko-KR" dirty="0" err="1"/>
              <a:t>document.querySelectorAll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문서 객체 선택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3" y="1203598"/>
            <a:ext cx="5134573" cy="781278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2841989"/>
            <a:ext cx="4563357" cy="189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8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문서 객체 선택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5"/>
          <a:stretch/>
        </p:blipFill>
        <p:spPr bwMode="auto">
          <a:xfrm>
            <a:off x="203054" y="915565"/>
            <a:ext cx="3946026" cy="350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48" y="3785500"/>
            <a:ext cx="3946026" cy="104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59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 조작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13-3]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문서 객체의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속성을 변경해서 내부 문자를 조작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9" y="1112407"/>
            <a:ext cx="2498161" cy="603910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2731828"/>
            <a:ext cx="4823921" cy="20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81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58" y="1545636"/>
            <a:ext cx="5214938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20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13-4]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속성과 이스케이프 문자</a:t>
            </a:r>
            <a:endParaRPr lang="en-US" altLang="ko-KR" dirty="0"/>
          </a:p>
          <a:p>
            <a:pPr lvl="2"/>
            <a:r>
              <a:rPr lang="ko-KR" altLang="en-US" dirty="0"/>
              <a:t>이스케이프 문자를 사용해 태그 내부에 </a:t>
            </a:r>
            <a:r>
              <a:rPr lang="en-US" altLang="ko-KR" dirty="0"/>
              <a:t>HTML </a:t>
            </a:r>
            <a:r>
              <a:rPr lang="ko-KR" altLang="en-US" dirty="0"/>
              <a:t>태그 형식의 글자를 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1630413"/>
            <a:ext cx="4112195" cy="167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88" y="3304305"/>
            <a:ext cx="4265662" cy="159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42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스타일 조작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13-5] style </a:t>
            </a:r>
            <a:r>
              <a:rPr lang="ko-KR" altLang="en-US" dirty="0"/>
              <a:t>속성을 사용한 스타일 조작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1108424"/>
            <a:ext cx="2904495" cy="117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2787774"/>
            <a:ext cx="3888433" cy="215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81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481" y="2733768"/>
            <a:ext cx="2138261" cy="121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3" y="1275607"/>
            <a:ext cx="413975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57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모델이 무엇인지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객체를 선택하는 방법을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객체를 조작하는 방법을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객체에 이벤트를 연결하는 방법을 이해합니다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모델 관련 용어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페이지 생성 순서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선택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조작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조작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웹 표준에서 지정한 속성 접근 방법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1179331"/>
            <a:ext cx="3357721" cy="106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1" y="3147814"/>
            <a:ext cx="456167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02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13-6] </a:t>
            </a:r>
            <a:r>
              <a:rPr lang="ko-KR" altLang="en-US" dirty="0"/>
              <a:t>웹 표준에서 정의한 속성 조작</a:t>
            </a:r>
            <a:endParaRPr lang="en-US" altLang="ko-KR" dirty="0"/>
          </a:p>
          <a:p>
            <a:pPr lvl="2"/>
            <a:r>
              <a:rPr lang="ko-KR" altLang="en-US" dirty="0"/>
              <a:t>속성 조작 방법을 사용해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, width </a:t>
            </a:r>
            <a:r>
              <a:rPr lang="ko-KR" altLang="en-US" dirty="0"/>
              <a:t>속성</a:t>
            </a:r>
            <a:r>
              <a:rPr lang="en-US" altLang="ko-KR" dirty="0"/>
              <a:t>, height </a:t>
            </a:r>
            <a:r>
              <a:rPr lang="ko-KR" altLang="en-US" dirty="0"/>
              <a:t>속성을 변경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76"/>
          <a:stretch/>
        </p:blipFill>
        <p:spPr bwMode="auto">
          <a:xfrm>
            <a:off x="134845" y="1694916"/>
            <a:ext cx="4169423" cy="274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10"/>
          <a:stretch/>
        </p:blipFill>
        <p:spPr bwMode="auto">
          <a:xfrm>
            <a:off x="2811614" y="2252572"/>
            <a:ext cx="3880277" cy="81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52" y="3102145"/>
            <a:ext cx="2411238" cy="163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64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웹 표준에서 지원하지 않는 속성을 지정할 때는 </a:t>
            </a:r>
            <a:r>
              <a:rPr lang="en-US" altLang="ko-KR" dirty="0" err="1"/>
              <a:t>setAttribute</a:t>
            </a:r>
            <a:r>
              <a:rPr lang="en-US" altLang="ko-KR" dirty="0"/>
              <a:t> ( ) </a:t>
            </a:r>
            <a:r>
              <a:rPr lang="ko-KR" altLang="en-US" dirty="0" err="1"/>
              <a:t>메소드와</a:t>
            </a:r>
            <a:endParaRPr lang="en-US" altLang="ko-KR" dirty="0"/>
          </a:p>
          <a:p>
            <a:pPr lvl="1"/>
            <a:r>
              <a:rPr lang="ko-KR" altLang="en-US" dirty="0"/>
              <a:t>  </a:t>
            </a:r>
            <a:r>
              <a:rPr lang="en-US" altLang="ko-KR" dirty="0" err="1"/>
              <a:t>getAttribute</a:t>
            </a:r>
            <a:r>
              <a:rPr lang="en-US" altLang="ko-KR" dirty="0"/>
              <a:t> ( 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13-3]</a:t>
            </a:r>
            <a:r>
              <a:rPr lang="ko-KR" altLang="en-US" dirty="0"/>
              <a:t>에서 </a:t>
            </a:r>
            <a:r>
              <a:rPr lang="en-US" altLang="ko-KR" dirty="0"/>
              <a:t>data-role </a:t>
            </a:r>
            <a:r>
              <a:rPr lang="ko-KR" altLang="en-US" dirty="0"/>
              <a:t>속성은 웹 표준에서 지원하지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4" y="2067694"/>
            <a:ext cx="2542637" cy="173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13-7] </a:t>
            </a:r>
            <a:r>
              <a:rPr lang="ko-KR" altLang="en-US" dirty="0"/>
              <a:t>웹 표준에서 정의하지 않은 속성 조작</a:t>
            </a:r>
            <a:endParaRPr lang="en-US" altLang="ko-KR" dirty="0"/>
          </a:p>
          <a:p>
            <a:pPr lvl="2"/>
            <a:r>
              <a:rPr lang="en-US" altLang="ko-KR" dirty="0"/>
              <a:t>body </a:t>
            </a:r>
            <a:r>
              <a:rPr lang="ko-KR" altLang="en-US" dirty="0"/>
              <a:t>태그에 </a:t>
            </a:r>
            <a:r>
              <a:rPr lang="en-US" altLang="ko-KR" dirty="0"/>
              <a:t>data-custom </a:t>
            </a:r>
            <a:r>
              <a:rPr lang="ko-KR" altLang="en-US" dirty="0"/>
              <a:t>속성을 지정하고 추출해서 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2327F0-1CEB-4B90-B637-880365606779}"/>
              </a:ext>
            </a:extLst>
          </p:cNvPr>
          <p:cNvGrpSpPr/>
          <p:nvPr/>
        </p:nvGrpSpPr>
        <p:grpSpPr>
          <a:xfrm>
            <a:off x="170262" y="1444998"/>
            <a:ext cx="4014446" cy="3540116"/>
            <a:chOff x="620689" y="1707655"/>
            <a:chExt cx="3078342" cy="2601039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89" y="1707655"/>
              <a:ext cx="3078342" cy="83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89" y="2510538"/>
              <a:ext cx="3078342" cy="1798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8" y="2377984"/>
            <a:ext cx="2052228" cy="92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800" y="3305993"/>
            <a:ext cx="1944216" cy="73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039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키보드로 키를 입력하거나 마우스 클릭 등 어떤 현상이 프로그램에 영향을 미치는 것</a:t>
            </a:r>
            <a:endParaRPr lang="en-US" altLang="ko-KR"/>
          </a:p>
          <a:p>
            <a:pPr lvl="2"/>
            <a:r>
              <a:rPr lang="ko-KR" altLang="en-US"/>
              <a:t>마우스 이벤트</a:t>
            </a:r>
          </a:p>
          <a:p>
            <a:pPr lvl="2"/>
            <a:r>
              <a:rPr lang="ko-KR" altLang="en-US"/>
              <a:t>키보드 이벤트</a:t>
            </a:r>
          </a:p>
          <a:p>
            <a:pPr lvl="2"/>
            <a:r>
              <a:rPr lang="en-US" altLang="ko-KR"/>
              <a:t>HTML </a:t>
            </a:r>
            <a:r>
              <a:rPr lang="ko-KR" altLang="en-US"/>
              <a:t>프레임 이벤트</a:t>
            </a:r>
          </a:p>
          <a:p>
            <a:pPr lvl="2"/>
            <a:r>
              <a:rPr lang="en-US" altLang="ko-KR"/>
              <a:t>HTML </a:t>
            </a:r>
            <a:r>
              <a:rPr lang="ko-KR" altLang="en-US"/>
              <a:t>입력 양식 이벤트</a:t>
            </a:r>
          </a:p>
          <a:p>
            <a:pPr lvl="2"/>
            <a:r>
              <a:rPr lang="ko-KR" altLang="en-US"/>
              <a:t>사용자 인터페이스 이벤트</a:t>
            </a:r>
          </a:p>
          <a:p>
            <a:pPr lvl="2"/>
            <a:r>
              <a:rPr lang="ko-KR" altLang="en-US"/>
              <a:t>구조 변화 이벤트</a:t>
            </a:r>
          </a:p>
          <a:p>
            <a:pPr lvl="2"/>
            <a:r>
              <a:rPr lang="ko-KR" altLang="en-US"/>
              <a:t>터치 이벤트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422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이벤트 관련 용어 정리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이벤트 속성 </a:t>
            </a:r>
            <a:r>
              <a:rPr lang="en-US" altLang="ko-KR" dirty="0"/>
              <a:t>: </a:t>
            </a:r>
            <a:r>
              <a:rPr lang="en-US" altLang="ko-KR" dirty="0" err="1"/>
              <a:t>onload</a:t>
            </a:r>
            <a:endParaRPr lang="en-US" altLang="ko-KR" dirty="0"/>
          </a:p>
          <a:p>
            <a:pPr lvl="2"/>
            <a:r>
              <a:rPr lang="ko-KR" altLang="en-US" dirty="0"/>
              <a:t>이벤트 이름</a:t>
            </a:r>
            <a:r>
              <a:rPr lang="en-US" altLang="ko-KR" dirty="0"/>
              <a:t>,</a:t>
            </a:r>
            <a:r>
              <a:rPr lang="ko-KR" altLang="en-US" dirty="0"/>
              <a:t> 이벤트 타입 </a:t>
            </a:r>
            <a:r>
              <a:rPr lang="en-US" altLang="ko-KR" dirty="0"/>
              <a:t>: load </a:t>
            </a:r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, </a:t>
            </a: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이벤트 속성에 넣는 함수</a:t>
            </a:r>
            <a:endParaRPr lang="en-US" altLang="ko-KR" dirty="0"/>
          </a:p>
          <a:p>
            <a:pPr lvl="2"/>
            <a:r>
              <a:rPr lang="ko-KR" altLang="en-US" dirty="0"/>
              <a:t>이벤트 모델</a:t>
            </a:r>
            <a:r>
              <a:rPr lang="en-US" altLang="ko-KR" dirty="0"/>
              <a:t> : </a:t>
            </a:r>
            <a:r>
              <a:rPr lang="ko-KR" altLang="en-US" dirty="0"/>
              <a:t>문서 객체에 이벤트를 연결하는 방법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059582"/>
            <a:ext cx="4482498" cy="51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438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이벤트 모델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내부에서 이벤트를 연결하는 방법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13-8] </a:t>
            </a:r>
            <a:r>
              <a:rPr lang="ko-KR" altLang="en-US" dirty="0" err="1"/>
              <a:t>인라인</a:t>
            </a:r>
            <a:r>
              <a:rPr lang="ko-KR" altLang="en-US" dirty="0"/>
              <a:t> 이벤트 모델</a:t>
            </a:r>
            <a:endParaRPr lang="en-US" altLang="ko-KR" dirty="0"/>
          </a:p>
          <a:p>
            <a:pPr lvl="2"/>
            <a:r>
              <a:rPr lang="en-US" altLang="ko-KR" dirty="0"/>
              <a:t>button </a:t>
            </a:r>
            <a:r>
              <a:rPr lang="ko-KR" altLang="en-US" dirty="0"/>
              <a:t>태그 내부에서 </a:t>
            </a: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/>
              <a:t>속성을 사용해 자바스크립트 코드를 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79919-1D5F-406D-AF1D-BA3088A318B7}"/>
              </a:ext>
            </a:extLst>
          </p:cNvPr>
          <p:cNvGrpSpPr/>
          <p:nvPr/>
        </p:nvGrpSpPr>
        <p:grpSpPr>
          <a:xfrm>
            <a:off x="476672" y="2427734"/>
            <a:ext cx="4896544" cy="2160240"/>
            <a:chOff x="641890" y="2270176"/>
            <a:chExt cx="3534729" cy="159317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992" y="2270176"/>
              <a:ext cx="3527627" cy="470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90" y="2645261"/>
              <a:ext cx="3523769" cy="1218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64" y="3541801"/>
            <a:ext cx="228261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518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HTML </a:t>
            </a:r>
            <a:r>
              <a:rPr lang="ko-KR" altLang="en-US"/>
              <a:t>태그에서 ‘</a:t>
            </a:r>
            <a:r>
              <a:rPr lang="en-US" altLang="ko-KR"/>
              <a:t>on’ </a:t>
            </a:r>
            <a:r>
              <a:rPr lang="ko-KR" altLang="en-US"/>
              <a:t>문자열로 시작하는 속성은 이벤트와 관련됨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66" y="1478129"/>
            <a:ext cx="4061253" cy="117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69" y="2869460"/>
            <a:ext cx="1964449" cy="10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57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D65ABE-E983-76B7-2821-F34200939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82" y="1726150"/>
            <a:ext cx="4000909" cy="2498353"/>
          </a:xfrm>
          <a:prstGeom prst="rect">
            <a:avLst/>
          </a:prstGeom>
        </p:spPr>
      </p:pic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13-9] script </a:t>
            </a:r>
            <a:r>
              <a:rPr lang="ko-KR" altLang="en-US" dirty="0"/>
              <a:t>태그를 활용한 인라인 이벤트 모델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인라인 이벤트 모델에서 </a:t>
            </a:r>
            <a:r>
              <a:rPr lang="en-US" altLang="ko-KR" dirty="0"/>
              <a:t>script </a:t>
            </a:r>
            <a:r>
              <a:rPr lang="ko-KR" altLang="en-US" dirty="0"/>
              <a:t>태그 내부에 있는 함수를 호출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66" y="2306720"/>
            <a:ext cx="2673689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100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고전 이벤트 모델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13-10] </a:t>
            </a:r>
            <a:r>
              <a:rPr lang="ko-KR" altLang="en-US" dirty="0"/>
              <a:t>고전 이벤트 모델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13-15]</a:t>
            </a:r>
            <a:r>
              <a:rPr lang="ko-KR" altLang="en-US" dirty="0"/>
              <a:t>를 고전 이벤트 모델로 변경</a:t>
            </a:r>
            <a:endParaRPr lang="en-US" altLang="ko-KR" dirty="0"/>
          </a:p>
          <a:p>
            <a:pPr lvl="2"/>
            <a:r>
              <a:rPr lang="ko-KR" altLang="en-US" dirty="0"/>
              <a:t>문서 객체의 이벤트 속성에 함수를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120636"/>
            <a:ext cx="3780420" cy="70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3075806"/>
            <a:ext cx="3780420" cy="98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86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 모델</a:t>
            </a:r>
            <a:endParaRPr lang="en-US" altLang="ko-KR" dirty="0"/>
          </a:p>
          <a:p>
            <a:pPr lvl="2"/>
            <a:r>
              <a:rPr lang="ko-KR" altLang="en-US" dirty="0"/>
              <a:t>넓은 의미 </a:t>
            </a:r>
            <a:r>
              <a:rPr lang="en-US" altLang="ko-KR" dirty="0"/>
              <a:t>:</a:t>
            </a:r>
            <a:r>
              <a:rPr lang="ko-KR" altLang="en-US" dirty="0"/>
              <a:t> 웹 브라우저가 </a:t>
            </a:r>
            <a:r>
              <a:rPr lang="en-US" altLang="ko-KR" dirty="0"/>
              <a:t>HTML </a:t>
            </a:r>
            <a:r>
              <a:rPr lang="ko-KR" altLang="en-US" dirty="0"/>
              <a:t>페이지를 인식하는 방법</a:t>
            </a:r>
            <a:endParaRPr lang="en-US" altLang="ko-KR" dirty="0"/>
          </a:p>
          <a:p>
            <a:pPr lvl="2"/>
            <a:r>
              <a:rPr lang="ko-KR" altLang="en-US" dirty="0"/>
              <a:t>좁은 의미 </a:t>
            </a:r>
            <a:r>
              <a:rPr lang="en-US" altLang="ko-KR" dirty="0"/>
              <a:t>: document </a:t>
            </a:r>
            <a:r>
              <a:rPr lang="ko-KR" altLang="en-US" dirty="0"/>
              <a:t>객체와 관련된 객체의 집합을 나타냄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문서 객체 모델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0" y="3762604"/>
            <a:ext cx="4752527" cy="95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0C8183-5E66-FF7D-D3CD-4D93ABC8B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04" y="1865692"/>
            <a:ext cx="4708239" cy="195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31" y="1221600"/>
            <a:ext cx="4459319" cy="286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652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9CEBBE-3109-EE0D-1161-961B101319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이벤트 발생 객체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내부에서 </a:t>
            </a:r>
            <a:r>
              <a:rPr lang="en-US" altLang="ko-KR" dirty="0"/>
              <a:t>this </a:t>
            </a:r>
            <a:r>
              <a:rPr lang="ko-KR" altLang="en-US" dirty="0"/>
              <a:t>키워드는 자기 자신을 의미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48998F-993A-4625-6895-001FA360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이벤트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5658CF3-0591-3E10-6B6A-357DEA646AC4}"/>
              </a:ext>
            </a:extLst>
          </p:cNvPr>
          <p:cNvGrpSpPr/>
          <p:nvPr/>
        </p:nvGrpSpPr>
        <p:grpSpPr>
          <a:xfrm>
            <a:off x="764704" y="1515996"/>
            <a:ext cx="4176464" cy="2943448"/>
            <a:chOff x="764704" y="1476151"/>
            <a:chExt cx="4176464" cy="294344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0109F0-731C-A388-69C3-28EBC5FC7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4704" y="3363838"/>
              <a:ext cx="4176464" cy="105576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647EE10-F4DA-73FC-41BB-D2E6680A8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704" y="1476151"/>
              <a:ext cx="4176464" cy="1997102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CB82A7B-9790-43E4-9245-73214CACE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926" y="3051681"/>
            <a:ext cx="2609478" cy="175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14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이벤트 객체</a:t>
            </a:r>
            <a:endParaRPr lang="en-US" altLang="ko-KR"/>
          </a:p>
          <a:p>
            <a:pPr lvl="1"/>
            <a:r>
              <a:rPr lang="ko-KR" altLang="en-US"/>
              <a:t>인터넷 익스플로러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window </a:t>
            </a:r>
            <a:r>
              <a:rPr lang="ko-KR" altLang="en-US"/>
              <a:t>객체의 </a:t>
            </a:r>
            <a:r>
              <a:rPr lang="en-US" altLang="ko-KR"/>
              <a:t>event </a:t>
            </a:r>
            <a:r>
              <a:rPr lang="ko-KR" altLang="en-US"/>
              <a:t>속성이 이벤트 객체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4" y="1688970"/>
            <a:ext cx="4266474" cy="271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849" y="2895786"/>
            <a:ext cx="28146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092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이벤트 제거</a:t>
            </a:r>
            <a:endParaRPr lang="en-US" altLang="ko-KR" dirty="0"/>
          </a:p>
          <a:p>
            <a:pPr lvl="1"/>
            <a:r>
              <a:rPr lang="ko-KR" altLang="en-US" dirty="0"/>
              <a:t>기본 이벤트 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  <a:r>
              <a:rPr lang="en-US" altLang="ko-KR" dirty="0"/>
              <a:t>) a </a:t>
            </a:r>
            <a:r>
              <a:rPr lang="ko-KR" altLang="en-US" dirty="0"/>
              <a:t>태그를 클릭하면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속성에 입력한 위치로 이동</a:t>
            </a:r>
            <a:endParaRPr lang="en-US" altLang="ko-KR" dirty="0"/>
          </a:p>
          <a:p>
            <a:pPr lvl="1"/>
            <a:r>
              <a:rPr lang="ko-KR" altLang="en-US" dirty="0"/>
              <a:t>기본 이벤트를 막아야 할 경우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상황에서 </a:t>
            </a:r>
            <a:r>
              <a:rPr lang="en-US" altLang="ko-KR" dirty="0"/>
              <a:t>&lt;</a:t>
            </a:r>
            <a:r>
              <a:rPr lang="ko-KR" altLang="en-US" dirty="0"/>
              <a:t>확인</a:t>
            </a:r>
            <a:r>
              <a:rPr lang="en-US" altLang="ko-KR" dirty="0"/>
              <a:t>&gt;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우선 사용자가 정확하게 이름과 주민등록번호를 입력했는지 확인하고 이동해야 함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680130"/>
            <a:ext cx="2807494" cy="176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621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13-11] </a:t>
            </a:r>
            <a:r>
              <a:rPr lang="ko-KR" altLang="en-US" dirty="0"/>
              <a:t>기본 이벤트 제거</a:t>
            </a:r>
            <a:endParaRPr lang="en-US" altLang="ko-KR" dirty="0"/>
          </a:p>
          <a:p>
            <a:pPr lvl="2"/>
            <a:r>
              <a:rPr lang="en-US" altLang="ko-KR" dirty="0"/>
              <a:t>a </a:t>
            </a:r>
            <a:r>
              <a:rPr lang="ko-KR" altLang="en-US" dirty="0"/>
              <a:t>태그의 </a:t>
            </a:r>
            <a:r>
              <a:rPr lang="en-US" altLang="ko-KR" dirty="0"/>
              <a:t>click </a:t>
            </a:r>
            <a:r>
              <a:rPr lang="ko-KR" altLang="en-US" dirty="0"/>
              <a:t>이벤트 </a:t>
            </a:r>
            <a:r>
              <a:rPr lang="ko-KR" altLang="en-US" dirty="0" err="1"/>
              <a:t>리스너에서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를 리턴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2" y="1363177"/>
            <a:ext cx="3690787" cy="247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636" y="3044550"/>
            <a:ext cx="4382715" cy="1061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9" y="3811894"/>
            <a:ext cx="1904472" cy="117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570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 </a:t>
            </a:r>
            <a:r>
              <a:rPr lang="en-US" altLang="ko-KR" dirty="0"/>
              <a:t>: HTML </a:t>
            </a:r>
            <a:r>
              <a:rPr lang="ko-KR" altLang="en-US" dirty="0"/>
              <a:t>태그를 자바스크립트에서 사용할 수 있는 객체로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2"/>
            <a:r>
              <a:rPr lang="ko-KR" altLang="en-US" dirty="0"/>
              <a:t>문서 객체를 조작한다는 말은 태그를 조작한다는 말과 같음</a:t>
            </a:r>
          </a:p>
          <a:p>
            <a:pPr lvl="2"/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각 요소</a:t>
            </a:r>
            <a:r>
              <a:rPr lang="en-US" altLang="ko-KR" dirty="0"/>
              <a:t> </a:t>
            </a:r>
          </a:p>
          <a:p>
            <a:pPr lvl="3">
              <a:buClr>
                <a:schemeClr val="accent3"/>
              </a:buClr>
            </a:pPr>
            <a:r>
              <a:rPr lang="ko-KR" altLang="en-US" dirty="0"/>
              <a:t>요소 노드 </a:t>
            </a:r>
            <a:r>
              <a:rPr lang="en-US" altLang="ko-KR" dirty="0"/>
              <a:t>: h1 </a:t>
            </a:r>
            <a:r>
              <a:rPr lang="ko-KR" altLang="en-US" dirty="0"/>
              <a:t>태그와 </a:t>
            </a:r>
            <a:r>
              <a:rPr lang="en-US" altLang="ko-KR" dirty="0"/>
              <a:t>script </a:t>
            </a:r>
            <a:r>
              <a:rPr lang="ko-KR" altLang="en-US" dirty="0"/>
              <a:t>태그처럼 요소를 생성하는 노드</a:t>
            </a:r>
            <a:r>
              <a:rPr lang="en-US" altLang="ko-KR" dirty="0"/>
              <a:t>    </a:t>
            </a:r>
          </a:p>
          <a:p>
            <a:pPr lvl="3">
              <a:buClr>
                <a:schemeClr val="accent3"/>
              </a:buClr>
            </a:pPr>
            <a:r>
              <a:rPr lang="ko-KR" altLang="en-US" dirty="0"/>
              <a:t>텍스트 노드 </a:t>
            </a:r>
            <a:r>
              <a:rPr lang="en-US" altLang="ko-KR" dirty="0"/>
              <a:t>: </a:t>
            </a:r>
            <a:r>
              <a:rPr lang="ko-KR" altLang="en-US" dirty="0"/>
              <a:t>화면에 출력되는 문자열인 </a:t>
            </a:r>
            <a:r>
              <a:rPr lang="en-US" altLang="ko-KR" dirty="0"/>
              <a:t>Lorem ipsum dolor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문서 객체 모델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826" y="3003052"/>
            <a:ext cx="3472348" cy="198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27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텍스트 노드가 없는 태그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‘정적으로 문서 객체를 생성한다’</a:t>
            </a:r>
            <a:endParaRPr lang="en-US" altLang="ko-KR" dirty="0"/>
          </a:p>
          <a:p>
            <a:pPr lvl="2"/>
            <a:r>
              <a:rPr lang="ko-KR" altLang="en-US" dirty="0"/>
              <a:t>웹 페이지를 처음 실행할 때 </a:t>
            </a:r>
            <a:r>
              <a:rPr lang="en-US" altLang="ko-KR" dirty="0"/>
              <a:t>HTML </a:t>
            </a:r>
            <a:r>
              <a:rPr lang="ko-KR" altLang="en-US" dirty="0"/>
              <a:t>페이지에 있는 태그를 읽으면서 생성하는 것</a:t>
            </a:r>
            <a:endParaRPr lang="en-US" altLang="ko-KR" dirty="0"/>
          </a:p>
          <a:p>
            <a:pPr lvl="1"/>
            <a:r>
              <a:rPr lang="ko-KR" altLang="en-US" dirty="0"/>
              <a:t>‘동적으로 문서 객체를 생성한다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자바스크립트를 사용해 프로그램 실행 중에 문서 객체를 생성하는 것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문서 객체 모델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82" y="1059582"/>
            <a:ext cx="4644516" cy="86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5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AA73CC-6CB3-4993-8C15-1574ECBC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4" y="2007307"/>
            <a:ext cx="4031753" cy="2364643"/>
          </a:xfrm>
          <a:prstGeom prst="rect">
            <a:avLst/>
          </a:prstGeom>
        </p:spPr>
      </p:pic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웹 브라우저는 웹 페이지를 실행 시 </a:t>
            </a:r>
            <a:r>
              <a:rPr lang="en-US" altLang="ko-KR"/>
              <a:t>HTML </a:t>
            </a:r>
            <a:r>
              <a:rPr lang="ko-KR" altLang="en-US"/>
              <a:t>코드를 위에서 아래로 실행함</a:t>
            </a:r>
            <a:endParaRPr lang="en-US" altLang="ko-KR"/>
          </a:p>
          <a:p>
            <a:pPr lvl="2"/>
            <a:r>
              <a:rPr lang="en-US" altLang="ko-KR"/>
              <a:t>HTML </a:t>
            </a:r>
            <a:r>
              <a:rPr lang="ko-KR" altLang="en-US"/>
              <a:t>페이지 내부에서 </a:t>
            </a:r>
            <a:r>
              <a:rPr lang="en-US" altLang="ko-KR"/>
              <a:t>alert ( ) </a:t>
            </a:r>
            <a:r>
              <a:rPr lang="ko-KR" altLang="en-US"/>
              <a:t>함수를 사용해 중간중간 실행 흐름을 끊음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49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객체가 생성되기 전에 문서 객체를 사용하는 코드</a:t>
            </a:r>
            <a:endParaRPr lang="en-US" altLang="ko-KR" dirty="0"/>
          </a:p>
          <a:p>
            <a:pPr lvl="2"/>
            <a:r>
              <a:rPr lang="ko-KR" altLang="en-US" dirty="0"/>
              <a:t>➊ 자바스크립트 코드를 실행하고</a:t>
            </a:r>
            <a:endParaRPr lang="en-US" altLang="ko-KR" dirty="0"/>
          </a:p>
          <a:p>
            <a:pPr lvl="2"/>
            <a:r>
              <a:rPr lang="ko-KR" altLang="en-US" dirty="0"/>
              <a:t>➋ </a:t>
            </a:r>
            <a:r>
              <a:rPr lang="en-US" altLang="ko-KR" dirty="0"/>
              <a:t>h1 </a:t>
            </a:r>
            <a:r>
              <a:rPr lang="ko-KR" altLang="en-US" dirty="0"/>
              <a:t>태그를 생성하고</a:t>
            </a:r>
            <a:endParaRPr lang="en-US" altLang="ko-KR" dirty="0"/>
          </a:p>
          <a:p>
            <a:pPr lvl="2"/>
            <a:r>
              <a:rPr lang="ko-KR" altLang="en-US" dirty="0"/>
              <a:t>➌ </a:t>
            </a:r>
            <a:r>
              <a:rPr lang="en-US" altLang="ko-KR" dirty="0"/>
              <a:t>h2 </a:t>
            </a:r>
            <a:r>
              <a:rPr lang="ko-KR" altLang="en-US" dirty="0"/>
              <a:t>태그를 생성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131625"/>
            <a:ext cx="4176464" cy="275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8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하지만 </a:t>
            </a:r>
            <a:r>
              <a:rPr lang="en-US" altLang="ko-KR" dirty="0"/>
              <a:t>script </a:t>
            </a:r>
            <a:r>
              <a:rPr lang="ko-KR" altLang="en-US" dirty="0"/>
              <a:t>태그를 읽을 당시에는 </a:t>
            </a:r>
            <a:r>
              <a:rPr lang="en-US" altLang="ko-KR" dirty="0"/>
              <a:t>h1 </a:t>
            </a:r>
            <a:r>
              <a:rPr lang="ko-KR" altLang="en-US" dirty="0"/>
              <a:t>태그와 </a:t>
            </a:r>
            <a:r>
              <a:rPr lang="en-US" altLang="ko-KR" dirty="0"/>
              <a:t>h2 </a:t>
            </a:r>
            <a:r>
              <a:rPr lang="ko-KR" altLang="en-US" dirty="0"/>
              <a:t>태그가 생성되지 않음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오류 발생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3" y="1419622"/>
            <a:ext cx="5270989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55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BCD151-63A5-E685-D356-8D3818EA9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68" y="1779662"/>
            <a:ext cx="4320478" cy="3022834"/>
          </a:xfrm>
          <a:prstGeom prst="rect">
            <a:avLst/>
          </a:prstGeom>
        </p:spPr>
      </p:pic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➊ </a:t>
            </a:r>
            <a:r>
              <a:rPr lang="en-US" altLang="ko-KR" dirty="0"/>
              <a:t>h1 </a:t>
            </a:r>
            <a:r>
              <a:rPr lang="ko-KR" altLang="en-US" dirty="0"/>
              <a:t>태그를 생성 </a:t>
            </a:r>
            <a:endParaRPr lang="en-US" altLang="ko-KR" dirty="0"/>
          </a:p>
          <a:p>
            <a:pPr lvl="2"/>
            <a:r>
              <a:rPr lang="ko-KR" altLang="en-US" dirty="0"/>
              <a:t>➋ </a:t>
            </a:r>
            <a:r>
              <a:rPr lang="en-US" altLang="ko-KR" dirty="0"/>
              <a:t>h2 </a:t>
            </a:r>
            <a:r>
              <a:rPr lang="ko-KR" altLang="en-US" dirty="0"/>
              <a:t>태그를 생성</a:t>
            </a:r>
            <a:endParaRPr lang="en-US" altLang="ko-KR" dirty="0"/>
          </a:p>
          <a:p>
            <a:pPr lvl="2"/>
            <a:r>
              <a:rPr lang="ko-KR" altLang="en-US" dirty="0"/>
              <a:t>➌ 자바스크립트 코드를 실행하는 순서로 바꾸면 문제 해결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2" name="Picture 2" descr="C:\Users\KDY\Desktop\자바스크립트 2판\강의교안\fig_4588\그림\그림 13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38" y="2430114"/>
            <a:ext cx="1890210" cy="8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20907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1591</TotalTime>
  <Words>786</Words>
  <Application>Microsoft Office PowerPoint</Application>
  <PresentationFormat>사용자 지정</PresentationFormat>
  <Paragraphs>162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   문서 객체 모델</vt:lpstr>
      <vt:lpstr>PowerPoint 프레젠테이션</vt:lpstr>
      <vt:lpstr>1. 문서 객체 모델</vt:lpstr>
      <vt:lpstr>1. 문서 객체 모델</vt:lpstr>
      <vt:lpstr>1. 문서 객체 모델</vt:lpstr>
      <vt:lpstr>2. 웹 페이지 생성 순서</vt:lpstr>
      <vt:lpstr>2. 웹 페이지 생성 순서</vt:lpstr>
      <vt:lpstr>2. 웹 페이지 생성 순서</vt:lpstr>
      <vt:lpstr>2. 웹 페이지 생성 순서</vt:lpstr>
      <vt:lpstr>2. 웹 페이지 생성 순서</vt:lpstr>
      <vt:lpstr>3. 문서 객체 선택</vt:lpstr>
      <vt:lpstr>3. 문서 객체 선택</vt:lpstr>
      <vt:lpstr>3. 문서 객체 선택</vt:lpstr>
      <vt:lpstr>3. 문서 객체 선택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마케팅팀</cp:lastModifiedBy>
  <cp:revision>385</cp:revision>
  <dcterms:created xsi:type="dcterms:W3CDTF">2011-01-05T15:14:06Z</dcterms:created>
  <dcterms:modified xsi:type="dcterms:W3CDTF">2023-07-04T06:35:18Z</dcterms:modified>
</cp:coreProperties>
</file>