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4"/>
  </p:notesMasterIdLst>
  <p:handoutMasterIdLst>
    <p:handoutMasterId r:id="rId75"/>
  </p:handoutMasterIdLst>
  <p:sldIdLst>
    <p:sldId id="2406" r:id="rId2"/>
    <p:sldId id="2479" r:id="rId3"/>
    <p:sldId id="2480" r:id="rId4"/>
    <p:sldId id="2476" r:id="rId5"/>
    <p:sldId id="2477" r:id="rId6"/>
    <p:sldId id="2478" r:id="rId7"/>
    <p:sldId id="2356" r:id="rId8"/>
    <p:sldId id="2341" r:id="rId9"/>
    <p:sldId id="2347" r:id="rId10"/>
    <p:sldId id="2415" r:id="rId11"/>
    <p:sldId id="2416" r:id="rId12"/>
    <p:sldId id="2417" r:id="rId13"/>
    <p:sldId id="2418" r:id="rId14"/>
    <p:sldId id="2419" r:id="rId15"/>
    <p:sldId id="2420" r:id="rId16"/>
    <p:sldId id="2421" r:id="rId17"/>
    <p:sldId id="2422" r:id="rId18"/>
    <p:sldId id="2423" r:id="rId19"/>
    <p:sldId id="2424" r:id="rId20"/>
    <p:sldId id="2425" r:id="rId21"/>
    <p:sldId id="2426" r:id="rId22"/>
    <p:sldId id="2427" r:id="rId23"/>
    <p:sldId id="2428" r:id="rId24"/>
    <p:sldId id="2429" r:id="rId25"/>
    <p:sldId id="2430" r:id="rId26"/>
    <p:sldId id="2431" r:id="rId27"/>
    <p:sldId id="2432" r:id="rId28"/>
    <p:sldId id="2433" r:id="rId29"/>
    <p:sldId id="2434" r:id="rId30"/>
    <p:sldId id="2435" r:id="rId31"/>
    <p:sldId id="2436" r:id="rId32"/>
    <p:sldId id="2437" r:id="rId33"/>
    <p:sldId id="2438" r:id="rId34"/>
    <p:sldId id="2439" r:id="rId35"/>
    <p:sldId id="2440" r:id="rId36"/>
    <p:sldId id="2441" r:id="rId37"/>
    <p:sldId id="2442" r:id="rId38"/>
    <p:sldId id="2443" r:id="rId39"/>
    <p:sldId id="2444" r:id="rId40"/>
    <p:sldId id="2445" r:id="rId41"/>
    <p:sldId id="2446" r:id="rId42"/>
    <p:sldId id="2447" r:id="rId43"/>
    <p:sldId id="2448" r:id="rId44"/>
    <p:sldId id="2449" r:id="rId45"/>
    <p:sldId id="2450" r:id="rId46"/>
    <p:sldId id="2452" r:id="rId47"/>
    <p:sldId id="2451" r:id="rId48"/>
    <p:sldId id="2453" r:id="rId49"/>
    <p:sldId id="2454" r:id="rId50"/>
    <p:sldId id="2455" r:id="rId51"/>
    <p:sldId id="2456" r:id="rId52"/>
    <p:sldId id="2457" r:id="rId53"/>
    <p:sldId id="2458" r:id="rId54"/>
    <p:sldId id="2459" r:id="rId55"/>
    <p:sldId id="2460" r:id="rId56"/>
    <p:sldId id="2461" r:id="rId57"/>
    <p:sldId id="2462" r:id="rId58"/>
    <p:sldId id="2463" r:id="rId59"/>
    <p:sldId id="2464" r:id="rId60"/>
    <p:sldId id="2465" r:id="rId61"/>
    <p:sldId id="2466" r:id="rId62"/>
    <p:sldId id="2467" r:id="rId63"/>
    <p:sldId id="2468" r:id="rId64"/>
    <p:sldId id="2469" r:id="rId65"/>
    <p:sldId id="2470" r:id="rId66"/>
    <p:sldId id="2471" r:id="rId67"/>
    <p:sldId id="2472" r:id="rId68"/>
    <p:sldId id="2473" r:id="rId69"/>
    <p:sldId id="2394" r:id="rId70"/>
    <p:sldId id="2397" r:id="rId71"/>
    <p:sldId id="2398" r:id="rId72"/>
    <p:sldId id="2399" r:id="rId7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5" orient="horz" pos="2704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pos="302" userDrawn="1">
          <p15:clr>
            <a:srgbClr val="A4A3A4"/>
          </p15:clr>
        </p15:guide>
        <p15:guide id="8" pos="7265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>
        <p:scale>
          <a:sx n="129" d="100"/>
          <a:sy n="129" d="100"/>
        </p:scale>
        <p:origin x="-72" y="-34"/>
      </p:cViewPr>
      <p:guideLst>
        <p:guide orient="horz" pos="2341"/>
        <p:guide orient="horz" pos="2704"/>
        <p:guide orient="horz" pos="686"/>
        <p:guide pos="3840"/>
        <p:guide pos="3985"/>
        <p:guide pos="960"/>
        <p:guide pos="302"/>
        <p:guide pos="726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rmAutofit/>
          </a:bodyPr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1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xmlns="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608409" cy="3591827"/>
          </a:xfrm>
        </p:spPr>
        <p:txBody>
          <a:bodyPr/>
          <a:lstStyle/>
          <a:p>
            <a:r>
              <a:rPr lang="ko-KR" altLang="en-US" dirty="0"/>
              <a:t>핸즈온 </a:t>
            </a:r>
            <a:r>
              <a:rPr lang="ko-KR" altLang="en-US"/>
              <a:t>머신러닝</a:t>
            </a:r>
            <a:r>
              <a:rPr lang="en-US" altLang="ko-KR"/>
              <a:t>(3</a:t>
            </a:r>
            <a:r>
              <a:rPr lang="ko-KR" altLang="en-US"/>
              <a:t>판</a:t>
            </a:r>
            <a:r>
              <a:rPr lang="en-US" altLang="ko-KR" dirty="0"/>
              <a:t>)</a:t>
            </a:r>
            <a:endParaRPr lang="x-none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20350" y="781107"/>
            <a:ext cx="881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</a:t>
            </a:r>
            <a:r>
              <a:rPr lang="ko-KR" altLang="en-US" dirty="0"/>
              <a:t>부</a:t>
            </a:r>
            <a:r>
              <a:rPr lang="en-US" altLang="ko-KR" dirty="0"/>
              <a:t>]</a:t>
            </a:r>
            <a:r>
              <a:rPr lang="en-US" dirty="0"/>
              <a:t> </a:t>
            </a:r>
            <a:r>
              <a:rPr lang="ko-KR" altLang="en-US" dirty="0"/>
              <a:t>신경망과 </a:t>
            </a:r>
            <a:r>
              <a:rPr lang="ko-KR" altLang="en-US" dirty="0" err="1"/>
              <a:t>딥러닝</a:t>
            </a:r>
            <a:endParaRPr lang="ko-KR" altLang="en-US" dirty="0"/>
          </a:p>
          <a:p>
            <a:r>
              <a:rPr lang="en-US" dirty="0" smtClean="0"/>
              <a:t>10</a:t>
            </a:r>
            <a:r>
              <a:rPr lang="ko-KR" altLang="en-US" dirty="0" smtClean="0"/>
              <a:t>장</a:t>
            </a:r>
            <a:r>
              <a:rPr lang="en-US" dirty="0" smtClean="0"/>
              <a:t> </a:t>
            </a:r>
            <a:r>
              <a:rPr lang="ko-KR" altLang="en-US" dirty="0" err="1"/>
              <a:t>케라스를</a:t>
            </a:r>
            <a:r>
              <a:rPr lang="ko-KR" altLang="en-US" dirty="0"/>
              <a:t> 사용한 인공 신경망 소개</a:t>
            </a:r>
            <a:endParaRPr lang="en-US" altLang="ko-KR" dirty="0"/>
          </a:p>
        </p:txBody>
      </p:sp>
      <p:pic>
        <p:nvPicPr>
          <p:cNvPr id="9" name="Picture 2" descr="\\hanbittemp.hanbit.co.kr\IT출판부\IT출판2부\IT출판2부_2팀\이채윤\2_완료\(2023-9)핸즈온 머신러닝(3판)_박해선\7_디자인\입체표지-핸즈온 머신러닝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849" y="1176611"/>
            <a:ext cx="3382470" cy="397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61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10.1</a:t>
            </a:r>
            <a:r>
              <a:rPr lang="ko-KR" altLang="en-US" dirty="0" smtClean="0"/>
              <a:t> </a:t>
            </a:r>
            <a:r>
              <a:rPr lang="ko-KR" altLang="en-US" dirty="0"/>
              <a:t>생물학적 뉴런에서 인공 뉴런까지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10.1.1 </a:t>
            </a:r>
            <a:r>
              <a:rPr lang="ko-KR" altLang="en-US" b="1">
                <a:solidFill>
                  <a:srgbClr val="FF0000"/>
                </a:solidFill>
              </a:rPr>
              <a:t>생물학적 뉴런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생물학적 신경망</a:t>
            </a:r>
            <a:r>
              <a:rPr lang="en-US" altLang="ko-KR"/>
              <a:t>(biological neural network, BNN) </a:t>
            </a:r>
            <a:r>
              <a:rPr lang="ko-KR" altLang="en-US"/>
              <a:t>구조 연구가 활발히 진행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7A0AE88-834E-FCD3-927C-0A6E7F137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96" y="2107632"/>
            <a:ext cx="4541806" cy="29067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27DEABBB-46E1-689A-1057-EB5C0C156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779" y="2408485"/>
            <a:ext cx="4086225" cy="2305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359851D-32A7-2409-D0EE-9D49A83346C2}"/>
              </a:ext>
            </a:extLst>
          </p:cNvPr>
          <p:cNvSpPr txBox="1"/>
          <p:nvPr/>
        </p:nvSpPr>
        <p:spPr>
          <a:xfrm>
            <a:off x="2079086" y="5199036"/>
            <a:ext cx="2643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10-1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생물학적 뉴런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A10ADF8-47E7-B370-D184-FDD13106C2C9}"/>
              </a:ext>
            </a:extLst>
          </p:cNvPr>
          <p:cNvSpPr txBox="1"/>
          <p:nvPr/>
        </p:nvSpPr>
        <p:spPr>
          <a:xfrm>
            <a:off x="6755907" y="5199035"/>
            <a:ext cx="4625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10-2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생물학적 신경망의 여러 층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사람의 피질</a:t>
            </a:r>
          </a:p>
        </p:txBody>
      </p:sp>
    </p:spTree>
    <p:extLst>
      <p:ext uri="{BB962C8B-B14F-4D97-AF65-F5344CB8AC3E}">
        <p14:creationId xmlns:p14="http://schemas.microsoft.com/office/powerpoint/2010/main" val="1764729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10.1</a:t>
            </a:r>
            <a:r>
              <a:rPr lang="ko-KR" altLang="en-US" dirty="0" smtClean="0"/>
              <a:t> </a:t>
            </a:r>
            <a:r>
              <a:rPr lang="ko-KR" altLang="en-US" dirty="0"/>
              <a:t>생물학적 뉴런에서 인공 뉴런까지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10.1.2 </a:t>
            </a:r>
            <a:r>
              <a:rPr lang="ko-KR" altLang="en-US" b="1">
                <a:solidFill>
                  <a:srgbClr val="FF0000"/>
                </a:solidFill>
              </a:rPr>
              <a:t>뉴런을 사용한 논리 연산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인공 뉴런</a:t>
            </a:r>
            <a:r>
              <a:rPr lang="en-US" altLang="ko-KR"/>
              <a:t>(artificial neuron)</a:t>
            </a:r>
          </a:p>
          <a:p>
            <a:pPr lvl="2"/>
            <a:r>
              <a:rPr lang="ko-KR" altLang="en-US"/>
              <a:t>매컬러와 피츠가 생물학적 뉴런에서 착안한 매우 단순한 신경망 모델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A10ADF8-47E7-B370-D184-FDD13106C2C9}"/>
              </a:ext>
            </a:extLst>
          </p:cNvPr>
          <p:cNvSpPr txBox="1"/>
          <p:nvPr/>
        </p:nvSpPr>
        <p:spPr>
          <a:xfrm>
            <a:off x="3814908" y="4911393"/>
            <a:ext cx="4625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10-3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간단한 논리 연산을 수행하는 인공 신경망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B93AA66-D40F-0B8C-9915-456F51DB9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2214562"/>
            <a:ext cx="70199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43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10.1</a:t>
            </a:r>
            <a:r>
              <a:rPr lang="ko-KR" altLang="en-US" dirty="0" smtClean="0"/>
              <a:t> </a:t>
            </a:r>
            <a:r>
              <a:rPr lang="ko-KR" altLang="en-US" dirty="0"/>
              <a:t>생물학적 뉴런에서 인공 뉴런까지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10.1.3 </a:t>
            </a:r>
            <a:r>
              <a:rPr lang="ko-KR" altLang="en-US" b="1">
                <a:solidFill>
                  <a:srgbClr val="FF0000"/>
                </a:solidFill>
              </a:rPr>
              <a:t>퍼셉트론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퍼셉트론</a:t>
            </a:r>
            <a:r>
              <a:rPr lang="en-US" altLang="ko-KR"/>
              <a:t>(perceptron)</a:t>
            </a:r>
          </a:p>
          <a:p>
            <a:pPr lvl="2"/>
            <a:r>
              <a:rPr lang="ko-KR" altLang="en-US"/>
              <a:t>가장 간단한 인공 신경망 구조로</a:t>
            </a:r>
            <a:r>
              <a:rPr lang="en-US" altLang="ko-KR"/>
              <a:t>, 1957</a:t>
            </a:r>
            <a:r>
              <a:rPr lang="ko-KR" altLang="en-US"/>
              <a:t>년에 프랑크 로젠블라트</a:t>
            </a:r>
            <a:r>
              <a:rPr lang="en-US" altLang="ko-KR"/>
              <a:t>(Frank Rosenblatt)</a:t>
            </a:r>
            <a:r>
              <a:rPr lang="ko-KR" altLang="en-US"/>
              <a:t>가 제안</a:t>
            </a:r>
            <a:endParaRPr lang="en-US" altLang="ko-KR"/>
          </a:p>
          <a:p>
            <a:pPr lvl="2"/>
            <a:r>
              <a:rPr lang="ko-KR" altLang="en-US"/>
              <a:t>헤비사이드 계단 함수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A10ADF8-47E7-B370-D184-FDD13106C2C9}"/>
              </a:ext>
            </a:extLst>
          </p:cNvPr>
          <p:cNvSpPr txBox="1"/>
          <p:nvPr/>
        </p:nvSpPr>
        <p:spPr>
          <a:xfrm>
            <a:off x="6513251" y="5213235"/>
            <a:ext cx="44062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10-4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TLU: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입력의 가중치 합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wTx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를 계산하고 편향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b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를 더한 다음 계단 함수를 적용하는 인공 뉴런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E9F3A8A-1CFC-0FC5-1ECF-53AD8D53E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971" y="2070347"/>
            <a:ext cx="4029075" cy="2981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42F9AAC-F833-04EF-5F57-7FB9C4CD501B}"/>
              </a:ext>
            </a:extLst>
          </p:cNvPr>
          <p:cNvSpPr txBox="1"/>
          <p:nvPr/>
        </p:nvSpPr>
        <p:spPr>
          <a:xfrm>
            <a:off x="1289128" y="2823639"/>
            <a:ext cx="44062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10-1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퍼셉트론에서 일반적으로 사용되는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</a:b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계단 함수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임곗값을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0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으로 가정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1A1B36B-FA1B-CC2F-57B8-B0712684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28" y="3614815"/>
            <a:ext cx="5119224" cy="947361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F62552A7-B944-4DCC-58FD-40B31FC9C902}"/>
              </a:ext>
            </a:extLst>
          </p:cNvPr>
          <p:cNvSpPr/>
          <p:nvPr/>
        </p:nvSpPr>
        <p:spPr>
          <a:xfrm>
            <a:off x="1166543" y="2725445"/>
            <a:ext cx="5465076" cy="2086252"/>
          </a:xfrm>
          <a:prstGeom prst="roundRect">
            <a:avLst>
              <a:gd name="adj" fmla="val 10284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93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10.1</a:t>
            </a:r>
            <a:r>
              <a:rPr lang="ko-KR" altLang="en-US" dirty="0" smtClean="0"/>
              <a:t> </a:t>
            </a:r>
            <a:r>
              <a:rPr lang="ko-KR" altLang="en-US" dirty="0"/>
              <a:t>생물학적 뉴런에서 인공 뉴런까지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퍼셉트론은 하나의 층 안에 놓인 하나 이상의 </a:t>
            </a:r>
            <a:r>
              <a:rPr lang="en-US" altLang="ko-KR"/>
              <a:t>TLU</a:t>
            </a:r>
            <a:r>
              <a:rPr lang="ko-KR" altLang="en-US"/>
              <a:t>로 구성되며</a:t>
            </a:r>
            <a:r>
              <a:rPr lang="en-US" altLang="ko-KR"/>
              <a:t>, </a:t>
            </a:r>
            <a:r>
              <a:rPr lang="ko-KR" altLang="en-US"/>
              <a:t>각각의 </a:t>
            </a:r>
            <a:r>
              <a:rPr lang="en-US" altLang="ko-KR"/>
              <a:t>TLU</a:t>
            </a:r>
            <a:r>
              <a:rPr lang="ko-KR" altLang="en-US"/>
              <a:t>는 모든 입력에 연결</a:t>
            </a:r>
            <a:endParaRPr lang="en-US" altLang="ko-KR"/>
          </a:p>
          <a:p>
            <a:pPr lvl="2"/>
            <a:r>
              <a:rPr lang="ko-KR" altLang="en-US"/>
              <a:t>완전 연결 층</a:t>
            </a:r>
            <a:r>
              <a:rPr lang="en-US" altLang="ko-KR"/>
              <a:t>(fully connected layer) </a:t>
            </a:r>
            <a:r>
              <a:rPr lang="ko-KR" altLang="en-US"/>
              <a:t>또는 밀집 층</a:t>
            </a:r>
            <a:r>
              <a:rPr lang="en-US" altLang="ko-KR"/>
              <a:t>(dense layer)</a:t>
            </a:r>
          </a:p>
          <a:p>
            <a:pPr lvl="2"/>
            <a:r>
              <a:rPr lang="ko-KR" altLang="en-US"/>
              <a:t>입력은 입력 층</a:t>
            </a:r>
            <a:r>
              <a:rPr lang="en-US" altLang="ko-KR"/>
              <a:t>(input layer)</a:t>
            </a:r>
            <a:r>
              <a:rPr lang="ko-KR" altLang="en-US"/>
              <a:t>을 구성</a:t>
            </a:r>
            <a:endParaRPr lang="en-US" altLang="ko-KR"/>
          </a:p>
          <a:p>
            <a:pPr lvl="2"/>
            <a:r>
              <a:rPr lang="en-US" altLang="ko-KR"/>
              <a:t>TLU</a:t>
            </a:r>
            <a:r>
              <a:rPr lang="ko-KR" altLang="en-US"/>
              <a:t>의 층이 최종 출력을 생성하기 때문에 이를 출력 층</a:t>
            </a:r>
            <a:r>
              <a:rPr lang="en-US" altLang="ko-KR"/>
              <a:t>(output layer)</a:t>
            </a:r>
            <a:r>
              <a:rPr lang="ko-KR" altLang="en-US"/>
              <a:t>이라고 함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A10ADF8-47E7-B370-D184-FDD13106C2C9}"/>
              </a:ext>
            </a:extLst>
          </p:cNvPr>
          <p:cNvSpPr txBox="1"/>
          <p:nvPr/>
        </p:nvSpPr>
        <p:spPr>
          <a:xfrm>
            <a:off x="6513251" y="5213235"/>
            <a:ext cx="44062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10-5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두 개의 입력과 세 개의 출력 뉴런으로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</a:b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구성된 퍼셉트론의 구조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D7E49BB-9561-B8BE-BBD3-C0BA817BF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645" y="2196607"/>
            <a:ext cx="3230455" cy="2965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DA0FE34-E5BC-180D-D370-5B192C920C81}"/>
              </a:ext>
            </a:extLst>
          </p:cNvPr>
          <p:cNvSpPr txBox="1"/>
          <p:nvPr/>
        </p:nvSpPr>
        <p:spPr>
          <a:xfrm>
            <a:off x="1289128" y="2823639"/>
            <a:ext cx="44062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10-2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완전 연결 층의 출력 계산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90405EA7-92DA-D713-42AF-FF0D8192E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554" y="3308597"/>
            <a:ext cx="2181225" cy="504825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285C7AB5-42AF-10C7-C168-9BC4F503FED5}"/>
              </a:ext>
            </a:extLst>
          </p:cNvPr>
          <p:cNvSpPr/>
          <p:nvPr/>
        </p:nvSpPr>
        <p:spPr>
          <a:xfrm>
            <a:off x="1979720" y="2689934"/>
            <a:ext cx="3074636" cy="1331650"/>
          </a:xfrm>
          <a:prstGeom prst="roundRect">
            <a:avLst>
              <a:gd name="adj" fmla="val 10667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15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10.1</a:t>
            </a:r>
            <a:r>
              <a:rPr lang="ko-KR" altLang="en-US" dirty="0" smtClean="0"/>
              <a:t> </a:t>
            </a:r>
            <a:r>
              <a:rPr lang="ko-KR" altLang="en-US" dirty="0"/>
              <a:t>생물학적 뉴런에서 인공 뉴런까지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헤브의 규칙</a:t>
            </a:r>
            <a:r>
              <a:rPr lang="en-US" altLang="ko-KR"/>
              <a:t>(Hebb’s rule) </a:t>
            </a:r>
            <a:r>
              <a:rPr lang="ko-KR" altLang="en-US"/>
              <a:t>또는 헤브의 학습</a:t>
            </a:r>
            <a:endParaRPr lang="en-US" altLang="ko-KR"/>
          </a:p>
          <a:p>
            <a:pPr lvl="2"/>
            <a:r>
              <a:rPr lang="ko-KR" altLang="en-US"/>
              <a:t>‘서로 활성화되는 세포가 서로 연결된다</a:t>
            </a:r>
            <a:r>
              <a:rPr lang="en-US" altLang="ko-KR"/>
              <a:t>.’ </a:t>
            </a:r>
            <a:br>
              <a:rPr lang="en-US" altLang="ko-KR"/>
            </a:br>
            <a:r>
              <a:rPr lang="en-US" altLang="ko-KR"/>
              <a:t>-</a:t>
            </a:r>
            <a:r>
              <a:rPr lang="ko-KR" altLang="en-US"/>
              <a:t>즉</a:t>
            </a:r>
            <a:r>
              <a:rPr lang="en-US" altLang="ko-KR"/>
              <a:t>,</a:t>
            </a:r>
            <a:r>
              <a:rPr lang="ko-KR" altLang="en-US"/>
              <a:t> 두 뉴런이 동시에 활성화될 때마다 이들 사이의 연결 가중치가 증가하는 경향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퍼셉트론 수렴 이론</a:t>
            </a:r>
            <a:endParaRPr lang="en-US" altLang="ko-KR"/>
          </a:p>
          <a:p>
            <a:pPr lvl="2"/>
            <a:r>
              <a:rPr lang="ko-KR" altLang="en-US"/>
              <a:t>훈련 샘플이 선형적으로 구분될 수 있다면 이 알고리즘이 정답에 수렴</a:t>
            </a:r>
            <a:endParaRPr lang="en-US" altLang="ko-KR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A10ADF8-47E7-B370-D184-FDD13106C2C9}"/>
              </a:ext>
            </a:extLst>
          </p:cNvPr>
          <p:cNvSpPr txBox="1"/>
          <p:nvPr/>
        </p:nvSpPr>
        <p:spPr>
          <a:xfrm>
            <a:off x="3716785" y="2465190"/>
            <a:ext cx="44062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10-3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퍼셉트론 학습 규칙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가중치 업데이트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0AD4EF9-7595-97A9-9920-894FF295D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338" y="2761369"/>
            <a:ext cx="3057525" cy="61912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ABCBA483-EF09-7A90-60A3-6C2BA4CB630E}"/>
              </a:ext>
            </a:extLst>
          </p:cNvPr>
          <p:cNvSpPr/>
          <p:nvPr/>
        </p:nvSpPr>
        <p:spPr>
          <a:xfrm>
            <a:off x="3799643" y="2299317"/>
            <a:ext cx="4163627" cy="1129683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34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10.1</a:t>
            </a:r>
            <a:r>
              <a:rPr lang="ko-KR" altLang="en-US" dirty="0" smtClean="0"/>
              <a:t> </a:t>
            </a:r>
            <a:r>
              <a:rPr lang="ko-KR" altLang="en-US" dirty="0"/>
              <a:t>생물학적 뉴런에서 인공 뉴런까지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사이킷런 </a:t>
            </a:r>
            <a:r>
              <a:rPr lang="en-US" altLang="ko-KR"/>
              <a:t>Perceptron </a:t>
            </a:r>
            <a:r>
              <a:rPr lang="ko-KR" altLang="en-US"/>
              <a:t>클래스</a:t>
            </a:r>
            <a:endParaRPr lang="en-US" altLang="ko-KR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B1BD07A-1290-6388-45E2-704E5AF2D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66" y="1186648"/>
            <a:ext cx="75057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18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10.1</a:t>
            </a:r>
            <a:r>
              <a:rPr lang="ko-KR" altLang="en-US" dirty="0" smtClean="0"/>
              <a:t> </a:t>
            </a:r>
            <a:r>
              <a:rPr lang="ko-KR" altLang="en-US" dirty="0"/>
              <a:t>생물학적 뉴런에서 인공 뉴런까지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다층 퍼셉트론</a:t>
            </a:r>
            <a:r>
              <a:rPr lang="en-US" altLang="ko-KR"/>
              <a:t>(MLP)</a:t>
            </a:r>
          </a:p>
          <a:p>
            <a:pPr lvl="2"/>
            <a:r>
              <a:rPr lang="ko-KR" altLang="en-US"/>
              <a:t>퍼셉트론을 여러 개 쌓아올리면 일부 제약을 줄일 수 있음</a:t>
            </a:r>
            <a:endParaRPr lang="en-US" altLang="ko-KR"/>
          </a:p>
          <a:p>
            <a:pPr lvl="2"/>
            <a:r>
              <a:rPr lang="ko-KR" altLang="en-US"/>
              <a:t>다층 퍼셉트론의 </a:t>
            </a:r>
            <a:r>
              <a:rPr lang="en-US" altLang="ko-KR"/>
              <a:t>XOR </a:t>
            </a:r>
            <a:r>
              <a:rPr lang="ko-KR" altLang="en-US"/>
              <a:t>문제 풀기</a:t>
            </a:r>
            <a:endParaRPr lang="en-US" altLang="ko-KR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A10ADF8-47E7-B370-D184-FDD13106C2C9}"/>
              </a:ext>
            </a:extLst>
          </p:cNvPr>
          <p:cNvSpPr txBox="1"/>
          <p:nvPr/>
        </p:nvSpPr>
        <p:spPr>
          <a:xfrm>
            <a:off x="3826898" y="5596312"/>
            <a:ext cx="4538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10-6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XOR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분류 문제와 이를 푸는 다층 퍼셉트론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3D0CB38-EFF1-0E44-0B19-D0492065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941" y="1949137"/>
            <a:ext cx="4670117" cy="35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90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10.1</a:t>
            </a:r>
            <a:r>
              <a:rPr lang="ko-KR" altLang="en-US" dirty="0" smtClean="0"/>
              <a:t> </a:t>
            </a:r>
            <a:r>
              <a:rPr lang="ko-KR" altLang="en-US" dirty="0"/>
              <a:t>생물학적 뉴런에서 인공 뉴런까지</a:t>
            </a:r>
            <a:r>
              <a:rPr lang="en-US" altLang="ko-KR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10.1.4 </a:t>
            </a:r>
            <a:r>
              <a:rPr lang="ko-KR" altLang="en-US" b="1">
                <a:solidFill>
                  <a:srgbClr val="FF0000"/>
                </a:solidFill>
              </a:rPr>
              <a:t>다층 퍼셉트론과 역전파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다층 퍼셉트론은 입력 층 하나와 은닉 층</a:t>
            </a:r>
            <a:r>
              <a:rPr lang="en-US" altLang="ko-KR"/>
              <a:t>(hidden layer)</a:t>
            </a:r>
            <a:r>
              <a:rPr lang="ko-KR" altLang="en-US"/>
              <a:t>이라 불리는 하나 이상의 </a:t>
            </a:r>
            <a:r>
              <a:rPr lang="en-US" altLang="ko-KR"/>
              <a:t>TLU </a:t>
            </a:r>
            <a:r>
              <a:rPr lang="ko-KR" altLang="en-US"/>
              <a:t>층과 마지막 출력 층으로 구성</a:t>
            </a:r>
            <a:endParaRPr lang="en-US" altLang="ko-KR"/>
          </a:p>
          <a:p>
            <a:pPr lvl="2"/>
            <a:r>
              <a:rPr lang="ko-KR" altLang="en-US"/>
              <a:t>입력 층과 가까운 층은 보통 하위 층</a:t>
            </a:r>
            <a:r>
              <a:rPr lang="en-US" altLang="ko-KR"/>
              <a:t>(lower layer), </a:t>
            </a:r>
            <a:r>
              <a:rPr lang="ko-KR" altLang="en-US"/>
              <a:t>출력에 가까운 층은 상위 층</a:t>
            </a:r>
            <a:r>
              <a:rPr lang="en-US" altLang="ko-KR"/>
              <a:t>(upper layer)</a:t>
            </a:r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A10ADF8-47E7-B370-D184-FDD13106C2C9}"/>
              </a:ext>
            </a:extLst>
          </p:cNvPr>
          <p:cNvSpPr txBox="1"/>
          <p:nvPr/>
        </p:nvSpPr>
        <p:spPr>
          <a:xfrm>
            <a:off x="3826899" y="5832439"/>
            <a:ext cx="4538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10-7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두 개의 입력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네 개의 뉴런을 가진 은닉 층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세 개의 출력 뉴런으로 구성된 다층 퍼셉트론의 구조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2DB50B7-6195-3708-39C2-8BF40B852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671" y="2435234"/>
            <a:ext cx="3420860" cy="32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69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10.1</a:t>
            </a:r>
            <a:r>
              <a:rPr lang="ko-KR" altLang="en-US" dirty="0" smtClean="0"/>
              <a:t> </a:t>
            </a:r>
            <a:r>
              <a:rPr lang="ko-KR" altLang="en-US" dirty="0"/>
              <a:t>생물학적 뉴런에서 인공 뉴런까지</a:t>
            </a:r>
            <a:r>
              <a:rPr lang="en-US" altLang="ko-KR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심층 신경망</a:t>
            </a:r>
            <a:r>
              <a:rPr lang="en-US" altLang="ko-KR"/>
              <a:t>(deep neural network, DNN)</a:t>
            </a:r>
          </a:p>
          <a:p>
            <a:pPr lvl="1"/>
            <a:r>
              <a:rPr lang="ko-KR" altLang="en-US"/>
              <a:t>후진 모드 자동 미분</a:t>
            </a:r>
            <a:r>
              <a:rPr lang="en-US" altLang="ko-KR"/>
              <a:t>(reverse-mode automatic differentiation, </a:t>
            </a:r>
            <a:r>
              <a:rPr lang="ko-KR" altLang="en-US"/>
              <a:t>또는 </a:t>
            </a:r>
            <a:r>
              <a:rPr lang="en-US" altLang="ko-KR"/>
              <a:t>reverse-mode autodiff)</a:t>
            </a:r>
          </a:p>
          <a:p>
            <a:pPr lvl="2"/>
            <a:r>
              <a:rPr lang="ko-KR" altLang="en-US"/>
              <a:t>모든 그레이디언트를 자동으로 효율적으로 계산하는 알고리즘</a:t>
            </a:r>
            <a:endParaRPr lang="en-US" altLang="ko-KR"/>
          </a:p>
          <a:p>
            <a:pPr lvl="1"/>
            <a:r>
              <a:rPr lang="ko-KR" altLang="en-US"/>
              <a:t>역전파</a:t>
            </a:r>
            <a:r>
              <a:rPr lang="en-US" altLang="ko-KR"/>
              <a:t>(backpropagation </a:t>
            </a:r>
            <a:r>
              <a:rPr lang="ko-KR" altLang="en-US"/>
              <a:t>또는 </a:t>
            </a:r>
            <a:r>
              <a:rPr lang="en-US" altLang="ko-KR"/>
              <a:t>backprop)</a:t>
            </a:r>
          </a:p>
          <a:p>
            <a:pPr lvl="2"/>
            <a:r>
              <a:rPr lang="ko-KR" altLang="en-US"/>
              <a:t>후진 모드 자동 미분과 경사 하강법을 결합</a:t>
            </a:r>
            <a:endParaRPr lang="en-US" altLang="ko-KR"/>
          </a:p>
          <a:p>
            <a:pPr lvl="2"/>
            <a:r>
              <a:rPr lang="ko-KR" altLang="en-US"/>
              <a:t>하나의 미니배치씩 진행하여 전체 훈련 세트를 처리하고 이 과정을 여러 번 반복</a:t>
            </a:r>
            <a:r>
              <a:rPr lang="en-US" altLang="ko-KR"/>
              <a:t>(</a:t>
            </a:r>
            <a:r>
              <a:rPr lang="ko-KR" altLang="en-US"/>
              <a:t>에포크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정방향 계산</a:t>
            </a:r>
            <a:r>
              <a:rPr lang="en-US" altLang="ko-KR"/>
              <a:t>(forward pass)</a:t>
            </a:r>
          </a:p>
          <a:p>
            <a:pPr lvl="2"/>
            <a:r>
              <a:rPr lang="ko-KR" altLang="en-US"/>
              <a:t>네트워크의 출력 오차를 측정하고 기여도 계산</a:t>
            </a:r>
            <a:r>
              <a:rPr lang="en-US" altLang="ko-KR"/>
              <a:t>(</a:t>
            </a:r>
            <a:r>
              <a:rPr lang="ko-KR" altLang="en-US"/>
              <a:t>연쇄법칙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경사 하강법을 수행하여 방금 계산한 오차 그레이디언트를 사용해 네트워크에 있는 모든 연결 가중치를 수정</a:t>
            </a: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694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10.1</a:t>
            </a:r>
            <a:r>
              <a:rPr lang="ko-KR" altLang="en-US" dirty="0" smtClean="0"/>
              <a:t> </a:t>
            </a:r>
            <a:r>
              <a:rPr lang="ko-KR" altLang="en-US" dirty="0"/>
              <a:t>생물학적 뉴런에서 인공 뉴런까지</a:t>
            </a:r>
            <a:r>
              <a:rPr lang="en-US" altLang="ko-KR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역전파 알고리즘에 널리 쓰이는 활성화 함수</a:t>
            </a:r>
            <a:endParaRPr lang="en-US" altLang="ko-KR"/>
          </a:p>
          <a:p>
            <a:pPr lvl="2"/>
            <a:r>
              <a:rPr lang="en-US" altLang="ko-KR"/>
              <a:t>tanh 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하이퍼볼릭 탄젠트 함수</a:t>
            </a:r>
            <a:r>
              <a:rPr lang="en-US" altLang="ko-KR"/>
              <a:t>): tanh (z) = 2σ (2z) – 1</a:t>
            </a:r>
          </a:p>
          <a:p>
            <a:pPr lvl="2"/>
            <a:r>
              <a:rPr lang="en-US" altLang="ko-KR"/>
              <a:t>ReLU </a:t>
            </a:r>
            <a:r>
              <a:rPr lang="ko-KR" altLang="en-US"/>
              <a:t>함수</a:t>
            </a:r>
            <a:r>
              <a:rPr lang="en-US" altLang="ko-KR"/>
              <a:t>: ReLU(z) = max(0, z)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890DDB6-02F2-8BEE-B781-6B141932F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286000"/>
            <a:ext cx="7981950" cy="228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CED675E-6073-8F4F-5D22-DE8D2E2D7104}"/>
              </a:ext>
            </a:extLst>
          </p:cNvPr>
          <p:cNvSpPr txBox="1"/>
          <p:nvPr/>
        </p:nvSpPr>
        <p:spPr>
          <a:xfrm>
            <a:off x="3826899" y="4839956"/>
            <a:ext cx="4538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10-8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활성화 함수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왼쪽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와 해당 도함수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오른쪽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622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 smtClean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 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43362D23-A774-4433-9ACD-C201DD15AB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97502D5-0DE6-43F9-8F2E-D2C7BA7481E7}"/>
              </a:ext>
            </a:extLst>
          </p:cNvPr>
          <p:cNvSpPr/>
          <p:nvPr/>
        </p:nvSpPr>
        <p:spPr>
          <a:xfrm>
            <a:off x="4976032" y="630316"/>
            <a:ext cx="6377768" cy="5263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700" b="1" dirty="0">
                <a:latin typeface="+mn-ea"/>
              </a:rPr>
              <a:t>지은이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오렐리앙 제롱 </a:t>
            </a:r>
            <a:r>
              <a:rPr lang="en-US" altLang="ko-KR" sz="1700" b="1" dirty="0" err="1">
                <a:latin typeface="+mn-ea"/>
              </a:rPr>
              <a:t>Aurélien</a:t>
            </a:r>
            <a:r>
              <a:rPr lang="en-US" altLang="ko-KR" sz="1700" b="1" dirty="0">
                <a:latin typeface="+mn-ea"/>
              </a:rPr>
              <a:t> </a:t>
            </a:r>
            <a:r>
              <a:rPr lang="en-US" altLang="ko-KR" sz="1700" b="1" dirty="0" err="1">
                <a:latin typeface="+mn-ea"/>
              </a:rPr>
              <a:t>Géron</a:t>
            </a:r>
            <a:endParaRPr lang="en-US" altLang="ko-KR" sz="1700" b="1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머신러닝 컨설턴트</a:t>
            </a:r>
            <a:r>
              <a:rPr lang="en-US" altLang="ko-KR" sz="1500" dirty="0">
                <a:latin typeface="+mn-ea"/>
              </a:rPr>
              <a:t>. 2013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2016</a:t>
            </a:r>
            <a:r>
              <a:rPr lang="ko-KR" altLang="en-US" sz="1500" dirty="0">
                <a:latin typeface="+mn-ea"/>
              </a:rPr>
              <a:t>년까지 구글에서 유튜브 동영상 </a:t>
            </a:r>
            <a:r>
              <a:rPr lang="en-US" altLang="ko-KR" sz="1500" dirty="0">
                <a:latin typeface="+mn-ea"/>
              </a:rPr>
              <a:t/>
            </a:r>
            <a:br>
              <a:rPr lang="en-US" altLang="ko-KR" sz="1500" dirty="0">
                <a:latin typeface="+mn-ea"/>
              </a:rPr>
            </a:br>
            <a:r>
              <a:rPr lang="ko-KR" altLang="en-US" sz="1500" dirty="0">
                <a:latin typeface="+mn-ea"/>
              </a:rPr>
              <a:t>분류 팀을 이끌었다</a:t>
            </a:r>
            <a:r>
              <a:rPr lang="en-US" altLang="ko-KR" sz="1500" dirty="0">
                <a:latin typeface="+mn-ea"/>
              </a:rPr>
              <a:t>. 2002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2012</a:t>
            </a:r>
            <a:r>
              <a:rPr lang="ko-KR" altLang="en-US" sz="1500" dirty="0">
                <a:latin typeface="+mn-ea"/>
              </a:rPr>
              <a:t>년까지 프랑스의 모바일 </a:t>
            </a:r>
            <a:r>
              <a:rPr lang="en-US" altLang="ko-KR" sz="1500" dirty="0">
                <a:latin typeface="+mn-ea"/>
              </a:rPr>
              <a:t>ISP </a:t>
            </a:r>
            <a:r>
              <a:rPr lang="ko-KR" altLang="en-US" sz="1500" dirty="0">
                <a:latin typeface="+mn-ea"/>
              </a:rPr>
              <a:t>선두 주자인 위퍼스트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Wifirst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를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2001</a:t>
            </a:r>
            <a:r>
              <a:rPr lang="ko-KR" altLang="en-US" sz="1500" dirty="0">
                <a:latin typeface="+mn-ea"/>
              </a:rPr>
              <a:t>년에는 폴리콘셀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Polyconseil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을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>
                <a:latin typeface="+mn-ea"/>
              </a:rPr>
              <a:t>이 회사는 지금 전기차 공유 서비스인 오토립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Autolib</a:t>
            </a:r>
            <a:r>
              <a:rPr lang="en-US" altLang="ko-KR" sz="1500" dirty="0">
                <a:latin typeface="+mn-ea"/>
              </a:rPr>
              <a:t>’)</a:t>
            </a:r>
            <a:r>
              <a:rPr lang="ko-KR" altLang="en-US" sz="1500" dirty="0">
                <a:latin typeface="+mn-ea"/>
              </a:rPr>
              <a:t>을 운영하고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ko-KR" altLang="en-US" sz="1500" dirty="0">
                <a:latin typeface="+mn-ea"/>
              </a:rPr>
              <a:t>그전에는 재무</a:t>
            </a:r>
            <a:r>
              <a:rPr lang="en-US" altLang="ko-KR" sz="1500" dirty="0">
                <a:latin typeface="+mn-ea"/>
              </a:rPr>
              <a:t>(J. P. </a:t>
            </a:r>
            <a:r>
              <a:rPr lang="ko-KR" altLang="en-US" sz="1500" dirty="0">
                <a:latin typeface="+mn-ea"/>
              </a:rPr>
              <a:t>모건과 </a:t>
            </a:r>
            <a:r>
              <a:rPr lang="ko-KR" altLang="en-US" sz="1500" dirty="0" err="1">
                <a:latin typeface="+mn-ea"/>
              </a:rPr>
              <a:t>소시에테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 smtClean="0">
                <a:latin typeface="+mn-ea"/>
              </a:rPr>
              <a:t>제네랄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Société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 err="1" smtClean="0">
                <a:latin typeface="+mn-ea"/>
              </a:rPr>
              <a:t>Générale</a:t>
            </a:r>
            <a:r>
              <a:rPr lang="en-US" altLang="ko-KR" sz="1500" dirty="0" smtClean="0">
                <a:latin typeface="+mn-ea"/>
              </a:rPr>
              <a:t>)), </a:t>
            </a:r>
            <a:r>
              <a:rPr lang="ko-KR" altLang="en-US" sz="1500" dirty="0">
                <a:latin typeface="+mn-ea"/>
              </a:rPr>
              <a:t>방위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캐나다 국방부</a:t>
            </a:r>
            <a:r>
              <a:rPr lang="en-US" altLang="ko-KR" sz="1500" dirty="0">
                <a:latin typeface="+mn-ea"/>
              </a:rPr>
              <a:t>), </a:t>
            </a:r>
            <a:r>
              <a:rPr lang="ko-KR" altLang="en-US" sz="1500" dirty="0">
                <a:latin typeface="+mn-ea"/>
              </a:rPr>
              <a:t>의료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수혈</a:t>
            </a:r>
            <a:r>
              <a:rPr lang="en-US" altLang="ko-KR" sz="1500" dirty="0">
                <a:latin typeface="+mn-ea"/>
              </a:rPr>
              <a:t>) </a:t>
            </a:r>
            <a:r>
              <a:rPr lang="ko-KR" altLang="en-US" sz="1500" dirty="0">
                <a:latin typeface="+mn-ea"/>
              </a:rPr>
              <a:t>등 다양한 분야에서 엔지니어로 일했고</a:t>
            </a:r>
            <a:r>
              <a:rPr lang="en-US" altLang="ko-KR" sz="1500" dirty="0">
                <a:latin typeface="+mn-ea"/>
              </a:rPr>
              <a:t>, C++, </a:t>
            </a:r>
            <a:r>
              <a:rPr lang="en-US" altLang="ko-KR" sz="1500" dirty="0" err="1">
                <a:latin typeface="+mn-ea"/>
              </a:rPr>
              <a:t>WiFi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인터넷 구조에 </a:t>
            </a:r>
            <a:r>
              <a:rPr lang="ko-KR" altLang="en-US" sz="1500" dirty="0" smtClean="0">
                <a:latin typeface="+mn-ea"/>
              </a:rPr>
              <a:t>관한 </a:t>
            </a:r>
            <a:r>
              <a:rPr lang="ko-KR" altLang="en-US" sz="1500" dirty="0">
                <a:latin typeface="+mn-ea"/>
              </a:rPr>
              <a:t>몇 권의 </a:t>
            </a:r>
            <a:r>
              <a:rPr lang="ko-KR" altLang="en-US" sz="1500" dirty="0" smtClean="0">
                <a:latin typeface="+mn-ea"/>
              </a:rPr>
              <a:t>기술 서적을 </a:t>
            </a:r>
            <a:r>
              <a:rPr lang="ko-KR" altLang="en-US" sz="1500" dirty="0">
                <a:latin typeface="+mn-ea"/>
              </a:rPr>
              <a:t>썼으며 한 프랑스 </a:t>
            </a:r>
            <a:r>
              <a:rPr lang="ko-KR" altLang="en-US" sz="1500" dirty="0" smtClean="0">
                <a:latin typeface="+mn-ea"/>
              </a:rPr>
              <a:t>공과대학에서 컴퓨터과학을 </a:t>
            </a:r>
            <a:r>
              <a:rPr lang="ko-KR" altLang="en-US" sz="1500" dirty="0">
                <a:latin typeface="+mn-ea"/>
              </a:rPr>
              <a:t>가르쳤다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sz="1700" b="1" dirty="0" smtClean="0">
                <a:latin typeface="+mn-ea"/>
              </a:rPr>
              <a:t>옮긴이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박해선 </a:t>
            </a:r>
            <a:r>
              <a:rPr lang="en-US" altLang="ko-KR" sz="1700" b="1" dirty="0">
                <a:latin typeface="+mn-ea"/>
              </a:rPr>
              <a:t>haesun.park@tensorflow.blog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기계공학을 전공했지만 졸업 후엔 줄곧 코드를 읽고 쓰는 일을 </a:t>
            </a:r>
            <a:r>
              <a:rPr lang="ko-KR" altLang="en-US" sz="1500" dirty="0" smtClean="0">
                <a:latin typeface="+mn-ea"/>
              </a:rPr>
              <a:t>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 err="1">
                <a:latin typeface="+mn-ea"/>
              </a:rPr>
              <a:t>블로그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i="1" dirty="0" err="1" smtClean="0">
                <a:latin typeface="+mn-ea"/>
              </a:rPr>
              <a:t>tensorflow.blog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에 글을 쓰고 </a:t>
            </a:r>
            <a:r>
              <a:rPr lang="ko-KR" altLang="en-US" sz="1500" dirty="0" err="1">
                <a:latin typeface="+mn-ea"/>
              </a:rPr>
              <a:t>머신러닝과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>
                <a:latin typeface="+mn-ea"/>
              </a:rPr>
              <a:t>딥러닝에</a:t>
            </a:r>
            <a:r>
              <a:rPr lang="ko-KR" altLang="en-US" sz="1500" dirty="0">
                <a:latin typeface="+mn-ea"/>
              </a:rPr>
              <a:t> 관한 책을 집필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번역하면서 소프트웨어와 과학의 경계를 흥미롭게 탐험하고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en-US" altLang="ko-KR" sz="1500" dirty="0">
                <a:latin typeface="+mn-ea"/>
              </a:rPr>
              <a:t>『</a:t>
            </a:r>
            <a:r>
              <a:rPr lang="ko-KR" altLang="en-US" sz="1500" dirty="0" err="1">
                <a:latin typeface="+mn-ea"/>
              </a:rPr>
              <a:t>챗</a:t>
            </a:r>
            <a:r>
              <a:rPr lang="en-US" altLang="ko-KR" sz="1500" dirty="0">
                <a:latin typeface="+mn-ea"/>
              </a:rPr>
              <a:t>GPT</a:t>
            </a:r>
            <a:r>
              <a:rPr lang="ko-KR" altLang="en-US" sz="1500" dirty="0">
                <a:latin typeface="+mn-ea"/>
              </a:rPr>
              <a:t>로 대화하는 기술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</a:t>
            </a:r>
            <a:r>
              <a:rPr lang="ko-KR" altLang="en-US" sz="1500" dirty="0">
                <a:latin typeface="+mn-ea"/>
              </a:rPr>
              <a:t>혼자 공부하는 </a:t>
            </a:r>
            <a:r>
              <a:rPr lang="ko-KR" altLang="en-US" sz="1500" dirty="0" err="1">
                <a:latin typeface="+mn-ea"/>
              </a:rPr>
              <a:t>머신러닝</a:t>
            </a:r>
            <a:r>
              <a:rPr lang="en-US" altLang="ko-KR" sz="1500" dirty="0">
                <a:latin typeface="+mn-ea"/>
              </a:rPr>
              <a:t>+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2020), 『</a:t>
            </a:r>
            <a:r>
              <a:rPr lang="ko-KR" altLang="en-US" sz="1500" dirty="0">
                <a:latin typeface="+mn-ea"/>
              </a:rPr>
              <a:t>혼자 공부하는 데이터 분석 </a:t>
            </a:r>
            <a:r>
              <a:rPr lang="en-US" altLang="ko-KR" sz="1500" dirty="0">
                <a:latin typeface="+mn-ea"/>
              </a:rPr>
              <a:t>with </a:t>
            </a:r>
            <a:r>
              <a:rPr lang="ko-KR" altLang="en-US" sz="1500" dirty="0" err="1">
                <a:latin typeface="+mn-ea"/>
              </a:rPr>
              <a:t>파이썬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『Do it! 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ko-KR" altLang="en-US" sz="1500" dirty="0">
                <a:latin typeface="+mn-ea"/>
              </a:rPr>
              <a:t> 입문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이지스퍼블리싱</a:t>
            </a:r>
            <a:r>
              <a:rPr lang="en-US" altLang="ko-KR" sz="1500" dirty="0">
                <a:latin typeface="+mn-ea"/>
              </a:rPr>
              <a:t>, 2019) </a:t>
            </a:r>
            <a:r>
              <a:rPr lang="ko-KR" altLang="en-US" sz="1500" dirty="0">
                <a:latin typeface="+mn-ea"/>
              </a:rPr>
              <a:t>등 </a:t>
            </a:r>
            <a:r>
              <a:rPr lang="ko-KR" altLang="en-US" sz="1500" dirty="0" smtClean="0">
                <a:latin typeface="+mn-ea"/>
              </a:rPr>
              <a:t>집필했다</a:t>
            </a:r>
            <a:r>
              <a:rPr lang="en-US" altLang="ko-KR" sz="1500" dirty="0" smtClean="0">
                <a:latin typeface="+mn-ea"/>
              </a:rPr>
              <a:t>.</a:t>
            </a:r>
            <a:endParaRPr lang="en-US" altLang="ko-KR" sz="15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983237-135B-4034-D714-AABEE5797B37}"/>
              </a:ext>
            </a:extLst>
          </p:cNvPr>
          <p:cNvSpPr txBox="1"/>
          <p:nvPr/>
        </p:nvSpPr>
        <p:spPr>
          <a:xfrm>
            <a:off x="5004770" y="6045248"/>
            <a:ext cx="637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코드 예제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] </a:t>
            </a:r>
            <a:r>
              <a:rPr lang="en-US" altLang="ko-KR" sz="1400" b="1" i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https://bit.ly/homl3-git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에서 주피터 노트북으로 제공</a:t>
            </a:r>
          </a:p>
        </p:txBody>
      </p:sp>
    </p:spTree>
    <p:extLst>
      <p:ext uri="{BB962C8B-B14F-4D97-AF65-F5344CB8AC3E}">
        <p14:creationId xmlns:p14="http://schemas.microsoft.com/office/powerpoint/2010/main" val="1755775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10.1</a:t>
            </a:r>
            <a:r>
              <a:rPr lang="ko-KR" altLang="en-US" dirty="0" smtClean="0"/>
              <a:t> </a:t>
            </a:r>
            <a:r>
              <a:rPr lang="ko-KR" altLang="en-US" dirty="0"/>
              <a:t>생물학적 뉴런에서 인공 뉴런까지</a:t>
            </a:r>
            <a:r>
              <a:rPr lang="en-US" altLang="ko-KR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10.1.5 </a:t>
            </a:r>
            <a:r>
              <a:rPr lang="ko-KR" altLang="en-US" b="1">
                <a:solidFill>
                  <a:srgbClr val="FF0000"/>
                </a:solidFill>
              </a:rPr>
              <a:t>회귀를 위한 다층 퍼셉트론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사이킷런 </a:t>
            </a:r>
            <a:r>
              <a:rPr lang="en-US" altLang="ko-KR"/>
              <a:t>MLPRegressor </a:t>
            </a:r>
            <a:r>
              <a:rPr lang="ko-KR" altLang="en-US"/>
              <a:t>클래스</a:t>
            </a:r>
            <a:endParaRPr lang="en-US" altLang="ko-KR"/>
          </a:p>
          <a:p>
            <a:pPr lvl="2"/>
            <a:r>
              <a:rPr lang="ko-KR" altLang="en-US"/>
              <a:t>각각 </a:t>
            </a:r>
            <a:r>
              <a:rPr lang="en-US" altLang="ko-KR"/>
              <a:t>50</a:t>
            </a:r>
            <a:r>
              <a:rPr lang="ko-KR" altLang="en-US"/>
              <a:t>개의 뉴런을 가진 </a:t>
            </a:r>
            <a:r>
              <a:rPr lang="en-US" altLang="ko-KR"/>
              <a:t>3</a:t>
            </a:r>
            <a:r>
              <a:rPr lang="ko-KR" altLang="en-US"/>
              <a:t>개의 은닉 층으로 구성된 </a:t>
            </a:r>
            <a:r>
              <a:rPr lang="en-US" altLang="ko-KR"/>
              <a:t>MLP</a:t>
            </a:r>
            <a:r>
              <a:rPr lang="ko-KR" altLang="en-US"/>
              <a:t>를 만들고 캘리포니아 주택 데이터셋에서 훈련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FB1F1BF-97EA-D68B-B6AD-EBC70B752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71478"/>
            <a:ext cx="6326542" cy="417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69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10.1</a:t>
            </a:r>
            <a:r>
              <a:rPr lang="ko-KR" altLang="en-US" dirty="0" smtClean="0"/>
              <a:t> </a:t>
            </a:r>
            <a:r>
              <a:rPr lang="ko-KR" altLang="en-US" dirty="0"/>
              <a:t>생물학적 뉴런에서 인공 뉴런까지</a:t>
            </a:r>
            <a:r>
              <a:rPr lang="en-US" altLang="ko-KR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MLPRegressor </a:t>
            </a:r>
            <a:r>
              <a:rPr lang="ko-KR" altLang="en-US"/>
              <a:t>클래스는 출력 층에서 활성화 함수를 지원하지 않음</a:t>
            </a:r>
            <a:endParaRPr lang="en-US" altLang="ko-KR"/>
          </a:p>
          <a:p>
            <a:pPr lvl="2"/>
            <a:r>
              <a:rPr lang="en-US" altLang="ko-KR"/>
              <a:t>MLPRegressor </a:t>
            </a:r>
            <a:r>
              <a:rPr lang="ko-KR" altLang="en-US"/>
              <a:t>클래스는 일반적으로 회귀에 필요한 평균 제곱 오차를 사용하지만</a:t>
            </a:r>
            <a:r>
              <a:rPr lang="en-US" altLang="ko-KR"/>
              <a:t>, </a:t>
            </a:r>
            <a:r>
              <a:rPr lang="ko-KR" altLang="en-US"/>
              <a:t>훈련 세트에 이상치가 많은 경우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평균 절대 오차를 대신 사용하는 것이 더 좋을 수 있음</a:t>
            </a:r>
            <a:endParaRPr lang="en-US" altLang="ko-KR"/>
          </a:p>
          <a:p>
            <a:pPr lvl="2"/>
            <a:r>
              <a:rPr lang="ko-KR" altLang="en-US"/>
              <a:t>또는 이 두 가지를 조합한 후버 손실</a:t>
            </a:r>
            <a:r>
              <a:rPr lang="en-US" altLang="ko-KR"/>
              <a:t>(Huber loss)</a:t>
            </a:r>
            <a:r>
              <a:rPr lang="ko-KR" altLang="en-US"/>
              <a:t>을 사용</a:t>
            </a:r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CE2E18-8D25-B4DD-7DE8-2B0895A39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587055"/>
            <a:ext cx="7962900" cy="2962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71E1A2-FB44-D12E-A659-D2B65449580D}"/>
              </a:ext>
            </a:extLst>
          </p:cNvPr>
          <p:cNvSpPr txBox="1"/>
          <p:nvPr/>
        </p:nvSpPr>
        <p:spPr>
          <a:xfrm>
            <a:off x="2016892" y="2243578"/>
            <a:ext cx="4538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표 </a:t>
            </a:r>
            <a:r>
              <a:rPr lang="en-US" altLang="ko-KR" sz="1400" b="1">
                <a:latin typeface="+mn-ea"/>
              </a:rPr>
              <a:t>10-1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회귀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MLP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의 전형적인 구조</a:t>
            </a:r>
          </a:p>
        </p:txBody>
      </p:sp>
    </p:spTree>
    <p:extLst>
      <p:ext uri="{BB962C8B-B14F-4D97-AF65-F5344CB8AC3E}">
        <p14:creationId xmlns:p14="http://schemas.microsoft.com/office/powerpoint/2010/main" val="684943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10.1</a:t>
            </a:r>
            <a:r>
              <a:rPr lang="ko-KR" altLang="en-US" dirty="0" smtClean="0"/>
              <a:t> </a:t>
            </a:r>
            <a:r>
              <a:rPr lang="ko-KR" altLang="en-US" dirty="0"/>
              <a:t>생물학적 뉴런에서 인공 뉴런까지</a:t>
            </a:r>
            <a:r>
              <a:rPr lang="en-US" altLang="ko-KR" dirty="0"/>
              <a:t>(14)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10.1.6 </a:t>
            </a:r>
            <a:r>
              <a:rPr lang="ko-KR" altLang="en-US" b="1">
                <a:solidFill>
                  <a:srgbClr val="FF0000"/>
                </a:solidFill>
              </a:rPr>
              <a:t>분류를 위한 다층 퍼셉트론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다층 퍼셉트론은 다중 레이블 이진 분류 문제를 쉽게 처리</a:t>
            </a:r>
            <a:r>
              <a:rPr lang="en-US" altLang="ko-KR"/>
              <a:t>(</a:t>
            </a:r>
            <a:r>
              <a:rPr lang="ko-KR" altLang="en-US"/>
              <a:t>스팸인지 긴급 메일인지 여부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시그모이드 활성화 함수를 가진 두 출력 뉴런이 필요</a:t>
            </a:r>
          </a:p>
          <a:p>
            <a:pPr lvl="3"/>
            <a:r>
              <a:rPr lang="ko-KR" altLang="en-US"/>
              <a:t>첫 번째 뉴런은 이메일이 스팸일 확률을 출력</a:t>
            </a:r>
            <a:endParaRPr lang="en-US" altLang="ko-KR"/>
          </a:p>
          <a:p>
            <a:pPr lvl="3"/>
            <a:r>
              <a:rPr lang="ko-KR" altLang="en-US"/>
              <a:t>두 번째 뉴런은 긴급한 메일일 확률을 출력</a:t>
            </a:r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A6E642E-6879-062F-CE29-F1D7E01CF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117" y="2572787"/>
            <a:ext cx="3645764" cy="3471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ECC52DE-861C-4712-E45E-CA3940EB5813}"/>
              </a:ext>
            </a:extLst>
          </p:cNvPr>
          <p:cNvSpPr txBox="1"/>
          <p:nvPr/>
        </p:nvSpPr>
        <p:spPr>
          <a:xfrm>
            <a:off x="2716567" y="6153126"/>
            <a:ext cx="6711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10-9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분류에 사용되는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(ReLU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와 소프트맥스를 포함한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현대적 다층 퍼셉트론</a:t>
            </a:r>
          </a:p>
        </p:txBody>
      </p:sp>
    </p:spTree>
    <p:extLst>
      <p:ext uri="{BB962C8B-B14F-4D97-AF65-F5344CB8AC3E}">
        <p14:creationId xmlns:p14="http://schemas.microsoft.com/office/powerpoint/2010/main" val="952705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10.1</a:t>
            </a:r>
            <a:r>
              <a:rPr lang="ko-KR" altLang="en-US" dirty="0" smtClean="0"/>
              <a:t> </a:t>
            </a:r>
            <a:r>
              <a:rPr lang="ko-KR" altLang="en-US" dirty="0"/>
              <a:t>생물학적 뉴런에서 인공 뉴런까지</a:t>
            </a:r>
            <a:r>
              <a:rPr lang="en-US" altLang="ko-KR" dirty="0"/>
              <a:t>(15)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sklearn.neural_network </a:t>
            </a:r>
            <a:r>
              <a:rPr lang="ko-KR" altLang="en-US"/>
              <a:t>패키지 아래 </a:t>
            </a:r>
            <a:r>
              <a:rPr lang="en-US" altLang="ko-KR"/>
              <a:t>MLPClassifier </a:t>
            </a:r>
            <a:r>
              <a:rPr lang="ko-KR" altLang="en-US"/>
              <a:t>클래스</a:t>
            </a:r>
            <a:endParaRPr lang="en-US" altLang="ko-KR"/>
          </a:p>
          <a:p>
            <a:pPr lvl="2"/>
            <a:r>
              <a:rPr lang="en-US" altLang="ko-KR"/>
              <a:t>MLPRegressor </a:t>
            </a:r>
            <a:r>
              <a:rPr lang="ko-KR" altLang="en-US"/>
              <a:t>클래스와 거의 동일하지만 </a:t>
            </a:r>
            <a:r>
              <a:rPr lang="en-US" altLang="ko-KR"/>
              <a:t>MSE</a:t>
            </a:r>
            <a:r>
              <a:rPr lang="ko-KR" altLang="en-US"/>
              <a:t>가 아닌 크로스 엔트로피를 최소화한다는 점이 다름</a:t>
            </a:r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6103AF3-E35C-F034-DACC-EA4FDB1FA8E2}"/>
              </a:ext>
            </a:extLst>
          </p:cNvPr>
          <p:cNvSpPr txBox="1"/>
          <p:nvPr/>
        </p:nvSpPr>
        <p:spPr>
          <a:xfrm>
            <a:off x="2016892" y="2243578"/>
            <a:ext cx="4538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표 </a:t>
            </a:r>
            <a:r>
              <a:rPr lang="en-US" altLang="ko-KR" sz="1400" b="1">
                <a:latin typeface="+mn-ea"/>
              </a:rPr>
              <a:t>10-2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분류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MLP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의 전형적인 구조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1C59F8C-17CE-A1D6-E23B-32DAD4988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451" y="2589274"/>
            <a:ext cx="79057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47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10.2.1 </a:t>
            </a:r>
            <a:r>
              <a:rPr lang="ko-KR" altLang="en-US" b="1">
                <a:solidFill>
                  <a:srgbClr val="FF0000"/>
                </a:solidFill>
              </a:rPr>
              <a:t>시퀀셜 </a:t>
            </a:r>
            <a:r>
              <a:rPr lang="en-US" altLang="ko-KR" b="1">
                <a:solidFill>
                  <a:srgbClr val="FF0000"/>
                </a:solidFill>
              </a:rPr>
              <a:t>API</a:t>
            </a:r>
            <a:r>
              <a:rPr lang="ko-KR" altLang="en-US" b="1">
                <a:solidFill>
                  <a:srgbClr val="FF0000"/>
                </a:solidFill>
              </a:rPr>
              <a:t>로 이미지 분류기 만들기</a:t>
            </a:r>
            <a:endParaRPr lang="en-US" altLang="ko-KR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b="1"/>
              <a:t>케라스로 데이터셋 적재하기</a:t>
            </a:r>
            <a:endParaRPr lang="en-US" altLang="ko-KR" b="1"/>
          </a:p>
          <a:p>
            <a:pPr lvl="1"/>
            <a:r>
              <a:rPr lang="ko-KR" altLang="en-US"/>
              <a:t>패션 </a:t>
            </a:r>
            <a:r>
              <a:rPr lang="en-US" altLang="ko-KR"/>
              <a:t>MNIST</a:t>
            </a:r>
            <a:r>
              <a:rPr lang="ko-KR" altLang="en-US"/>
              <a:t>를 로드</a:t>
            </a:r>
            <a:endParaRPr lang="en-US" altLang="ko-KR"/>
          </a:p>
          <a:p>
            <a:pPr lvl="2"/>
            <a:r>
              <a:rPr lang="ko-KR" altLang="en-US"/>
              <a:t>이 데이터셋은 이미 뒤섞여 훈련 세트</a:t>
            </a:r>
            <a:r>
              <a:rPr lang="en-US" altLang="ko-KR"/>
              <a:t>(60,000</a:t>
            </a:r>
            <a:r>
              <a:rPr lang="ko-KR" altLang="en-US"/>
              <a:t>개 이미지</a:t>
            </a:r>
            <a:r>
              <a:rPr lang="en-US" altLang="ko-KR"/>
              <a:t>)</a:t>
            </a:r>
            <a:r>
              <a:rPr lang="ko-KR" altLang="en-US"/>
              <a:t>와 테스트 세트</a:t>
            </a:r>
            <a:r>
              <a:rPr lang="en-US" altLang="ko-KR"/>
              <a:t>(10,000</a:t>
            </a:r>
            <a:r>
              <a:rPr lang="ko-KR" altLang="en-US"/>
              <a:t>개 이미지</a:t>
            </a:r>
            <a:r>
              <a:rPr lang="en-US" altLang="ko-KR"/>
              <a:t>)</a:t>
            </a:r>
            <a:r>
              <a:rPr lang="ko-KR" altLang="en-US"/>
              <a:t>로 분할되어 있지만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검증 세트를 위해 훈련 세트의 마지막 </a:t>
            </a:r>
            <a:r>
              <a:rPr lang="en-US" altLang="ko-KR"/>
              <a:t>5,000</a:t>
            </a:r>
            <a:r>
              <a:rPr lang="ko-KR" altLang="en-US"/>
              <a:t>개 이미지를 분리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사이킷런 대신 케라스를 사용하여 </a:t>
            </a:r>
            <a:r>
              <a:rPr lang="en-US" altLang="ko-KR"/>
              <a:t>MNIST</a:t>
            </a:r>
            <a:r>
              <a:rPr lang="ko-KR" altLang="en-US"/>
              <a:t>나 패션 </a:t>
            </a:r>
            <a:r>
              <a:rPr lang="en-US" altLang="ko-KR"/>
              <a:t>MNIST </a:t>
            </a:r>
            <a:r>
              <a:rPr lang="ko-KR" altLang="en-US"/>
              <a:t>데이터를 적재할 때 중요한 차이점</a:t>
            </a:r>
          </a:p>
          <a:p>
            <a:pPr lvl="3"/>
            <a:r>
              <a:rPr lang="ko-KR" altLang="en-US"/>
              <a:t>각 이미지가 </a:t>
            </a:r>
            <a:r>
              <a:rPr lang="en-US" altLang="ko-KR"/>
              <a:t>784 </a:t>
            </a:r>
            <a:r>
              <a:rPr lang="ko-KR" altLang="en-US"/>
              <a:t>크기의 </a:t>
            </a:r>
            <a:r>
              <a:rPr lang="en-US" altLang="ko-KR"/>
              <a:t>1D </a:t>
            </a:r>
            <a:r>
              <a:rPr lang="ko-KR" altLang="en-US"/>
              <a:t>배열이 아니라 </a:t>
            </a:r>
            <a:r>
              <a:rPr lang="en-US" altLang="ko-KR"/>
              <a:t>28×28 </a:t>
            </a:r>
            <a:r>
              <a:rPr lang="ko-KR" altLang="en-US"/>
              <a:t>크기의 배열</a:t>
            </a:r>
            <a:endParaRPr lang="en-US" altLang="ko-KR"/>
          </a:p>
          <a:p>
            <a:pPr lvl="3"/>
            <a:r>
              <a:rPr lang="ko-KR" altLang="en-US"/>
              <a:t>픽셀 강도가 실수</a:t>
            </a:r>
            <a:r>
              <a:rPr lang="en-US" altLang="ko-KR"/>
              <a:t>(0.0</a:t>
            </a:r>
            <a:r>
              <a:rPr lang="ko-KR" altLang="en-US"/>
              <a:t>에서 </a:t>
            </a:r>
            <a:r>
              <a:rPr lang="en-US" altLang="ko-KR"/>
              <a:t>255.0</a:t>
            </a:r>
            <a:r>
              <a:rPr lang="ko-KR" altLang="en-US"/>
              <a:t>까지</a:t>
            </a:r>
            <a:r>
              <a:rPr lang="en-US" altLang="ko-KR"/>
              <a:t>)</a:t>
            </a:r>
            <a:r>
              <a:rPr lang="ko-KR" altLang="en-US"/>
              <a:t>가 아니라 정수</a:t>
            </a:r>
            <a:r>
              <a:rPr lang="en-US" altLang="ko-KR"/>
              <a:t>(0</a:t>
            </a:r>
            <a:r>
              <a:rPr lang="ko-KR" altLang="en-US"/>
              <a:t>에서 </a:t>
            </a:r>
            <a:r>
              <a:rPr lang="en-US" altLang="ko-KR"/>
              <a:t>255</a:t>
            </a:r>
            <a:r>
              <a:rPr lang="ko-KR" altLang="en-US"/>
              <a:t>까지</a:t>
            </a:r>
            <a:r>
              <a:rPr lang="en-US" altLang="ko-KR"/>
              <a:t>)</a:t>
            </a:r>
            <a:r>
              <a:rPr lang="ko-KR" altLang="en-US"/>
              <a:t>로 표현</a:t>
            </a:r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9E66A078-F36C-C6DA-641B-C4508C041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59020"/>
            <a:ext cx="4645981" cy="15066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E120731-8379-F337-1466-91D0D6144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186340"/>
            <a:ext cx="2033544" cy="112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95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케라스로 데이터셋 적재하기</a:t>
            </a:r>
            <a:endParaRPr lang="en-US" altLang="ko-KR" b="1"/>
          </a:p>
          <a:p>
            <a:pPr lvl="1"/>
            <a:r>
              <a:rPr lang="ko-KR" altLang="en-US"/>
              <a:t>픽셀 강도를 </a:t>
            </a:r>
            <a:r>
              <a:rPr lang="en-US" altLang="ko-KR"/>
              <a:t>255.0</a:t>
            </a:r>
            <a:r>
              <a:rPr lang="ko-KR" altLang="en-US"/>
              <a:t>으로 나누어 </a:t>
            </a:r>
            <a:r>
              <a:rPr lang="en-US" altLang="ko-KR"/>
              <a:t>0~1 </a:t>
            </a:r>
            <a:r>
              <a:rPr lang="ko-KR" altLang="en-US"/>
              <a:t>사이 범위로 조정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MNIST</a:t>
            </a:r>
            <a:r>
              <a:rPr lang="ko-KR" altLang="en-US"/>
              <a:t>는 레이블에 해당하는 아이템을 나타내기 위해 클래스 이름의 리스트를 생성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r>
              <a:rPr lang="ko-KR" altLang="en-US"/>
              <a:t>예를 들어 훈련 세트에 있는 첫 번째 이미지는 앵클 부츠</a:t>
            </a:r>
            <a:endParaRPr lang="en-US" altLang="ko-KR"/>
          </a:p>
          <a:p>
            <a:pPr marL="914400" lvl="2" indent="0">
              <a:buNone/>
            </a:pPr>
            <a:endParaRPr lang="ko-KR" altLang="en-US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3E2BB56-793F-8724-F365-DC80058AC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81658"/>
            <a:ext cx="6781800" cy="676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596C1A7-2E1F-E338-701E-49A9D4C67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620085"/>
            <a:ext cx="6677025" cy="990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E79A5AB-D387-2F31-41D2-03713A320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279" y="4073024"/>
            <a:ext cx="31146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98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케라스로 데이터셋 적재하기</a:t>
            </a:r>
            <a:endParaRPr lang="en-US" altLang="ko-KR" b="1"/>
          </a:p>
          <a:p>
            <a:pPr lvl="1"/>
            <a:r>
              <a:rPr lang="en-US" altLang="ko-KR"/>
              <a:t>[</a:t>
            </a:r>
            <a:r>
              <a:rPr lang="ko-KR" altLang="en-US"/>
              <a:t>그림 </a:t>
            </a:r>
            <a:r>
              <a:rPr lang="en-US" altLang="ko-KR"/>
              <a:t>10-10]</a:t>
            </a:r>
            <a:r>
              <a:rPr lang="ko-KR" altLang="en-US"/>
              <a:t>은 패션 </a:t>
            </a:r>
            <a:r>
              <a:rPr lang="en-US" altLang="ko-KR"/>
              <a:t>MNIST </a:t>
            </a:r>
            <a:r>
              <a:rPr lang="ko-KR" altLang="en-US"/>
              <a:t>데이터셋의 일부 샘플</a:t>
            </a:r>
            <a:endParaRPr lang="en-US" altLang="ko-KR"/>
          </a:p>
          <a:p>
            <a:pPr marL="914400" lvl="2" indent="0">
              <a:buNone/>
            </a:pPr>
            <a:endParaRPr lang="ko-KR" altLang="en-US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EA3FAB1-3F6B-F59B-5CF8-9ED654BC8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578" y="1907523"/>
            <a:ext cx="7019925" cy="2819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8599025-222E-0966-F546-98260E75F517}"/>
              </a:ext>
            </a:extLst>
          </p:cNvPr>
          <p:cNvSpPr txBox="1"/>
          <p:nvPr/>
        </p:nvSpPr>
        <p:spPr>
          <a:xfrm>
            <a:off x="2911877" y="5026757"/>
            <a:ext cx="6649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10-10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패션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MNIST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의 샘플</a:t>
            </a:r>
          </a:p>
        </p:txBody>
      </p:sp>
    </p:spTree>
    <p:extLst>
      <p:ext uri="{BB962C8B-B14F-4D97-AF65-F5344CB8AC3E}">
        <p14:creationId xmlns:p14="http://schemas.microsoft.com/office/powerpoint/2010/main" val="3150124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시퀀셜 </a:t>
            </a:r>
            <a:r>
              <a:rPr lang="en-US" altLang="ko-KR" b="1"/>
              <a:t>API</a:t>
            </a:r>
            <a:r>
              <a:rPr lang="ko-KR" altLang="en-US" b="1"/>
              <a:t>로 모델 만들기</a:t>
            </a:r>
            <a:endParaRPr lang="en-US" altLang="ko-KR" b="1"/>
          </a:p>
          <a:p>
            <a:pPr lvl="1"/>
            <a:r>
              <a:rPr lang="ko-KR" altLang="en-US"/>
              <a:t>두 개의 은닉 층으로 이루어진 분류용 다층 퍼셉트론</a:t>
            </a:r>
            <a:endParaRPr lang="en-US" altLang="ko-KR"/>
          </a:p>
          <a:p>
            <a:pPr marL="914400" lvl="2" indent="0">
              <a:buNone/>
            </a:pPr>
            <a:endParaRPr lang="ko-KR" altLang="en-US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11EA0A6-F6E3-5DAC-E49C-86FD08721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704" y="1540275"/>
            <a:ext cx="6286500" cy="2286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B7A5FB4-BE7D-E530-B50B-A85C54FECEDF}"/>
              </a:ext>
            </a:extLst>
          </p:cNvPr>
          <p:cNvSpPr txBox="1"/>
          <p:nvPr/>
        </p:nvSpPr>
        <p:spPr>
          <a:xfrm>
            <a:off x="1669003" y="4040336"/>
            <a:ext cx="62865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latin typeface="+mn-ea"/>
              </a:rPr>
              <a:t>❶ 결과를 재현할 수 있도록 텐서플로의 랜덤 시드를 설정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❷ S equential </a:t>
            </a:r>
            <a:r>
              <a:rPr lang="ko-KR" altLang="en-US" sz="1400">
                <a:latin typeface="+mn-ea"/>
              </a:rPr>
              <a:t>모델을 생성</a:t>
            </a:r>
            <a:endParaRPr lang="en-US" altLang="ko-KR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❸ </a:t>
            </a:r>
            <a:r>
              <a:rPr lang="ko-KR" altLang="en-US" sz="1400">
                <a:latin typeface="+mn-ea"/>
              </a:rPr>
              <a:t>첫 번째 층</a:t>
            </a:r>
            <a:r>
              <a:rPr lang="en-US" altLang="ko-KR" sz="1400">
                <a:latin typeface="+mn-ea"/>
              </a:rPr>
              <a:t>(Input </a:t>
            </a:r>
            <a:r>
              <a:rPr lang="ko-KR" altLang="en-US" sz="1400">
                <a:latin typeface="+mn-ea"/>
              </a:rPr>
              <a:t>층</a:t>
            </a:r>
            <a:r>
              <a:rPr lang="en-US" altLang="ko-KR" sz="1400">
                <a:latin typeface="+mn-ea"/>
              </a:rPr>
              <a:t>)</a:t>
            </a:r>
            <a:r>
              <a:rPr lang="ko-KR" altLang="en-US" sz="1400">
                <a:latin typeface="+mn-ea"/>
              </a:rPr>
              <a:t>을 만들어 모델에 추가</a:t>
            </a:r>
            <a:endParaRPr lang="en-US" altLang="ko-KR" sz="1400">
              <a:latin typeface="+mn-ea"/>
            </a:endParaRPr>
          </a:p>
          <a:p>
            <a:r>
              <a:rPr lang="ko-KR" altLang="en-US" sz="1400">
                <a:latin typeface="+mn-ea"/>
              </a:rPr>
              <a:t>❹ </a:t>
            </a:r>
            <a:r>
              <a:rPr lang="en-US" altLang="ko-KR" sz="1400">
                <a:latin typeface="+mn-ea"/>
              </a:rPr>
              <a:t>Flatten </a:t>
            </a:r>
            <a:r>
              <a:rPr lang="ko-KR" altLang="en-US" sz="1400">
                <a:latin typeface="+mn-ea"/>
              </a:rPr>
              <a:t>층을 추가</a:t>
            </a:r>
            <a:endParaRPr lang="en-US" altLang="ko-KR" sz="1400">
              <a:latin typeface="+mn-ea"/>
            </a:endParaRPr>
          </a:p>
          <a:p>
            <a:r>
              <a:rPr lang="ko-KR" altLang="en-US" sz="1400">
                <a:latin typeface="+mn-ea"/>
              </a:rPr>
              <a:t>❺ 뉴런 </a:t>
            </a:r>
            <a:r>
              <a:rPr lang="en-US" altLang="ko-KR" sz="1400">
                <a:latin typeface="+mn-ea"/>
              </a:rPr>
              <a:t>300</a:t>
            </a:r>
            <a:r>
              <a:rPr lang="ko-KR" altLang="en-US" sz="1400">
                <a:latin typeface="+mn-ea"/>
              </a:rPr>
              <a:t>개를 가진 </a:t>
            </a:r>
            <a:r>
              <a:rPr lang="en-US" altLang="ko-KR" sz="1400">
                <a:latin typeface="+mn-ea"/>
              </a:rPr>
              <a:t>Dense </a:t>
            </a:r>
            <a:r>
              <a:rPr lang="ko-KR" altLang="en-US" sz="1400">
                <a:latin typeface="+mn-ea"/>
              </a:rPr>
              <a:t>은닉 층을 추가</a:t>
            </a:r>
            <a:endParaRPr lang="en-US" altLang="ko-KR" sz="1400">
              <a:latin typeface="+mn-ea"/>
            </a:endParaRPr>
          </a:p>
          <a:p>
            <a:r>
              <a:rPr lang="ko-KR" altLang="en-US" sz="1400">
                <a:latin typeface="+mn-ea"/>
              </a:rPr>
              <a:t>❻ 뉴런 </a:t>
            </a:r>
            <a:r>
              <a:rPr lang="en-US" altLang="ko-KR" sz="1400">
                <a:latin typeface="+mn-ea"/>
              </a:rPr>
              <a:t>100</a:t>
            </a:r>
            <a:r>
              <a:rPr lang="ko-KR" altLang="en-US" sz="1400">
                <a:latin typeface="+mn-ea"/>
              </a:rPr>
              <a:t>개를 가진 두 번째 </a:t>
            </a:r>
            <a:r>
              <a:rPr lang="en-US" altLang="ko-KR" sz="1400">
                <a:latin typeface="+mn-ea"/>
              </a:rPr>
              <a:t>Dense </a:t>
            </a:r>
            <a:r>
              <a:rPr lang="ko-KR" altLang="en-US" sz="1400">
                <a:latin typeface="+mn-ea"/>
              </a:rPr>
              <a:t>은닉 층을 추가</a:t>
            </a:r>
            <a:endParaRPr lang="en-US" altLang="ko-KR" sz="1400">
              <a:latin typeface="+mn-ea"/>
            </a:endParaRPr>
          </a:p>
          <a:p>
            <a:r>
              <a:rPr lang="ko-KR" altLang="en-US" sz="1400">
                <a:latin typeface="+mn-ea"/>
              </a:rPr>
              <a:t>❼ 마지막으로 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클래스마다 하나씩</a:t>
            </a:r>
            <a:r>
              <a:rPr lang="en-US" altLang="ko-KR" sz="1400">
                <a:latin typeface="+mn-ea"/>
              </a:rPr>
              <a:t>) </a:t>
            </a:r>
            <a:r>
              <a:rPr lang="ko-KR" altLang="en-US" sz="1400">
                <a:latin typeface="+mn-ea"/>
              </a:rPr>
              <a:t>뉴런 </a:t>
            </a:r>
            <a:r>
              <a:rPr lang="en-US" altLang="ko-KR" sz="1400">
                <a:latin typeface="+mn-ea"/>
              </a:rPr>
              <a:t>10</a:t>
            </a:r>
            <a:r>
              <a:rPr lang="ko-KR" altLang="en-US" sz="1400">
                <a:latin typeface="+mn-ea"/>
              </a:rPr>
              <a:t>개를 가진 </a:t>
            </a:r>
            <a:r>
              <a:rPr lang="en-US" altLang="ko-KR" sz="1400">
                <a:latin typeface="+mn-ea"/>
              </a:rPr>
              <a:t>Dense </a:t>
            </a:r>
            <a:r>
              <a:rPr lang="ko-KR" altLang="en-US" sz="1400">
                <a:latin typeface="+mn-ea"/>
              </a:rPr>
              <a:t>출력 층을 추가</a:t>
            </a:r>
          </a:p>
        </p:txBody>
      </p:sp>
    </p:spTree>
    <p:extLst>
      <p:ext uri="{BB962C8B-B14F-4D97-AF65-F5344CB8AC3E}">
        <p14:creationId xmlns:p14="http://schemas.microsoft.com/office/powerpoint/2010/main" val="3329924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/>
              <a:t>시퀀셜</a:t>
            </a:r>
            <a:r>
              <a:rPr lang="ko-KR" altLang="en-US" b="1" dirty="0"/>
              <a:t> </a:t>
            </a:r>
            <a:r>
              <a:rPr lang="en-US" altLang="ko-KR" b="1" dirty="0"/>
              <a:t>API</a:t>
            </a:r>
            <a:r>
              <a:rPr lang="ko-KR" altLang="en-US" b="1" dirty="0"/>
              <a:t>로 모델 만들기</a:t>
            </a:r>
            <a:endParaRPr lang="en-US" altLang="ko-KR" b="1" dirty="0"/>
          </a:p>
          <a:p>
            <a:pPr lvl="1"/>
            <a:r>
              <a:rPr lang="ko-KR" altLang="en-US" dirty="0"/>
              <a:t>층을 하나씩 추가하지 않고 </a:t>
            </a:r>
            <a:r>
              <a:rPr lang="en-US" altLang="ko-KR" dirty="0"/>
              <a:t>Sequential </a:t>
            </a:r>
            <a:r>
              <a:rPr lang="ko-KR" altLang="en-US" dirty="0"/>
              <a:t>모델을 만들 때 층의 리스트를 전달</a:t>
            </a:r>
            <a:endParaRPr lang="en-US" altLang="ko-KR" dirty="0"/>
          </a:p>
          <a:p>
            <a:pPr lvl="2"/>
            <a:r>
              <a:rPr lang="ko-KR" altLang="en-US" dirty="0"/>
              <a:t>또한 </a:t>
            </a:r>
            <a:r>
              <a:rPr lang="en-US" altLang="ko-KR" dirty="0"/>
              <a:t>Input </a:t>
            </a:r>
            <a:r>
              <a:rPr lang="ko-KR" altLang="en-US" dirty="0"/>
              <a:t>층 대신에 첫 번째 층에 </a:t>
            </a:r>
            <a:r>
              <a:rPr lang="en-US" altLang="ko-KR" dirty="0" err="1" smtClean="0"/>
              <a:t>input_shape</a:t>
            </a:r>
            <a:r>
              <a:rPr lang="ko-KR" altLang="en-US" dirty="0" smtClean="0"/>
              <a:t>을 </a:t>
            </a:r>
            <a:r>
              <a:rPr lang="ko-KR" altLang="en-US" dirty="0"/>
              <a:t>지정</a:t>
            </a:r>
            <a:endParaRPr lang="en-US" altLang="ko-KR" dirty="0"/>
          </a:p>
          <a:p>
            <a:pPr marL="914400" lvl="2" indent="0">
              <a:buNone/>
            </a:pPr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CCAB60F-F796-458B-5808-77A00480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74991"/>
            <a:ext cx="48196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7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시퀀셜 </a:t>
            </a:r>
            <a:r>
              <a:rPr lang="en-US" altLang="ko-KR" b="1"/>
              <a:t>API</a:t>
            </a:r>
            <a:r>
              <a:rPr lang="ko-KR" altLang="en-US" b="1"/>
              <a:t>로 모델 만들기</a:t>
            </a:r>
            <a:endParaRPr lang="en-US" altLang="ko-KR" b="1"/>
          </a:p>
          <a:p>
            <a:pPr lvl="1"/>
            <a:r>
              <a:rPr lang="ko-KR" altLang="en-US"/>
              <a:t>모델의 </a:t>
            </a:r>
            <a:r>
              <a:rPr lang="en-US" altLang="ko-KR"/>
              <a:t>summary() </a:t>
            </a:r>
            <a:r>
              <a:rPr lang="ko-KR" altLang="en-US"/>
              <a:t>메서드는 모델에 있는 모든 층을 출력</a:t>
            </a:r>
            <a:endParaRPr lang="en-US" altLang="ko-KR"/>
          </a:p>
          <a:p>
            <a:pPr marL="914400" lvl="2" indent="0">
              <a:buNone/>
            </a:pPr>
            <a:endParaRPr lang="ko-KR" altLang="en-US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04165BC-16C1-6870-9DBB-C3379DF16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44186"/>
            <a:ext cx="5835588" cy="442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판의 주요 변경 내용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10064" y="813006"/>
            <a:ext cx="10034954" cy="5670187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smtClean="0">
                <a:latin typeface="+mj-ea"/>
                <a:ea typeface="+mj-ea"/>
              </a:rPr>
              <a:t>최신 </a:t>
            </a:r>
            <a:r>
              <a:rPr lang="ko-KR" altLang="en-US" sz="1400" dirty="0">
                <a:latin typeface="+mj-ea"/>
                <a:ea typeface="+mj-ea"/>
              </a:rPr>
              <a:t>라이브러리 버전으로 </a:t>
            </a:r>
            <a:r>
              <a:rPr lang="ko-KR" altLang="en-US" sz="1400" dirty="0" smtClean="0">
                <a:latin typeface="+mj-ea"/>
                <a:ea typeface="+mj-ea"/>
              </a:rPr>
              <a:t>전체 코드 업데이트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특성 이름 추적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히스토그램 기반 </a:t>
            </a:r>
            <a:r>
              <a:rPr lang="ko-KR" altLang="en-US" sz="1400" dirty="0" err="1">
                <a:latin typeface="+mj-ea"/>
                <a:ea typeface="+mj-ea"/>
              </a:rPr>
              <a:t>그레이디언트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부스팅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레이블 전파 등 </a:t>
            </a:r>
            <a:r>
              <a:rPr lang="ko-KR" altLang="en-US" sz="1400" dirty="0" err="1">
                <a:latin typeface="+mj-ea"/>
                <a:ea typeface="+mj-ea"/>
              </a:rPr>
              <a:t>사이킷런에</a:t>
            </a:r>
            <a:r>
              <a:rPr lang="ko-KR" altLang="en-US" sz="1400" dirty="0">
                <a:latin typeface="+mj-ea"/>
                <a:ea typeface="+mj-ea"/>
              </a:rPr>
              <a:t> 새롭게 추가된 다양한 기능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튜닝을 위한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튜너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Keras</a:t>
            </a:r>
            <a:r>
              <a:rPr lang="en-US" altLang="ko-KR" sz="1400" dirty="0">
                <a:latin typeface="+mj-ea"/>
                <a:ea typeface="+mj-ea"/>
              </a:rPr>
              <a:t> Tuner)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자연어 처리를 위한 </a:t>
            </a:r>
            <a:r>
              <a:rPr lang="ko-KR" altLang="en-US" sz="1400" dirty="0" err="1">
                <a:latin typeface="+mj-ea"/>
                <a:ea typeface="+mj-ea"/>
              </a:rPr>
              <a:t>허깅</a:t>
            </a:r>
            <a:r>
              <a:rPr lang="ko-KR" altLang="en-US" sz="1400" dirty="0">
                <a:latin typeface="+mj-ea"/>
                <a:ea typeface="+mj-ea"/>
              </a:rPr>
              <a:t> 페이스</a:t>
            </a:r>
            <a:r>
              <a:rPr lang="en-US" altLang="ko-KR" sz="1400" dirty="0">
                <a:latin typeface="+mj-ea"/>
                <a:ea typeface="+mj-ea"/>
              </a:rPr>
              <a:t>(Hugging Face)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ko-KR" altLang="en-US" sz="1400" dirty="0" err="1">
                <a:latin typeface="+mj-ea"/>
                <a:ea typeface="+mj-ea"/>
              </a:rPr>
              <a:t>트랜스포머스</a:t>
            </a:r>
            <a:r>
              <a:rPr lang="en-US" altLang="ko-KR" sz="1400" dirty="0">
                <a:latin typeface="+mj-ea"/>
                <a:ea typeface="+mj-ea"/>
              </a:rPr>
              <a:t>(Transformers)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및 </a:t>
            </a:r>
            <a:r>
              <a:rPr lang="ko-KR" altLang="en-US" sz="1400" dirty="0" err="1">
                <a:latin typeface="+mj-ea"/>
                <a:ea typeface="+mj-ea"/>
              </a:rPr>
              <a:t>케라스의</a:t>
            </a:r>
            <a:r>
              <a:rPr lang="ko-KR" altLang="en-US" sz="1400" dirty="0">
                <a:latin typeface="+mj-ea"/>
                <a:ea typeface="+mj-ea"/>
              </a:rPr>
              <a:t> 새로운 전처리 및 데이터 증식 층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여러 비전 모델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ResNeXt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DenseNet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MobileNet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CSPNet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atin typeface="+mj-ea"/>
                <a:ea typeface="+mj-ea"/>
              </a:rPr>
              <a:t>EfficientNet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올바른 모델을 선택하기 위한 가이드라인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&lt;15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CNN</a:t>
            </a:r>
            <a:r>
              <a:rPr lang="ko-KR" altLang="en-US" sz="1400" dirty="0">
                <a:latin typeface="+mj-ea"/>
                <a:ea typeface="+mj-ea"/>
              </a:rPr>
              <a:t>을 사용한 시퀀스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합성된 </a:t>
            </a:r>
            <a:r>
              <a:rPr lang="ko-KR" altLang="en-US" sz="1400" dirty="0" err="1">
                <a:latin typeface="+mj-ea"/>
                <a:ea typeface="+mj-ea"/>
              </a:rPr>
              <a:t>시계열</a:t>
            </a:r>
            <a:r>
              <a:rPr lang="ko-KR" altLang="en-US" sz="1400" dirty="0">
                <a:latin typeface="+mj-ea"/>
                <a:ea typeface="+mj-ea"/>
              </a:rPr>
              <a:t> 대신 시카고 버스 및 철도 탑승객 데이터를 분석하며 </a:t>
            </a:r>
            <a:r>
              <a:rPr lang="en-US" altLang="ko-KR" sz="1400" dirty="0">
                <a:latin typeface="+mj-ea"/>
                <a:ea typeface="+mj-ea"/>
              </a:rPr>
              <a:t>ARMA </a:t>
            </a:r>
            <a:r>
              <a:rPr lang="ko-KR" altLang="en-US" sz="1400" dirty="0">
                <a:latin typeface="+mj-ea"/>
                <a:ea typeface="+mj-ea"/>
              </a:rPr>
              <a:t>모델과 그 변형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&lt;16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ko-KR" altLang="en-US" sz="1400" dirty="0" err="1">
                <a:latin typeface="+mj-ea"/>
                <a:ea typeface="+mj-ea"/>
              </a:rPr>
              <a:t>어텐션을</a:t>
            </a:r>
            <a:r>
              <a:rPr lang="ko-KR" altLang="en-US" sz="1400" dirty="0">
                <a:latin typeface="+mj-ea"/>
                <a:ea typeface="+mj-ea"/>
              </a:rPr>
              <a:t> 사용한 자연어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인코더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 err="1">
                <a:latin typeface="+mj-ea"/>
                <a:ea typeface="+mj-ea"/>
              </a:rPr>
              <a:t>디코더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RNN,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트랜스포머 모델을 </a:t>
            </a:r>
            <a:r>
              <a:rPr lang="ko-KR" altLang="en-US" sz="1400" dirty="0" smtClean="0">
                <a:latin typeface="+mj-ea"/>
                <a:ea typeface="+mj-ea"/>
              </a:rPr>
              <a:t>사용한 </a:t>
            </a:r>
            <a:r>
              <a:rPr lang="ko-KR" altLang="en-US" sz="1400" dirty="0">
                <a:latin typeface="+mj-ea"/>
                <a:ea typeface="+mj-ea"/>
              </a:rPr>
              <a:t>영어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스페인어 번역 </a:t>
            </a:r>
            <a:r>
              <a:rPr lang="ko-KR" altLang="en-US" sz="1400" dirty="0" smtClean="0">
                <a:latin typeface="+mj-ea"/>
                <a:ea typeface="+mj-ea"/>
              </a:rPr>
              <a:t>모델 구축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스위치 트랜스포머</a:t>
            </a:r>
            <a:r>
              <a:rPr lang="en-US" altLang="ko-KR" sz="1400" dirty="0">
                <a:latin typeface="+mj-ea"/>
                <a:ea typeface="+mj-ea"/>
              </a:rPr>
              <a:t>(Switch Transformer), </a:t>
            </a:r>
            <a:r>
              <a:rPr lang="en-US" altLang="ko-KR" sz="1400" dirty="0" err="1">
                <a:latin typeface="+mj-ea"/>
                <a:ea typeface="+mj-ea"/>
              </a:rPr>
              <a:t>DistilBERT</a:t>
            </a:r>
            <a:r>
              <a:rPr lang="en-US" altLang="ko-KR" sz="1400" dirty="0">
                <a:latin typeface="+mj-ea"/>
                <a:ea typeface="+mj-ea"/>
              </a:rPr>
              <a:t>, T5, </a:t>
            </a:r>
            <a:r>
              <a:rPr lang="en-US" altLang="ko-KR" sz="1400" dirty="0" err="1">
                <a:latin typeface="+mj-ea"/>
                <a:ea typeface="+mj-ea"/>
              </a:rPr>
              <a:t>PaLM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사고 사슬 프롬프트 </a:t>
            </a:r>
            <a:r>
              <a:rPr lang="ko-KR" altLang="en-US" sz="1400" dirty="0" smtClean="0">
                <a:latin typeface="+mj-ea"/>
                <a:ea typeface="+mj-ea"/>
              </a:rPr>
              <a:t>포함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같은 언어 모델 비전 트랜스포머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ViT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atin typeface="+mj-ea"/>
                <a:ea typeface="+mj-ea"/>
              </a:rPr>
              <a:t> 소개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DeiT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latin typeface="+mj-ea"/>
                <a:ea typeface="+mj-ea"/>
              </a:rPr>
              <a:t>퍼시비어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DINO</a:t>
            </a:r>
            <a:r>
              <a:rPr lang="ko-KR" altLang="en-US" sz="1400" dirty="0">
                <a:latin typeface="+mj-ea"/>
                <a:ea typeface="+mj-ea"/>
              </a:rPr>
              <a:t>와 같은 트랜스포머 기반 비전 모델을 </a:t>
            </a:r>
            <a:r>
              <a:rPr lang="ko-KR" altLang="en-US" sz="1400" dirty="0" smtClean="0">
                <a:latin typeface="+mj-ea"/>
                <a:ea typeface="+mj-ea"/>
              </a:rPr>
              <a:t>비롯한 </a:t>
            </a:r>
            <a:r>
              <a:rPr lang="en-US" altLang="ko-KR" sz="1400" dirty="0">
                <a:latin typeface="+mj-ea"/>
                <a:ea typeface="+mj-ea"/>
              </a:rPr>
              <a:t>CLIP, DALL·E, </a:t>
            </a:r>
            <a:r>
              <a:rPr lang="ko-KR" altLang="en-US" sz="1400" dirty="0" smtClean="0">
                <a:latin typeface="+mj-ea"/>
                <a:ea typeface="+mj-ea"/>
              </a:rPr>
              <a:t>플라밍고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GATO </a:t>
            </a:r>
            <a:r>
              <a:rPr lang="ko-KR" altLang="en-US" sz="1400" dirty="0">
                <a:latin typeface="+mj-ea"/>
                <a:ea typeface="+mj-ea"/>
              </a:rPr>
              <a:t>등 몇 가지 대형 </a:t>
            </a:r>
            <a:r>
              <a:rPr lang="ko-KR" altLang="en-US" sz="1400" dirty="0" err="1">
                <a:latin typeface="+mj-ea"/>
                <a:ea typeface="+mj-ea"/>
              </a:rPr>
              <a:t>멀티모달</a:t>
            </a:r>
            <a:r>
              <a:rPr lang="ko-KR" altLang="en-US" sz="1400" dirty="0">
                <a:latin typeface="+mj-ea"/>
                <a:ea typeface="+mj-ea"/>
              </a:rPr>
              <a:t> 모델 개요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&lt;17</a:t>
            </a:r>
            <a:r>
              <a:rPr lang="ko-KR" altLang="en-US" sz="1400" dirty="0">
                <a:latin typeface="+mj-ea"/>
                <a:ea typeface="+mj-ea"/>
              </a:rPr>
              <a:t>장 오토인코더</a:t>
            </a:r>
            <a:r>
              <a:rPr lang="en-US" altLang="ko-KR" sz="1400" dirty="0">
                <a:latin typeface="+mj-ea"/>
                <a:ea typeface="+mj-ea"/>
              </a:rPr>
              <a:t>, GAN </a:t>
            </a:r>
            <a:r>
              <a:rPr lang="ko-KR" altLang="en-US" sz="1400" dirty="0">
                <a:latin typeface="+mj-ea"/>
                <a:ea typeface="+mj-ea"/>
              </a:rPr>
              <a:t>그리고 확산 모델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확산 </a:t>
            </a:r>
            <a:r>
              <a:rPr lang="ko-KR" altLang="en-US" sz="1400" dirty="0" smtClean="0">
                <a:latin typeface="+mj-ea"/>
                <a:ea typeface="+mj-ea"/>
              </a:rPr>
              <a:t>모델 소개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DDPM </a:t>
            </a:r>
            <a:r>
              <a:rPr lang="ko-KR" altLang="en-US" sz="1400" dirty="0">
                <a:latin typeface="+mj-ea"/>
                <a:ea typeface="+mj-ea"/>
              </a:rPr>
              <a:t>구현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&lt;19</a:t>
            </a:r>
            <a:r>
              <a:rPr lang="ko-KR" altLang="en-US" sz="1400" dirty="0">
                <a:latin typeface="+mj-ea"/>
                <a:ea typeface="+mj-ea"/>
              </a:rPr>
              <a:t>장 대규모 </a:t>
            </a:r>
            <a:r>
              <a:rPr lang="ko-KR" altLang="en-US" sz="1400" dirty="0" err="1">
                <a:latin typeface="+mj-ea"/>
                <a:ea typeface="+mj-ea"/>
              </a:rPr>
              <a:t>텐서플로</a:t>
            </a:r>
            <a:r>
              <a:rPr lang="ko-KR" altLang="en-US" sz="1400" dirty="0">
                <a:latin typeface="+mj-ea"/>
                <a:ea typeface="+mj-ea"/>
              </a:rPr>
              <a:t> 모델 훈련과 배포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클라우드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AI </a:t>
            </a:r>
            <a:r>
              <a:rPr lang="ko-KR" altLang="en-US" sz="1400" dirty="0">
                <a:latin typeface="+mj-ea"/>
                <a:ea typeface="+mj-ea"/>
              </a:rPr>
              <a:t>플랫폼에서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버텍스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AI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ko-KR" altLang="en-US" sz="1400" dirty="0" err="1" smtClean="0">
                <a:latin typeface="+mj-ea"/>
                <a:ea typeface="+mj-ea"/>
              </a:rPr>
              <a:t>마이그레이션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대규모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검색을 위한 분산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튜너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TensorFlow.js </a:t>
            </a:r>
            <a:r>
              <a:rPr lang="ko-KR" altLang="en-US" sz="1400" dirty="0">
                <a:latin typeface="+mj-ea"/>
                <a:ea typeface="+mj-ea"/>
              </a:rPr>
              <a:t>코드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PipeDream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Pathways</a:t>
            </a:r>
            <a:r>
              <a:rPr lang="ko-KR" altLang="en-US" sz="1400" dirty="0">
                <a:latin typeface="+mj-ea"/>
                <a:ea typeface="+mj-ea"/>
              </a:rPr>
              <a:t>를 비롯한 추가적인 분산 훈련 기법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9D098F-DE99-07BB-6D77-D9A1988B7F66}"/>
              </a:ext>
            </a:extLst>
          </p:cNvPr>
          <p:cNvSpPr txBox="1"/>
          <p:nvPr/>
        </p:nvSpPr>
        <p:spPr>
          <a:xfrm>
            <a:off x="1110064" y="5909038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참조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] https://homl.info/changes3</a:t>
            </a:r>
            <a:endParaRPr lang="ko-KR" altLang="en-US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835451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시퀀셜 </a:t>
            </a:r>
            <a:r>
              <a:rPr lang="en-US" altLang="ko-KR" b="1"/>
              <a:t>API</a:t>
            </a:r>
            <a:r>
              <a:rPr lang="ko-KR" altLang="en-US" b="1"/>
              <a:t>로 모델 만들기</a:t>
            </a:r>
            <a:endParaRPr lang="en-US" altLang="ko-KR" b="1"/>
          </a:p>
          <a:p>
            <a:pPr lvl="1"/>
            <a:r>
              <a:rPr lang="en-US" altLang="ko-KR"/>
              <a:t>layers </a:t>
            </a:r>
            <a:r>
              <a:rPr lang="ko-KR" altLang="en-US"/>
              <a:t>속성을 사용하여 모델의 층 목록을 쉽게 얻을 수 있음</a:t>
            </a:r>
            <a:endParaRPr lang="en-US" altLang="ko-KR"/>
          </a:p>
          <a:p>
            <a:pPr lvl="2"/>
            <a:r>
              <a:rPr lang="en-US" altLang="ko-KR"/>
              <a:t>get_layer() </a:t>
            </a:r>
            <a:r>
              <a:rPr lang="ko-KR" altLang="en-US"/>
              <a:t>메서드를 사용하여 층 이름으로 층을 선택</a:t>
            </a:r>
            <a:endParaRPr lang="en-US" altLang="ko-KR"/>
          </a:p>
          <a:p>
            <a:pPr marL="914400" lvl="2" indent="0">
              <a:buNone/>
            </a:pPr>
            <a:endParaRPr lang="ko-KR" altLang="en-US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F38CEEE-8E9D-8986-AFAF-BFB59BDF5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33575"/>
            <a:ext cx="66294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68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시퀀셜 </a:t>
            </a:r>
            <a:r>
              <a:rPr lang="en-US" altLang="ko-KR" b="1"/>
              <a:t>API</a:t>
            </a:r>
            <a:r>
              <a:rPr lang="ko-KR" altLang="en-US" b="1"/>
              <a:t>로 모델 만들기</a:t>
            </a:r>
            <a:endParaRPr lang="en-US" altLang="ko-KR" b="1"/>
          </a:p>
          <a:p>
            <a:pPr lvl="1"/>
            <a:r>
              <a:rPr lang="ko-KR" altLang="en-US"/>
              <a:t>층의 모든 파라미터는 </a:t>
            </a:r>
            <a:r>
              <a:rPr lang="en-US" altLang="ko-KR"/>
              <a:t>get_weights() </a:t>
            </a:r>
            <a:r>
              <a:rPr lang="ko-KR" altLang="en-US"/>
              <a:t>메서드와 </a:t>
            </a:r>
            <a:r>
              <a:rPr lang="en-US" altLang="ko-KR"/>
              <a:t>set_weights() </a:t>
            </a:r>
            <a:r>
              <a:rPr lang="ko-KR" altLang="en-US"/>
              <a:t>메서드를 사용해 접근 가능</a:t>
            </a:r>
            <a:endParaRPr lang="en-US" altLang="ko-KR"/>
          </a:p>
          <a:p>
            <a:pPr lvl="2"/>
            <a:r>
              <a:rPr lang="en-US" altLang="ko-KR"/>
              <a:t>Dense </a:t>
            </a:r>
            <a:r>
              <a:rPr lang="ko-KR" altLang="en-US"/>
              <a:t>층의 경우 연결 가중치와 편향이 모두 포함</a:t>
            </a:r>
            <a:endParaRPr lang="en-US" altLang="ko-KR"/>
          </a:p>
          <a:p>
            <a:pPr marL="914400" lvl="2" indent="0">
              <a:buNone/>
            </a:pPr>
            <a:endParaRPr lang="ko-KR" altLang="en-US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6D696E0-2DD0-6556-14A2-F44206856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52288"/>
            <a:ext cx="74295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35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모델 컴파일</a:t>
            </a:r>
            <a:endParaRPr lang="en-US" altLang="ko-KR" b="1"/>
          </a:p>
          <a:p>
            <a:pPr lvl="1"/>
            <a:r>
              <a:rPr lang="ko-KR" altLang="en-US"/>
              <a:t>모델을 만들고 나서 </a:t>
            </a:r>
            <a:r>
              <a:rPr lang="en-US" altLang="ko-KR"/>
              <a:t>compile() </a:t>
            </a:r>
            <a:r>
              <a:rPr lang="ko-KR" altLang="en-US"/>
              <a:t>메서드를 호출하여 사용할 손실 함수와 옵티마이저</a:t>
            </a:r>
            <a:r>
              <a:rPr lang="en-US" altLang="ko-KR"/>
              <a:t>(optimizer)</a:t>
            </a:r>
            <a:r>
              <a:rPr lang="ko-KR" altLang="en-US"/>
              <a:t>를 지정</a:t>
            </a:r>
            <a:endParaRPr lang="en-US" altLang="ko-KR"/>
          </a:p>
          <a:p>
            <a:pPr lvl="2"/>
            <a:r>
              <a:rPr lang="ko-KR" altLang="en-US"/>
              <a:t>레이블이 정수 하나로 이루어져 있고 클래스가 배타적이므로 </a:t>
            </a:r>
            <a:r>
              <a:rPr lang="en-US" altLang="ko-KR"/>
              <a:t>"sparse_categorical_crossentropy" </a:t>
            </a:r>
            <a:r>
              <a:rPr lang="ko-KR" altLang="en-US"/>
              <a:t>손실을 사용</a:t>
            </a:r>
            <a:endParaRPr lang="en-US" altLang="ko-KR"/>
          </a:p>
          <a:p>
            <a:pPr lvl="2"/>
            <a:r>
              <a:rPr lang="ko-KR" altLang="en-US"/>
              <a:t>만약 샘플마다 클래스별 타깃 확률을 가지고 있다면 </a:t>
            </a:r>
            <a:r>
              <a:rPr lang="en-US" altLang="ko-KR"/>
              <a:t>"categorical_crossentropy" </a:t>
            </a:r>
            <a:r>
              <a:rPr lang="ko-KR" altLang="en-US"/>
              <a:t>손실을 사용</a:t>
            </a:r>
            <a:endParaRPr lang="en-US" altLang="ko-KR"/>
          </a:p>
          <a:p>
            <a:pPr lvl="2"/>
            <a:r>
              <a:rPr lang="ko-KR" altLang="en-US"/>
              <a:t>이진 분류나 다중 레이블 이진 분류를 수행한다면 출력 층에 </a:t>
            </a:r>
            <a:r>
              <a:rPr lang="en-US" altLang="ko-KR"/>
              <a:t>"softmax" </a:t>
            </a:r>
            <a:r>
              <a:rPr lang="ko-KR" altLang="en-US"/>
              <a:t>함수 대신 </a:t>
            </a:r>
            <a:r>
              <a:rPr lang="en-US" altLang="ko-KR"/>
              <a:t>"sigmoid“</a:t>
            </a:r>
            <a:r>
              <a:rPr lang="ko-KR" altLang="en-US"/>
              <a:t>함수를 사용하고 </a:t>
            </a:r>
            <a:r>
              <a:rPr lang="en-US" altLang="ko-KR"/>
              <a:t>"binary_crossentropy" </a:t>
            </a:r>
            <a:r>
              <a:rPr lang="ko-KR" altLang="en-US"/>
              <a:t>손실을 사용</a:t>
            </a:r>
            <a:endParaRPr lang="en-US" altLang="ko-KR"/>
          </a:p>
          <a:p>
            <a:pPr lvl="2"/>
            <a:r>
              <a:rPr lang="ko-KR" altLang="en-US"/>
              <a:t>분류기이므로 훈련과 평가 시에 정확도를 측정하는 것이 유용하므로 </a:t>
            </a:r>
            <a:r>
              <a:rPr lang="en-US" altLang="ko-KR"/>
              <a:t>metrics=["accuracy"]</a:t>
            </a:r>
            <a:r>
              <a:rPr lang="ko-KR" altLang="en-US"/>
              <a:t>로 지정</a:t>
            </a:r>
            <a:endParaRPr lang="en-US" altLang="ko-KR"/>
          </a:p>
          <a:p>
            <a:pPr marL="914400" lvl="2" indent="0">
              <a:buNone/>
            </a:pPr>
            <a:endParaRPr lang="ko-KR" altLang="en-US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F3906CC-87F6-A910-C59D-B0D976BF6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189303"/>
            <a:ext cx="56673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14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모델 훈련과 평가</a:t>
            </a:r>
            <a:endParaRPr lang="en-US" altLang="ko-KR" b="1"/>
          </a:p>
          <a:p>
            <a:pPr lvl="1"/>
            <a:r>
              <a:rPr lang="ko-KR" altLang="en-US"/>
              <a:t>모델을 훈련을 위해 </a:t>
            </a:r>
            <a:r>
              <a:rPr lang="en-US" altLang="ko-KR"/>
              <a:t>fit() </a:t>
            </a:r>
            <a:r>
              <a:rPr lang="ko-KR" altLang="en-US"/>
              <a:t>메서드를 호출</a:t>
            </a:r>
            <a:endParaRPr lang="en-US" altLang="ko-KR"/>
          </a:p>
          <a:p>
            <a:pPr marL="914400" lvl="2" indent="0">
              <a:buNone/>
            </a:pPr>
            <a:endParaRPr lang="ko-KR" altLang="en-US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546E961E-0F65-208B-FDA6-48D5D481A951}"/>
              </a:ext>
            </a:extLst>
          </p:cNvPr>
          <p:cNvGrpSpPr/>
          <p:nvPr/>
        </p:nvGrpSpPr>
        <p:grpSpPr>
          <a:xfrm>
            <a:off x="1524000" y="1625375"/>
            <a:ext cx="7905750" cy="4586399"/>
            <a:chOff x="2213499" y="1048326"/>
            <a:chExt cx="7905750" cy="45863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33E993AC-BCF6-D03C-4E62-FA35D77F5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2549" y="1048326"/>
              <a:ext cx="7886700" cy="25908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0C21E995-BD7F-3612-0C90-375E281A3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3499" y="3605900"/>
              <a:ext cx="7905750" cy="2028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5064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모델 훈련과 평가</a:t>
            </a:r>
            <a:endParaRPr lang="en-US" altLang="ko-KR" b="1" dirty="0"/>
          </a:p>
          <a:p>
            <a:pPr lvl="1"/>
            <a:r>
              <a:rPr lang="en-US" altLang="ko-KR" dirty="0"/>
              <a:t>fit() </a:t>
            </a:r>
            <a:r>
              <a:rPr lang="ko-KR" altLang="en-US" dirty="0" err="1"/>
              <a:t>메서드가</a:t>
            </a:r>
            <a:r>
              <a:rPr lang="ko-KR" altLang="en-US" dirty="0"/>
              <a:t> 반환하는 </a:t>
            </a:r>
            <a:r>
              <a:rPr lang="en-US" altLang="ko-KR" dirty="0"/>
              <a:t>History </a:t>
            </a:r>
            <a:r>
              <a:rPr lang="ko-KR" altLang="en-US" dirty="0"/>
              <a:t>객체에는 훈련 </a:t>
            </a:r>
            <a:r>
              <a:rPr lang="ko-KR" altLang="en-US" dirty="0" err="1"/>
              <a:t>파라미터</a:t>
            </a:r>
            <a:r>
              <a:rPr lang="en-US" altLang="ko-KR" dirty="0"/>
              <a:t>(</a:t>
            </a:r>
            <a:r>
              <a:rPr lang="en-US" altLang="ko-KR" dirty="0" err="1"/>
              <a:t>history.params</a:t>
            </a:r>
            <a:r>
              <a:rPr lang="en-US" altLang="ko-KR" dirty="0"/>
              <a:t>), </a:t>
            </a:r>
            <a:r>
              <a:rPr lang="ko-KR" altLang="en-US" dirty="0"/>
              <a:t>수행된 </a:t>
            </a:r>
            <a:r>
              <a:rPr lang="ko-KR" altLang="en-US" dirty="0" err="1"/>
              <a:t>에포크</a:t>
            </a:r>
            <a:r>
              <a:rPr lang="ko-KR" altLang="en-US" dirty="0"/>
              <a:t> 리스트</a:t>
            </a:r>
            <a:r>
              <a:rPr lang="en-US" altLang="ko-KR" dirty="0"/>
              <a:t>(</a:t>
            </a:r>
            <a:r>
              <a:rPr lang="en-US" altLang="ko-KR" dirty="0" err="1"/>
              <a:t>history.epoch</a:t>
            </a:r>
            <a:r>
              <a:rPr lang="en-US" altLang="ko-KR" dirty="0"/>
              <a:t>)</a:t>
            </a:r>
            <a:r>
              <a:rPr lang="ko-KR" altLang="en-US" dirty="0"/>
              <a:t>가 포함</a:t>
            </a:r>
            <a:endParaRPr lang="en-US" altLang="ko-KR" dirty="0"/>
          </a:p>
          <a:p>
            <a:pPr marL="914400" lvl="2" indent="0">
              <a:buNone/>
            </a:pPr>
            <a:endParaRPr lang="ko-KR" altLang="en-US" dirty="0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B90A984-B7CC-59DA-0CD3-E7FBFC871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25267"/>
            <a:ext cx="5295013" cy="16357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6040B520-BB30-EECC-53D8-4ED9E4777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767" y="3081736"/>
            <a:ext cx="5080570" cy="28953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8FE8AE-6E88-0DC2-E96D-B488AB59C401}"/>
              </a:ext>
            </a:extLst>
          </p:cNvPr>
          <p:cNvSpPr txBox="1"/>
          <p:nvPr/>
        </p:nvSpPr>
        <p:spPr>
          <a:xfrm>
            <a:off x="4128118" y="6062163"/>
            <a:ext cx="69245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10-11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학습 곡선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에포크마다 측정한 평균적인 훈련 손실과 정확도 및 에포크의 종료 시점마다 측정한 평균적인 검증 손실과 정확도</a:t>
            </a:r>
          </a:p>
        </p:txBody>
      </p:sp>
    </p:spTree>
    <p:extLst>
      <p:ext uri="{BB962C8B-B14F-4D97-AF65-F5344CB8AC3E}">
        <p14:creationId xmlns:p14="http://schemas.microsoft.com/office/powerpoint/2010/main" val="2762105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모델 훈련과 평가</a:t>
            </a:r>
            <a:endParaRPr lang="en-US" altLang="ko-KR" b="1"/>
          </a:p>
          <a:p>
            <a:pPr lvl="1"/>
            <a:r>
              <a:rPr lang="ko-KR" altLang="en-US"/>
              <a:t>모델의 검증 정확도가 만족스럽다면 모델을 제품 환경으로 배포하기 전에 테스트 세트로 모델을 평가하여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일반화 오차를 추정</a:t>
            </a:r>
            <a:endParaRPr lang="en-US" altLang="ko-KR"/>
          </a:p>
          <a:p>
            <a:pPr lvl="2"/>
            <a:r>
              <a:rPr lang="en-US" altLang="ko-KR"/>
              <a:t>evaluate() </a:t>
            </a:r>
            <a:r>
              <a:rPr lang="ko-KR" altLang="en-US"/>
              <a:t>메서드를 사용</a:t>
            </a:r>
            <a:endParaRPr lang="en-US" altLang="ko-KR"/>
          </a:p>
          <a:p>
            <a:pPr marL="914400" lvl="2" indent="0">
              <a:buNone/>
            </a:pPr>
            <a:endParaRPr lang="ko-KR" altLang="en-US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58FBDD4-886C-C4C1-B00F-31E60DF40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19813"/>
            <a:ext cx="58578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00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모델로 예측 만들기</a:t>
            </a:r>
            <a:endParaRPr lang="en-US" altLang="ko-KR" b="1"/>
          </a:p>
          <a:p>
            <a:pPr lvl="1"/>
            <a:r>
              <a:rPr lang="ko-KR" altLang="en-US"/>
              <a:t>모델의 </a:t>
            </a:r>
            <a:r>
              <a:rPr lang="en-US" altLang="ko-KR"/>
              <a:t>predict() </a:t>
            </a:r>
            <a:r>
              <a:rPr lang="ko-KR" altLang="en-US"/>
              <a:t>메서드를 사용해 새로운 샘플에 대해 예측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argmax() </a:t>
            </a:r>
            <a:r>
              <a:rPr lang="ko-KR" altLang="en-US"/>
              <a:t>메서드를 사용하여 각 샘플에 대해 가장 높은 확률의 클래스 인덱스를 도출</a:t>
            </a:r>
            <a:endParaRPr lang="en-US" altLang="ko-KR"/>
          </a:p>
          <a:p>
            <a:pPr marL="914400" lvl="2" indent="0">
              <a:buNone/>
            </a:pPr>
            <a:endParaRPr lang="ko-KR" altLang="en-US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3D5C8E6-895E-3948-3794-544513BCF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28" y="1521225"/>
            <a:ext cx="6038526" cy="20378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7AE3EEC-294A-10BA-153B-196AEA6C4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94408"/>
            <a:ext cx="5270138" cy="172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56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(14)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모델로 예측 만들기</a:t>
            </a:r>
            <a:endParaRPr lang="en-US" altLang="ko-KR" b="1"/>
          </a:p>
          <a:p>
            <a:pPr lvl="1"/>
            <a:r>
              <a:rPr lang="ko-KR" altLang="en-US"/>
              <a:t>분류기는 세 개의 이미지 모두 올바르게 분류</a:t>
            </a:r>
            <a:endParaRPr lang="en-US" altLang="ko-KR"/>
          </a:p>
          <a:p>
            <a:pPr marL="914400" lvl="2" indent="0">
              <a:buNone/>
            </a:pPr>
            <a:endParaRPr lang="ko-KR" altLang="en-US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AB023C3-F88F-571F-98B5-EE62A08F8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72410"/>
            <a:ext cx="3181350" cy="12096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0594679-575E-6CB2-E416-442C049C1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787" y="3099603"/>
            <a:ext cx="4924425" cy="1952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F2207EB-E581-B341-3916-B8BA33E8B5DE}"/>
              </a:ext>
            </a:extLst>
          </p:cNvPr>
          <p:cNvSpPr txBox="1"/>
          <p:nvPr/>
        </p:nvSpPr>
        <p:spPr>
          <a:xfrm>
            <a:off x="2665250" y="5131701"/>
            <a:ext cx="6924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10-12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올바르게 분류된 패션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MNIST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14830585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(15)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10.2.2 </a:t>
            </a:r>
            <a:r>
              <a:rPr lang="ko-KR" altLang="en-US" b="1">
                <a:solidFill>
                  <a:srgbClr val="FF0000"/>
                </a:solidFill>
              </a:rPr>
              <a:t>시퀀셜 </a:t>
            </a:r>
            <a:r>
              <a:rPr lang="en-US" altLang="ko-KR" b="1">
                <a:solidFill>
                  <a:srgbClr val="FF0000"/>
                </a:solidFill>
              </a:rPr>
              <a:t>API</a:t>
            </a:r>
            <a:r>
              <a:rPr lang="ko-KR" altLang="en-US" b="1">
                <a:solidFill>
                  <a:srgbClr val="FF0000"/>
                </a:solidFill>
              </a:rPr>
              <a:t>로 회귀용 다층 퍼셉트론 만들기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케라스를 사용하여 구축</a:t>
            </a:r>
            <a:endParaRPr lang="en-US" altLang="ko-KR"/>
          </a:p>
          <a:p>
            <a:pPr lvl="2"/>
            <a:r>
              <a:rPr lang="ko-KR" altLang="en-US"/>
              <a:t>캘리포니아 주택 가격 문제로 돌아가서 이전과 동일하게 각각 </a:t>
            </a:r>
            <a:r>
              <a:rPr lang="en-US" altLang="ko-KR"/>
              <a:t>50</a:t>
            </a:r>
            <a:r>
              <a:rPr lang="ko-KR" altLang="en-US"/>
              <a:t>개의 뉴런으로 구성된 </a:t>
            </a:r>
            <a:r>
              <a:rPr lang="en-US" altLang="ko-KR"/>
              <a:t>3</a:t>
            </a:r>
            <a:r>
              <a:rPr lang="ko-KR" altLang="en-US"/>
              <a:t>개의 은닉 층을 가진 </a:t>
            </a:r>
            <a:r>
              <a:rPr lang="en-US" altLang="ko-KR"/>
              <a:t>MLP</a:t>
            </a:r>
            <a:r>
              <a:rPr lang="ko-KR" altLang="en-US"/>
              <a:t>를 사용</a:t>
            </a:r>
            <a:endParaRPr lang="en-US" altLang="ko-KR"/>
          </a:p>
          <a:p>
            <a:pPr marL="914400" lvl="2" indent="0">
              <a:buNone/>
            </a:pPr>
            <a:endParaRPr lang="ko-KR" altLang="en-US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E794B40-4956-E912-D69B-5EB5AA5B9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71146"/>
            <a:ext cx="6607338" cy="423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82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(16)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10.2.3 </a:t>
            </a:r>
            <a:r>
              <a:rPr lang="ko-KR" altLang="en-US" b="1">
                <a:solidFill>
                  <a:srgbClr val="FF0000"/>
                </a:solidFill>
              </a:rPr>
              <a:t>함수형 </a:t>
            </a:r>
            <a:r>
              <a:rPr lang="en-US" altLang="ko-KR" b="1">
                <a:solidFill>
                  <a:srgbClr val="FF0000"/>
                </a:solidFill>
              </a:rPr>
              <a:t>API</a:t>
            </a:r>
            <a:r>
              <a:rPr lang="ko-KR" altLang="en-US" b="1">
                <a:solidFill>
                  <a:srgbClr val="FF0000"/>
                </a:solidFill>
              </a:rPr>
              <a:t>로 복잡한 모델 만들기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순차적이지 않은</a:t>
            </a:r>
            <a:r>
              <a:rPr lang="en-US" altLang="ko-KR"/>
              <a:t> </a:t>
            </a:r>
            <a:r>
              <a:rPr lang="ko-KR" altLang="en-US"/>
              <a:t>와이드 </a:t>
            </a:r>
            <a:r>
              <a:rPr lang="en-US" altLang="ko-KR"/>
              <a:t>&amp; </a:t>
            </a:r>
            <a:r>
              <a:rPr lang="ko-KR" altLang="en-US"/>
              <a:t>딥</a:t>
            </a:r>
            <a:r>
              <a:rPr lang="en-US" altLang="ko-KR"/>
              <a:t>(Wide &amp; Deep) </a:t>
            </a:r>
            <a:r>
              <a:rPr lang="ko-KR" altLang="en-US"/>
              <a:t>신경망</a:t>
            </a:r>
            <a:endParaRPr lang="en-US" altLang="ko-KR"/>
          </a:p>
          <a:p>
            <a:pPr marL="914400" lvl="2" indent="0">
              <a:buNone/>
            </a:pPr>
            <a:endParaRPr lang="ko-KR" altLang="en-US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A6EDF12-EDC2-5563-EEEE-1D9306FDB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197" y="1681589"/>
            <a:ext cx="3947606" cy="37588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5F79CC9-3054-A244-DFE0-AA377D275CC1}"/>
              </a:ext>
            </a:extLst>
          </p:cNvPr>
          <p:cNvSpPr txBox="1"/>
          <p:nvPr/>
        </p:nvSpPr>
        <p:spPr>
          <a:xfrm>
            <a:off x="2665250" y="5521249"/>
            <a:ext cx="6924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10-13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와이드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&amp;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딥 신경망의 와이드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짧은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경로와 딥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깊은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경로</a:t>
            </a:r>
          </a:p>
        </p:txBody>
      </p:sp>
    </p:spTree>
    <p:extLst>
      <p:ext uri="{BB962C8B-B14F-4D97-AF65-F5344CB8AC3E}">
        <p14:creationId xmlns:p14="http://schemas.microsoft.com/office/powerpoint/2010/main" val="235053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56" y="107957"/>
            <a:ext cx="11281052" cy="671349"/>
          </a:xfrm>
        </p:spPr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9D296E-DB97-4CBB-9C33-A2EBB9A43B92}"/>
              </a:ext>
            </a:extLst>
          </p:cNvPr>
          <p:cNvSpPr txBox="1"/>
          <p:nvPr/>
        </p:nvSpPr>
        <p:spPr>
          <a:xfrm>
            <a:off x="1898306" y="8347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머신러닝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A286F87E-39A5-75AB-07DE-B8228F60E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49114"/>
              </p:ext>
            </p:extLst>
          </p:nvPr>
        </p:nvGraphicFramePr>
        <p:xfrm>
          <a:off x="916656" y="1352551"/>
          <a:ext cx="1061653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한눈에 보는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과학자가 꼭 알아야 할 기초 개념과 용어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프로젝트 처음부터 끝까지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주택 가격을 예측하는 회귀 작업을 살펴보면서 선형 회귀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결정 트리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 여러 알고리즘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 시스템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 훈련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신경망 구축에 필요한 모델 훈련 알고리즘 학습 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 smtClean="0">
                          <a:latin typeface="+mn-ea"/>
                          <a:ea typeface="+mn-ea"/>
                        </a:rPr>
                        <a:t>서포트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벡터 머신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SVM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의 핵심 개념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사용 방법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작동 원리 학습</a:t>
                      </a:r>
                      <a:endParaRPr lang="en-US" altLang="ko-KR" sz="13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트리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트리의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훈련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시각화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예측 방법과 </a:t>
                      </a:r>
                      <a:r>
                        <a:rPr lang="ko-KR" altLang="en-US" sz="1300" b="0" dirty="0" err="1" smtClean="0">
                          <a:latin typeface="+mn-ea"/>
                          <a:ea typeface="+mn-ea"/>
                        </a:rPr>
                        <a:t>사이킷런의</a:t>
                      </a:r>
                      <a:r>
                        <a:rPr lang="ko-KR" altLang="en-US" sz="13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CART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훈련 알고리즘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앙상블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학습과 랜덤 </a:t>
                      </a:r>
                      <a:r>
                        <a:rPr lang="ko-KR" altLang="en-US" sz="1300" b="1" dirty="0" err="1">
                          <a:latin typeface="+mn-ea"/>
                          <a:ea typeface="+mn-ea"/>
                        </a:rPr>
                        <a:t>포레스트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투표 기반 분류기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배깅과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페이스팅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부스팅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스태킹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차원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축소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고차원 공간과 차원 축소 기법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비지도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비지도 학습과 알고리즘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0CF819B2-A8C0-E49D-5ED2-FA1B4EFDC2F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1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1768063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(17)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와이드 </a:t>
            </a:r>
            <a:r>
              <a:rPr lang="en-US" altLang="ko-KR"/>
              <a:t>&amp; </a:t>
            </a:r>
            <a:r>
              <a:rPr lang="ko-KR" altLang="en-US"/>
              <a:t>딥</a:t>
            </a:r>
            <a:r>
              <a:rPr lang="en-US" altLang="ko-KR"/>
              <a:t>(Wide &amp; Deep) </a:t>
            </a:r>
            <a:r>
              <a:rPr lang="ko-KR" altLang="en-US"/>
              <a:t>신경망을 캘리포니아 주택 문제에 적용</a:t>
            </a:r>
            <a:endParaRPr lang="en-US" altLang="ko-KR"/>
          </a:p>
          <a:p>
            <a:pPr marL="914400" lvl="2" indent="0">
              <a:buNone/>
            </a:pPr>
            <a:endParaRPr lang="ko-KR" altLang="en-US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1686F44-6998-13BC-8CAA-FA1FBABF5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16" y="1397880"/>
            <a:ext cx="4572000" cy="30012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EB64B66-1312-97C7-BF9D-D79191166D82}"/>
              </a:ext>
            </a:extLst>
          </p:cNvPr>
          <p:cNvSpPr txBox="1"/>
          <p:nvPr/>
        </p:nvSpPr>
        <p:spPr>
          <a:xfrm>
            <a:off x="5922501" y="1397880"/>
            <a:ext cx="6107836" cy="3229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❶ 먼저 입력을 표준화하기 위한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Normalization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층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ReLU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활성화 함수를 사용하여 각각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30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개의 뉴런이 있는 두 개의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Dense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층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Concatenate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층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b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그리고 출력 층을 위해 활성화 함수 없이 하나의 뉴런이 있는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Dense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층 등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개의 층을 만들기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2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❷ Input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객체를 생성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2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❸ Normalization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층을 함수처럼 사용하여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Input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객체를 전달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2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❹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같은 방식으로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normalized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hidden_layer1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 전달하면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hidden1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출력되고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hidden1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hidden_layer2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 전달하면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hidden2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가 출력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2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❺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지금까지는 층을 순차적으로 연결했지만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concat_layer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사용하여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/>
            </a:r>
            <a:b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입력과 두 번째 은닉 층의 출력을 연결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2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❻ concat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output_layer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 전달하여 최종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output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도출</a:t>
            </a:r>
          </a:p>
        </p:txBody>
      </p:sp>
    </p:spTree>
    <p:extLst>
      <p:ext uri="{BB962C8B-B14F-4D97-AF65-F5344CB8AC3E}">
        <p14:creationId xmlns:p14="http://schemas.microsoft.com/office/powerpoint/2010/main" val="19058282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(18)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일부 특성을 짧은 경로로 전달하고 다른 특성들을</a:t>
            </a:r>
            <a:r>
              <a:rPr lang="en-US" altLang="ko-KR"/>
              <a:t>(</a:t>
            </a:r>
            <a:r>
              <a:rPr lang="ko-KR" altLang="en-US"/>
              <a:t>중복될 수 있음</a:t>
            </a:r>
            <a:r>
              <a:rPr lang="en-US" altLang="ko-KR"/>
              <a:t>) </a:t>
            </a:r>
            <a:r>
              <a:rPr lang="ko-KR" altLang="en-US"/>
              <a:t>깊은 경로로 전달</a:t>
            </a:r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1A1CA77-77EB-2149-66C2-30385C55C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28" y="1182256"/>
            <a:ext cx="6991350" cy="3286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287D5D9-566D-8B18-0058-CCD4EC09BFA4}"/>
              </a:ext>
            </a:extLst>
          </p:cNvPr>
          <p:cNvSpPr txBox="1"/>
          <p:nvPr/>
        </p:nvSpPr>
        <p:spPr>
          <a:xfrm>
            <a:off x="1524000" y="4736337"/>
            <a:ext cx="999708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모든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Dense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층은 한 줄에서 생성되어 호출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</a:b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하지만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Normalization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층의 경우에는 이렇게 할 수 없음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</a:b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모델을 훈련하기 전에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Normalization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층의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adapt()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메서드를 호출할 수 있도록 이 층에 대한 참조가 필요하기 때문임</a:t>
            </a:r>
            <a:endParaRPr lang="en-US" altLang="ko-KR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tf.keras.layers.concatenate()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을 사용하여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Concatenate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층을 만들고 주어진 입력으로 이 층을 호출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두 개의 입력이 있으므로 모델을 만들 때 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inputs=[input_wide, input_deep]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과 같이 지정</a:t>
            </a:r>
          </a:p>
        </p:txBody>
      </p:sp>
    </p:spTree>
    <p:extLst>
      <p:ext uri="{BB962C8B-B14F-4D97-AF65-F5344CB8AC3E}">
        <p14:creationId xmlns:p14="http://schemas.microsoft.com/office/powerpoint/2010/main" val="30307562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(19)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[</a:t>
            </a:r>
            <a:r>
              <a:rPr lang="ko-KR" altLang="en-US"/>
              <a:t>그림 </a:t>
            </a:r>
            <a:r>
              <a:rPr lang="en-US" altLang="ko-KR"/>
              <a:t>10-14] </a:t>
            </a:r>
            <a:r>
              <a:rPr lang="ko-KR" altLang="en-US"/>
              <a:t>여러 개의 입력 다루기</a:t>
            </a:r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44EB5DD-CB13-6315-2DC5-03F0C0954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487" y="1323975"/>
            <a:ext cx="2867025" cy="4210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58071A4-5F38-A129-AABF-9EE6E945A160}"/>
              </a:ext>
            </a:extLst>
          </p:cNvPr>
          <p:cNvSpPr txBox="1"/>
          <p:nvPr/>
        </p:nvSpPr>
        <p:spPr>
          <a:xfrm>
            <a:off x="2665250" y="5565639"/>
            <a:ext cx="6924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10-14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여러 개의 입력 다루기</a:t>
            </a:r>
          </a:p>
        </p:txBody>
      </p:sp>
    </p:spTree>
    <p:extLst>
      <p:ext uri="{BB962C8B-B14F-4D97-AF65-F5344CB8AC3E}">
        <p14:creationId xmlns:p14="http://schemas.microsoft.com/office/powerpoint/2010/main" val="29772746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(20)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fit() </a:t>
            </a:r>
            <a:r>
              <a:rPr lang="ko-KR" altLang="en-US"/>
              <a:t>메서드를 호출할 때 하나의 입력 행렬 </a:t>
            </a:r>
            <a:r>
              <a:rPr lang="en-US" altLang="ko-KR"/>
              <a:t>X_train</a:t>
            </a:r>
            <a:r>
              <a:rPr lang="ko-KR" altLang="en-US"/>
              <a:t>을 전달하는 것이 아니라 입력마다 하나씩 행렬의 튜플 </a:t>
            </a:r>
            <a:r>
              <a:rPr lang="en-US" altLang="ko-KR"/>
              <a:t>(X_train_wide, X_train_deep)</a:t>
            </a:r>
            <a:r>
              <a:rPr lang="ko-KR" altLang="en-US"/>
              <a:t>을 전달</a:t>
            </a:r>
            <a:endParaRPr lang="en-US" altLang="ko-KR"/>
          </a:p>
          <a:p>
            <a:pPr lvl="2"/>
            <a:r>
              <a:rPr lang="en-US" altLang="ko-KR"/>
              <a:t>X_valid</a:t>
            </a:r>
            <a:r>
              <a:rPr lang="ko-KR" altLang="en-US"/>
              <a:t>에도 동일하게 적용</a:t>
            </a:r>
            <a:endParaRPr lang="en-US" altLang="ko-KR"/>
          </a:p>
          <a:p>
            <a:pPr lvl="2"/>
            <a:r>
              <a:rPr lang="en-US" altLang="ko-KR"/>
              <a:t>evaluate()</a:t>
            </a:r>
            <a:r>
              <a:rPr lang="ko-KR" altLang="en-US"/>
              <a:t>나 </a:t>
            </a:r>
            <a:r>
              <a:rPr lang="en-US" altLang="ko-KR"/>
              <a:t>predict()</a:t>
            </a:r>
            <a:r>
              <a:rPr lang="ko-KR" altLang="en-US"/>
              <a:t>를 호출할 때 </a:t>
            </a:r>
            <a:r>
              <a:rPr lang="en-US" altLang="ko-KR"/>
              <a:t>X_test</a:t>
            </a:r>
            <a:r>
              <a:rPr lang="ko-KR" altLang="en-US"/>
              <a:t>와 </a:t>
            </a:r>
            <a:r>
              <a:rPr lang="en-US" altLang="ko-KR"/>
              <a:t>X_new</a:t>
            </a:r>
            <a:r>
              <a:rPr lang="ko-KR" altLang="en-US"/>
              <a:t>에도 동일</a:t>
            </a:r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FF40707-3B29-F764-B71E-0914191F3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60186"/>
            <a:ext cx="75057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65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(21)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여러 개의 출력이 필요한 경우</a:t>
            </a:r>
            <a:endParaRPr lang="en-US" altLang="ko-KR"/>
          </a:p>
          <a:p>
            <a:pPr lvl="2"/>
            <a:r>
              <a:rPr lang="ko-KR" altLang="en-US"/>
              <a:t>여러 출력이 필요한 작업</a:t>
            </a:r>
            <a:endParaRPr lang="en-US" altLang="ko-KR"/>
          </a:p>
          <a:p>
            <a:pPr lvl="2"/>
            <a:r>
              <a:rPr lang="ko-KR" altLang="en-US"/>
              <a:t>동일한 데이터에서 독립적인 여러 작업을 수행</a:t>
            </a:r>
            <a:endParaRPr lang="en-US" altLang="ko-KR"/>
          </a:p>
          <a:p>
            <a:pPr lvl="2"/>
            <a:r>
              <a:rPr lang="ko-KR" altLang="en-US"/>
              <a:t>규제 기법으로 사용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9423FD1-803A-D464-A345-AAE9BF706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303" y="2164664"/>
            <a:ext cx="3367596" cy="3505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1EA7D4C-31D5-B768-2217-26546A3E9763}"/>
              </a:ext>
            </a:extLst>
          </p:cNvPr>
          <p:cNvSpPr txBox="1"/>
          <p:nvPr/>
        </p:nvSpPr>
        <p:spPr>
          <a:xfrm>
            <a:off x="2665250" y="5834558"/>
            <a:ext cx="6924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10-15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여러 개의 출력 다루기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여기에서는 규제를 위해 보조 출력을 추가</a:t>
            </a:r>
          </a:p>
        </p:txBody>
      </p:sp>
    </p:spTree>
    <p:extLst>
      <p:ext uri="{BB962C8B-B14F-4D97-AF65-F5344CB8AC3E}">
        <p14:creationId xmlns:p14="http://schemas.microsoft.com/office/powerpoint/2010/main" val="8941062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(22)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보조 출력을 추가</a:t>
            </a:r>
            <a:endParaRPr lang="en-US" altLang="ko-KR"/>
          </a:p>
          <a:p>
            <a:pPr lvl="2"/>
            <a:r>
              <a:rPr lang="ko-KR" altLang="en-US"/>
              <a:t>적절한 층에 연결하고 모델의 출력 리스트에 추가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주 출력의 손실에 더 많은 가중치를 부여해야 할 경우</a:t>
            </a:r>
            <a:endParaRPr lang="en-US" altLang="ko-KR"/>
          </a:p>
          <a:p>
            <a:pPr lvl="2"/>
            <a:r>
              <a:rPr lang="ko-KR" altLang="en-US"/>
              <a:t>모델을 컴파일할 때 손실 가중치를 지정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604028C-6134-958B-E35A-93C24135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8300"/>
            <a:ext cx="5476875" cy="17240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EC25DF7-48AA-1767-F3CF-C4B483801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113366"/>
            <a:ext cx="76104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891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(23)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모델을 훈련할 때 각 출력에 대한 레이블을 제공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모델을 평가하면 케라스는 개별 손실과 측정 지표는 물론 손실의 가중치 합을 반환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457200" lvl="1" indent="0">
              <a:buNone/>
            </a:pPr>
            <a:endParaRPr lang="en-US" altLang="ko-KR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1DE9DE1-5225-C1F1-7127-8B8D109D6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936"/>
            <a:ext cx="6677025" cy="19526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19EB010-4914-DB9E-CCE9-D465D189D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704440"/>
            <a:ext cx="78771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286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(24)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predict() </a:t>
            </a:r>
            <a:r>
              <a:rPr lang="ko-KR" altLang="en-US"/>
              <a:t>메서드는 각 출력에 대한 예측을 반환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predict() </a:t>
            </a:r>
            <a:r>
              <a:rPr lang="ko-KR" altLang="en-US"/>
              <a:t>메서드는 튜플을 반환하며</a:t>
            </a:r>
            <a:r>
              <a:rPr lang="en-US" altLang="ko-KR"/>
              <a:t>, </a:t>
            </a:r>
            <a:r>
              <a:rPr lang="ko-KR" altLang="en-US"/>
              <a:t>딕셔너리를 반환하기 위한 </a:t>
            </a:r>
            <a:r>
              <a:rPr lang="en-US" altLang="ko-KR"/>
              <a:t>return_dict </a:t>
            </a:r>
            <a:r>
              <a:rPr lang="ko-KR" altLang="en-US"/>
              <a:t>매개변수가 없음</a:t>
            </a:r>
          </a:p>
          <a:p>
            <a:pPr lvl="2"/>
            <a:r>
              <a:rPr lang="en-US" altLang="ko-KR"/>
              <a:t>model.output_names</a:t>
            </a:r>
            <a:r>
              <a:rPr lang="ko-KR" altLang="en-US"/>
              <a:t>를 사용하여 딕셔너리를 만들 수 있음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AE0166DE-C006-3FEB-0E19-45214066C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2695"/>
            <a:ext cx="7981950" cy="685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FDAEBD7A-4AE7-B20C-CCE7-D1F39C2B5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971800"/>
            <a:ext cx="5181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6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(25)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10.2.4 </a:t>
            </a:r>
            <a:r>
              <a:rPr lang="ko-KR" altLang="en-US" b="1">
                <a:solidFill>
                  <a:srgbClr val="FF0000"/>
                </a:solidFill>
              </a:rPr>
              <a:t>서브클래싱 </a:t>
            </a:r>
            <a:r>
              <a:rPr lang="en-US" altLang="ko-KR" b="1">
                <a:solidFill>
                  <a:srgbClr val="FF0000"/>
                </a:solidFill>
              </a:rPr>
              <a:t>API</a:t>
            </a:r>
            <a:r>
              <a:rPr lang="ko-KR" altLang="en-US" b="1">
                <a:solidFill>
                  <a:srgbClr val="FF0000"/>
                </a:solidFill>
              </a:rPr>
              <a:t>로 동적 모델 만들기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시퀀셜 </a:t>
            </a:r>
            <a:r>
              <a:rPr lang="en-US" altLang="ko-KR"/>
              <a:t>API</a:t>
            </a:r>
            <a:r>
              <a:rPr lang="ko-KR" altLang="en-US"/>
              <a:t>와 함수형 </a:t>
            </a:r>
            <a:r>
              <a:rPr lang="en-US" altLang="ko-KR"/>
              <a:t>API</a:t>
            </a:r>
            <a:r>
              <a:rPr lang="ko-KR" altLang="en-US"/>
              <a:t>는 모두 선언적</a:t>
            </a:r>
            <a:r>
              <a:rPr lang="en-US" altLang="ko-KR"/>
              <a:t>(declarative)</a:t>
            </a:r>
          </a:p>
          <a:p>
            <a:pPr lvl="2"/>
            <a:r>
              <a:rPr lang="ko-KR" altLang="en-US"/>
              <a:t>사용할 층과 연결 방식을 먼저 정의</a:t>
            </a:r>
          </a:p>
          <a:p>
            <a:pPr lvl="2"/>
            <a:r>
              <a:rPr lang="ko-KR" altLang="en-US"/>
              <a:t>그 다음 모델에 데이터를 주입하여 훈련이나 추론을 시작할 수 있음</a:t>
            </a:r>
            <a:endParaRPr lang="en-US" altLang="ko-KR"/>
          </a:p>
          <a:p>
            <a:pPr lvl="2"/>
            <a:r>
              <a:rPr lang="ko-KR" altLang="en-US"/>
              <a:t>장점</a:t>
            </a:r>
            <a:endParaRPr lang="en-US" altLang="ko-KR"/>
          </a:p>
          <a:p>
            <a:pPr lvl="3"/>
            <a:r>
              <a:rPr lang="ko-KR" altLang="en-US"/>
              <a:t>모델을 저장하거나 복사</a:t>
            </a:r>
            <a:r>
              <a:rPr lang="en-US" altLang="ko-KR"/>
              <a:t>, </a:t>
            </a:r>
            <a:r>
              <a:rPr lang="ko-KR" altLang="en-US"/>
              <a:t>공유하기 쉬움</a:t>
            </a:r>
            <a:endParaRPr lang="en-US" altLang="ko-KR"/>
          </a:p>
          <a:p>
            <a:pPr lvl="3"/>
            <a:r>
              <a:rPr lang="ko-KR" altLang="en-US"/>
              <a:t>모델의 구조를 출력하거나 분석하기 좋음</a:t>
            </a:r>
            <a:endParaRPr lang="en-US" altLang="ko-KR"/>
          </a:p>
          <a:p>
            <a:pPr lvl="3"/>
            <a:r>
              <a:rPr lang="ko-KR" altLang="en-US"/>
              <a:t>프레임워크가 크기를 짐작하고 타입을 확인하여 에러를 </a:t>
            </a:r>
            <a:r>
              <a:rPr lang="en-US" altLang="ko-KR"/>
              <a:t>(</a:t>
            </a:r>
            <a:r>
              <a:rPr lang="ko-KR" altLang="en-US"/>
              <a:t>모델에 데이터가 주입되기 전에</a:t>
            </a:r>
            <a:r>
              <a:rPr lang="en-US" altLang="ko-KR"/>
              <a:t>) </a:t>
            </a:r>
            <a:r>
              <a:rPr lang="ko-KR" altLang="en-US"/>
              <a:t>일찍 발견할 수 있음</a:t>
            </a:r>
            <a:endParaRPr lang="en-US" altLang="ko-KR"/>
          </a:p>
          <a:p>
            <a:pPr lvl="3"/>
            <a:r>
              <a:rPr lang="ko-KR" altLang="en-US"/>
              <a:t>전체 모델이 층으로 구성된 정적 그래프이므로 디버깅하기도 쉬움</a:t>
            </a:r>
            <a:endParaRPr lang="en-US" altLang="ko-KR"/>
          </a:p>
          <a:p>
            <a:pPr lvl="2"/>
            <a:r>
              <a:rPr lang="ko-KR" altLang="en-US"/>
              <a:t>단점 </a:t>
            </a:r>
            <a:endParaRPr lang="en-US" altLang="ko-KR"/>
          </a:p>
          <a:p>
            <a:pPr lvl="3"/>
            <a:r>
              <a:rPr lang="ko-KR" altLang="en-US"/>
              <a:t>정적 구조</a:t>
            </a:r>
            <a:endParaRPr lang="en-US" altLang="ko-KR"/>
          </a:p>
          <a:p>
            <a:pPr lvl="4"/>
            <a:r>
              <a:rPr lang="ko-KR" altLang="en-US"/>
              <a:t>어떤 모델은 반복문을 포함하고 다양한 크기를 다루어야 하며 조건문을 가지는 등 여러 가지 동적인 구조를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필요로 함</a:t>
            </a:r>
            <a:endParaRPr lang="en-US" altLang="ko-KR"/>
          </a:p>
          <a:p>
            <a:pPr lvl="2"/>
            <a:r>
              <a:rPr lang="ko-KR" altLang="en-US"/>
              <a:t>명령형</a:t>
            </a:r>
            <a:r>
              <a:rPr lang="en-US" altLang="ko-KR"/>
              <a:t>(imperative) </a:t>
            </a:r>
            <a:r>
              <a:rPr lang="ko-KR" altLang="en-US"/>
              <a:t>프로그래밍 스타일이 필요하다면 서브클래싱 </a:t>
            </a:r>
            <a:r>
              <a:rPr lang="en-US" altLang="ko-KR"/>
              <a:t>API(subclassing API)</a:t>
            </a:r>
            <a:r>
              <a:rPr lang="ko-KR" altLang="en-US"/>
              <a:t>가 정답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616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(26)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WideAndDeepModel </a:t>
            </a:r>
            <a:r>
              <a:rPr lang="ko-KR" altLang="en-US"/>
              <a:t>클래스</a:t>
            </a:r>
            <a:endParaRPr lang="en-US" altLang="ko-KR"/>
          </a:p>
          <a:p>
            <a:pPr lvl="2"/>
            <a:r>
              <a:rPr lang="ko-KR" altLang="en-US"/>
              <a:t>앞서 함수형 </a:t>
            </a:r>
            <a:r>
              <a:rPr lang="en-US" altLang="ko-KR"/>
              <a:t>API</a:t>
            </a:r>
            <a:r>
              <a:rPr lang="ko-KR" altLang="en-US"/>
              <a:t>로 만든 모델과 동일한 기능을 수행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BFB7B12F-3807-D238-4DD9-524E9E304E4F}"/>
              </a:ext>
            </a:extLst>
          </p:cNvPr>
          <p:cNvGrpSpPr/>
          <p:nvPr/>
        </p:nvGrpSpPr>
        <p:grpSpPr>
          <a:xfrm>
            <a:off x="1556991" y="1509616"/>
            <a:ext cx="6079926" cy="5106923"/>
            <a:chOff x="1515122" y="1499724"/>
            <a:chExt cx="7934325" cy="613733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D2FF4E28-1580-5741-84AE-8E5C0EAFB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1499724"/>
              <a:ext cx="7905750" cy="17811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03C2AC79-8332-C960-710B-C002A7FFA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5122" y="3236509"/>
              <a:ext cx="7934325" cy="4400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82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5DAE6BD9-534E-B46C-A041-2AE8AF2CB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20082"/>
              </p:ext>
            </p:extLst>
          </p:nvPr>
        </p:nvGraphicFramePr>
        <p:xfrm>
          <a:off x="916657" y="1376363"/>
          <a:ext cx="10616532" cy="370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인공 신경망 소개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인공 신경망과 케라스를 이용한 구현 방법</a:t>
                      </a:r>
                      <a:endParaRPr lang="en-US" altLang="ko-KR" sz="13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심층 신경망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심층 신경망의 문제와 해결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사용자 정의 모델과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텐서플로와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저수준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파이썬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를 이용한 사용자 정의 모델과 훈련 알고리즘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 smtClean="0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 사용한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데이터 적재와 전처리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TFRecord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포맷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전처리 층 및 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합성곱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신경망을 사용한 컴퓨터 비전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CNN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구성 요소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사용한 구현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CNN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을 사용한 시퀀스 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개념과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WaveNet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어텐션을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자연어 처리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문장 수준의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어텐션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메커니즘 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오토인코더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GAN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그리고 확산 모델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오토인코더  차원 축소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특성 추출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비지도 사전 훈련 방법과 생성 모델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강화 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강화 학습 개념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정책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그레이디언트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심층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Q-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네트워크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대규모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모델 훈련과 배포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TF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서빙과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구글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버텍스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플랫폼에 모델을 배포하는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6546655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545E3CB-82CC-003C-D3BF-626496380430}"/>
              </a:ext>
            </a:extLst>
          </p:cNvPr>
          <p:cNvSpPr txBox="1"/>
          <p:nvPr/>
        </p:nvSpPr>
        <p:spPr>
          <a:xfrm>
            <a:off x="1898306" y="834712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신경망과 딥러닝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8499164D-9D1E-DF69-62E3-756AB475781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2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3219068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(27)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10.2.5 </a:t>
            </a:r>
            <a:r>
              <a:rPr lang="ko-KR" altLang="en-US" b="1">
                <a:solidFill>
                  <a:srgbClr val="FF0000"/>
                </a:solidFill>
              </a:rPr>
              <a:t>모델 저장과 복원하기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훈련된 케라스 모델을 저장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모델을 로드</a:t>
            </a:r>
            <a:endParaRPr lang="en-US" altLang="ko-KR"/>
          </a:p>
          <a:p>
            <a:pPr lvl="2"/>
            <a:r>
              <a:rPr lang="en-US" altLang="ko-KR"/>
              <a:t>save_weights()</a:t>
            </a:r>
            <a:r>
              <a:rPr lang="ko-KR" altLang="en-US"/>
              <a:t>와 </a:t>
            </a:r>
            <a:r>
              <a:rPr lang="en-US" altLang="ko-KR"/>
              <a:t>load_weights()</a:t>
            </a:r>
            <a:r>
              <a:rPr lang="ko-KR" altLang="en-US"/>
              <a:t>를 사용하여 파라미터 값만 저장하고 로드할 수도 있음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DA5A1D8-549F-88AD-4C13-C505DF5FF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01355"/>
            <a:ext cx="5095875" cy="6191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9317E3F-DB93-9720-1757-D37B4568E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349347"/>
            <a:ext cx="64198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364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(28)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10.2.6 </a:t>
            </a:r>
            <a:r>
              <a:rPr lang="ko-KR" altLang="en-US" b="1">
                <a:solidFill>
                  <a:srgbClr val="FF0000"/>
                </a:solidFill>
              </a:rPr>
              <a:t>콜백 사용하기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ModelCheckpoint</a:t>
            </a:r>
            <a:r>
              <a:rPr lang="ko-KR" altLang="en-US"/>
              <a:t>는 훈련하는 동안 일정한 간격으로 모델의 체크포인트를 저장</a:t>
            </a:r>
            <a:endParaRPr lang="en-US" altLang="ko-KR"/>
          </a:p>
          <a:p>
            <a:pPr lvl="2"/>
            <a:r>
              <a:rPr lang="ko-KR" altLang="en-US"/>
              <a:t>기본적으로 매 에포크의 끝에서 호출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EarlyStopping </a:t>
            </a:r>
            <a:r>
              <a:rPr lang="ko-KR" altLang="en-US"/>
              <a:t>콜백을 사용</a:t>
            </a:r>
            <a:endParaRPr lang="en-US" altLang="ko-KR"/>
          </a:p>
          <a:p>
            <a:pPr lvl="2"/>
            <a:r>
              <a:rPr lang="ko-KR" altLang="en-US"/>
              <a:t>일정 에포크</a:t>
            </a:r>
            <a:r>
              <a:rPr lang="en-US" altLang="ko-KR"/>
              <a:t>(patience </a:t>
            </a:r>
            <a:r>
              <a:rPr lang="ko-KR" altLang="en-US"/>
              <a:t>매개변수로 지정</a:t>
            </a:r>
            <a:r>
              <a:rPr lang="en-US" altLang="ko-KR"/>
              <a:t>) </a:t>
            </a:r>
            <a:r>
              <a:rPr lang="ko-KR" altLang="en-US"/>
              <a:t>동안 검증 세트에 대한 점수가 향상되지 않으면 훈련을 멈춤</a:t>
            </a:r>
            <a:endParaRPr lang="en-US" altLang="ko-KR"/>
          </a:p>
          <a:p>
            <a:pPr lvl="2"/>
            <a:r>
              <a:rPr lang="en-US" altLang="ko-KR"/>
              <a:t>restore_best_weights=True</a:t>
            </a:r>
            <a:r>
              <a:rPr lang="ko-KR" altLang="en-US"/>
              <a:t>로 지정하면 훈련이 끝난 후 최상의 모델을 복원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B5BE231-B467-E3AA-DEA1-0CE19C043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39882"/>
            <a:ext cx="7058025" cy="1123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AE31290-4919-C359-1D40-FDBA4691D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490344"/>
            <a:ext cx="74771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436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(29)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사용자 정의 콜백 만들기</a:t>
            </a:r>
            <a:endParaRPr lang="en-US" altLang="ko-KR"/>
          </a:p>
          <a:p>
            <a:pPr lvl="2"/>
            <a:r>
              <a:rPr lang="ko-KR" altLang="en-US"/>
              <a:t>예</a:t>
            </a:r>
            <a:r>
              <a:rPr lang="en-US" altLang="ko-KR"/>
              <a:t>)</a:t>
            </a:r>
            <a:r>
              <a:rPr lang="ko-KR" altLang="en-US"/>
              <a:t> 훈련하는 동안 검증 손실과 훈련 손실의 비율을 출력</a:t>
            </a:r>
            <a:r>
              <a:rPr lang="en-US" altLang="ko-KR"/>
              <a:t>(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과대적합을 감지</a:t>
            </a:r>
            <a:r>
              <a:rPr lang="en-US" altLang="ko-KR"/>
              <a:t>)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ACA3024-7D21-60B6-CB60-4D8780D6A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19726"/>
            <a:ext cx="62293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066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(30)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10.2.7 </a:t>
            </a:r>
            <a:r>
              <a:rPr lang="ko-KR" altLang="en-US" b="1">
                <a:solidFill>
                  <a:srgbClr val="FF0000"/>
                </a:solidFill>
              </a:rPr>
              <a:t>텐서보드로 시각화하기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텐서보드는 매우 좋은 인터랙티브 시각화 도구</a:t>
            </a:r>
            <a:endParaRPr lang="en-US" altLang="ko-KR"/>
          </a:p>
          <a:p>
            <a:pPr lvl="2"/>
            <a:r>
              <a:rPr lang="ko-KR" altLang="en-US"/>
              <a:t>훈련하는 동안 학습 곡선을 그리거나 여러 실행 간의 학습 곡선을 비교하고 계산 그래프 시각화와 훈련 통계 분석을 수행</a:t>
            </a:r>
            <a:endParaRPr lang="en-US" altLang="ko-KR"/>
          </a:p>
          <a:p>
            <a:pPr lvl="2"/>
            <a:r>
              <a:rPr lang="ko-KR" altLang="en-US"/>
              <a:t>모델이 생성한 이미지를 확인하거나 </a:t>
            </a:r>
            <a:r>
              <a:rPr lang="en-US" altLang="ko-KR"/>
              <a:t>3D</a:t>
            </a:r>
            <a:r>
              <a:rPr lang="ko-KR" altLang="en-US"/>
              <a:t>에 투영된 복잡한 다차원 데이터를 시각화하고 자동으로 클러스터링하며 네트워크 프로파일링</a:t>
            </a:r>
            <a:r>
              <a:rPr lang="en-US" altLang="ko-KR"/>
              <a:t>(</a:t>
            </a:r>
            <a:r>
              <a:rPr lang="ko-KR" altLang="en-US"/>
              <a:t>속도를 측정하여 병목 현상 파악</a:t>
            </a:r>
            <a:r>
              <a:rPr lang="en-US" altLang="ko-KR"/>
              <a:t>) </a:t>
            </a:r>
            <a:r>
              <a:rPr lang="ko-KR" altLang="en-US"/>
              <a:t>등에 사용</a:t>
            </a:r>
            <a:endParaRPr lang="en-US" altLang="ko-KR"/>
          </a:p>
          <a:p>
            <a:pPr lvl="2"/>
            <a:r>
              <a:rPr lang="ko-KR" altLang="en-US"/>
              <a:t>텐서보드는 텐서플로를 설치할 때 자동으로 설치</a:t>
            </a:r>
            <a:endParaRPr lang="en-US" altLang="ko-KR"/>
          </a:p>
          <a:p>
            <a:pPr lvl="3"/>
            <a:r>
              <a:rPr lang="ko-KR" altLang="en-US"/>
              <a:t>프로파일링 데이터를 시각화하려면 텐서보드 플러그인이 필요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https://homl.info/install</a:t>
            </a:r>
            <a:r>
              <a:rPr lang="ko-KR" altLang="en-US"/>
              <a:t>의 설치 지침에 따라 로컬에서 모든 것을 실행했다면 플러그인이 이미 설치됨</a:t>
            </a:r>
            <a:endParaRPr lang="en-US" altLang="ko-KR"/>
          </a:p>
          <a:p>
            <a:pPr lvl="3"/>
            <a:r>
              <a:rPr lang="ko-KR" altLang="en-US"/>
              <a:t>코랩을 사용하는 경우 다음 명령을 실행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50C114B-FFE5-C582-B429-9F5F9B9DE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264" y="3716338"/>
            <a:ext cx="46767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683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(31)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텐서보드를 사용하려면 프로그램을 수정하여 이벤트 파일</a:t>
            </a:r>
            <a:r>
              <a:rPr lang="en-US" altLang="ko-KR"/>
              <a:t>(event file)</a:t>
            </a:r>
            <a:r>
              <a:rPr lang="ko-KR" altLang="en-US"/>
              <a:t>이라는 특별한 이진 로그 파일에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시각화하려는 데이터를 출력</a:t>
            </a:r>
            <a:endParaRPr lang="en-US" altLang="ko-KR"/>
          </a:p>
          <a:p>
            <a:pPr lvl="2"/>
            <a:r>
              <a:rPr lang="ko-KR" altLang="en-US"/>
              <a:t>루트 로그 디렉터리의 이름을 </a:t>
            </a:r>
            <a:r>
              <a:rPr lang="en-US" altLang="ko-KR"/>
              <a:t>my_logs</a:t>
            </a:r>
            <a:r>
              <a:rPr lang="ko-KR" altLang="en-US"/>
              <a:t>로 지정하고</a:t>
            </a:r>
            <a:r>
              <a:rPr lang="en-US" altLang="ko-KR"/>
              <a:t>, </a:t>
            </a:r>
            <a:r>
              <a:rPr lang="ko-KR" altLang="en-US"/>
              <a:t>현재 날짜와 시간을 기준으로 서브디렉터리의 경로를 생성하는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함수를 정의하여 실행할 때마다 다른 경로를 만들기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TensorBoard() </a:t>
            </a:r>
            <a:r>
              <a:rPr lang="ko-KR" altLang="en-US"/>
              <a:t>콜백</a:t>
            </a:r>
            <a:endParaRPr lang="en-US" altLang="ko-KR"/>
          </a:p>
          <a:p>
            <a:pPr lvl="2"/>
            <a:r>
              <a:rPr lang="ko-KR" altLang="en-US"/>
              <a:t>로그 디렉터리</a:t>
            </a:r>
            <a:r>
              <a:rPr lang="en-US" altLang="ko-KR"/>
              <a:t>(</a:t>
            </a:r>
            <a:r>
              <a:rPr lang="ko-KR" altLang="en-US"/>
              <a:t>필요한 경우 상위 디렉터리와 함께</a:t>
            </a:r>
            <a:r>
              <a:rPr lang="en-US" altLang="ko-KR"/>
              <a:t>)</a:t>
            </a:r>
            <a:r>
              <a:rPr lang="ko-KR" altLang="en-US"/>
              <a:t>를 생성하고</a:t>
            </a:r>
            <a:r>
              <a:rPr lang="en-US" altLang="ko-KR"/>
              <a:t>, </a:t>
            </a:r>
            <a:r>
              <a:rPr lang="ko-KR" altLang="en-US"/>
              <a:t>훈련 중에 이벤트 파일을 만들어 요약 정보를 기록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4B7D754-5E86-63BE-5101-C5C7F20D0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63750"/>
            <a:ext cx="6943725" cy="2228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C8D6362-CFF4-4606-11B1-0DD2BDFFC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960319"/>
            <a:ext cx="69723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02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(32)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학습률을 </a:t>
            </a:r>
            <a:r>
              <a:rPr lang="en-US" altLang="ko-KR"/>
              <a:t>0.001</a:t>
            </a:r>
            <a:r>
              <a:rPr lang="ko-KR" altLang="en-US"/>
              <a:t>에서 </a:t>
            </a:r>
            <a:r>
              <a:rPr lang="en-US" altLang="ko-KR"/>
              <a:t>0.002</a:t>
            </a:r>
            <a:r>
              <a:rPr lang="ko-KR" altLang="en-US"/>
              <a:t>로 변경하고 코드를 다시 실행</a:t>
            </a:r>
            <a:endParaRPr lang="en-US" altLang="ko-KR"/>
          </a:p>
          <a:p>
            <a:pPr lvl="2"/>
            <a:r>
              <a:rPr lang="ko-KR" altLang="en-US"/>
              <a:t>새로운 서브디렉터리가 만들어짐을 확인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텐서보드용 주피터 확장 프로그램을 로드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98003FA-B9E7-82A6-45B7-1AE1EE598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06833"/>
            <a:ext cx="6625701" cy="36620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39176F2-B1D4-9B0E-5EC3-17EACE6CD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622799"/>
            <a:ext cx="3334735" cy="8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66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(33)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텐서보드의 사용자 인터페이스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8217635-FEFD-54C3-BF0F-42BE7F932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47" y="1260727"/>
            <a:ext cx="6900906" cy="43365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7FD9A53-9293-7CE4-DED3-6CBC2AD2AB13}"/>
              </a:ext>
            </a:extLst>
          </p:cNvPr>
          <p:cNvSpPr txBox="1"/>
          <p:nvPr/>
        </p:nvSpPr>
        <p:spPr>
          <a:xfrm>
            <a:off x="2645547" y="5767478"/>
            <a:ext cx="70843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i="0" u="none" strike="noStrike" baseline="0">
                <a:latin typeface="+mn-ea"/>
              </a:rPr>
              <a:t>그림 </a:t>
            </a:r>
            <a:r>
              <a:rPr lang="en-US" altLang="ko-KR" sz="1400" b="1" i="0" u="none" strike="noStrike" baseline="0">
                <a:latin typeface="+mn-ea"/>
              </a:rPr>
              <a:t>10-16 </a:t>
            </a:r>
            <a:r>
              <a:rPr lang="ko-KR" altLang="en-US" sz="1400" b="1" i="0" u="none" strike="noStrike" baseline="0">
                <a:solidFill>
                  <a:schemeClr val="accent5">
                    <a:lumMod val="50000"/>
                  </a:schemeClr>
                </a:solidFill>
                <a:latin typeface="+mn-ea"/>
              </a:rPr>
              <a:t>텐서보드로 학습 곡선 시각화하기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5319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10.2</a:t>
            </a:r>
            <a:r>
              <a:rPr lang="ko-KR" altLang="en-US" dirty="0" smtClean="0"/>
              <a:t> </a:t>
            </a:r>
            <a:r>
              <a:rPr lang="ko-KR" altLang="en-US" dirty="0" err="1"/>
              <a:t>케라스로</a:t>
            </a:r>
            <a:r>
              <a:rPr lang="ko-KR" altLang="en-US" dirty="0"/>
              <a:t> 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구현하기</a:t>
            </a:r>
            <a:r>
              <a:rPr lang="en-US" altLang="ko-KR" dirty="0"/>
              <a:t>(34)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create_file_writer() </a:t>
            </a:r>
            <a:r>
              <a:rPr lang="ko-KR" altLang="en-US"/>
              <a:t>함수를 사용하여 </a:t>
            </a:r>
            <a:r>
              <a:rPr lang="en-US" altLang="ko-KR"/>
              <a:t>SummaryWriter</a:t>
            </a:r>
            <a:r>
              <a:rPr lang="ko-KR" altLang="en-US"/>
              <a:t>를 생성하고</a:t>
            </a:r>
            <a:r>
              <a:rPr lang="en-US" altLang="ko-KR"/>
              <a:t>, </a:t>
            </a:r>
            <a:r>
              <a:rPr lang="ko-KR" altLang="en-US"/>
              <a:t>이를 파이썬 콘텍스트로 사용하여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스칼라</a:t>
            </a:r>
            <a:r>
              <a:rPr lang="en-US" altLang="ko-KR"/>
              <a:t>, </a:t>
            </a:r>
            <a:r>
              <a:rPr lang="ko-KR" altLang="en-US"/>
              <a:t>히스토그램</a:t>
            </a:r>
            <a:r>
              <a:rPr lang="en-US" altLang="ko-KR"/>
              <a:t>, </a:t>
            </a:r>
            <a:r>
              <a:rPr lang="ko-KR" altLang="en-US"/>
              <a:t>이미지</a:t>
            </a:r>
            <a:r>
              <a:rPr lang="en-US" altLang="ko-KR"/>
              <a:t>, </a:t>
            </a:r>
            <a:r>
              <a:rPr lang="ko-KR" altLang="en-US"/>
              <a:t>오디오 및 텍스트를 기록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0C3B0EC-B80A-9D9D-BCA2-1B6C717F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539946"/>
            <a:ext cx="7575612" cy="490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910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10.3</a:t>
            </a:r>
            <a:r>
              <a:rPr lang="ko-KR" altLang="en-US" dirty="0" smtClean="0"/>
              <a:t> </a:t>
            </a:r>
            <a:r>
              <a:rPr lang="ko-KR" altLang="en-US" dirty="0"/>
              <a:t>신경망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</a:t>
            </a:r>
            <a:r>
              <a:rPr lang="ko-KR" altLang="en-US" dirty="0" err="1"/>
              <a:t>튜닝하기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하이퍼파라미터 튜닝</a:t>
            </a:r>
            <a:endParaRPr lang="en-US" altLang="ko-KR"/>
          </a:p>
          <a:p>
            <a:pPr lvl="2"/>
            <a:r>
              <a:rPr lang="en-US" altLang="ko-KR"/>
              <a:t>GridSearchCV </a:t>
            </a:r>
            <a:r>
              <a:rPr lang="ko-KR" altLang="en-US"/>
              <a:t>또는 </a:t>
            </a:r>
            <a:r>
              <a:rPr lang="en-US" altLang="ko-KR"/>
              <a:t>RandomizedSearchCV</a:t>
            </a:r>
            <a:r>
              <a:rPr lang="ko-KR" altLang="en-US"/>
              <a:t>를 사용하여 하이퍼파라미터를 미세 튜닝</a:t>
            </a:r>
            <a:endParaRPr lang="en-US" altLang="ko-KR"/>
          </a:p>
          <a:p>
            <a:pPr lvl="3"/>
            <a:r>
              <a:rPr lang="en-US" altLang="ko-KR"/>
              <a:t>SciKeras </a:t>
            </a:r>
            <a:r>
              <a:rPr lang="ko-KR" altLang="en-US"/>
              <a:t>라이브러리의 </a:t>
            </a:r>
            <a:r>
              <a:rPr lang="en-US" altLang="ko-KR"/>
              <a:t>KerasRegressor</a:t>
            </a:r>
            <a:r>
              <a:rPr lang="ko-KR" altLang="en-US"/>
              <a:t>와 </a:t>
            </a:r>
            <a:r>
              <a:rPr lang="en-US" altLang="ko-KR"/>
              <a:t>KerasClassifier </a:t>
            </a:r>
            <a:r>
              <a:rPr lang="ko-KR" altLang="en-US"/>
              <a:t>래퍼 클래스를 사용</a:t>
            </a:r>
            <a:endParaRPr lang="en-US" altLang="ko-KR"/>
          </a:p>
          <a:p>
            <a:pPr lvl="2"/>
            <a:r>
              <a:rPr lang="ko-KR" altLang="en-US"/>
              <a:t>케라스 튜너</a:t>
            </a:r>
            <a:r>
              <a:rPr lang="en-US" altLang="ko-KR"/>
              <a:t>(Keras Tuner) </a:t>
            </a:r>
            <a:r>
              <a:rPr lang="ko-KR" altLang="en-US"/>
              <a:t>라이브러리를 사용</a:t>
            </a:r>
            <a:endParaRPr lang="en-US" altLang="ko-KR"/>
          </a:p>
          <a:p>
            <a:pPr lvl="1"/>
            <a:r>
              <a:rPr lang="ko-KR" altLang="en-US"/>
              <a:t>패션 </a:t>
            </a:r>
            <a:r>
              <a:rPr lang="en-US" altLang="ko-KR"/>
              <a:t>MNIST </a:t>
            </a:r>
            <a:r>
              <a:rPr lang="ko-KR" altLang="en-US"/>
              <a:t>이미지를 분류하기 위한 </a:t>
            </a:r>
            <a:r>
              <a:rPr lang="en-US" altLang="ko-KR"/>
              <a:t>MLP</a:t>
            </a:r>
            <a:r>
              <a:rPr lang="ko-KR" altLang="en-US"/>
              <a:t>를 만들고 컴파일</a:t>
            </a:r>
            <a:endParaRPr lang="en-US" altLang="ko-KR"/>
          </a:p>
          <a:p>
            <a:pPr lvl="2"/>
            <a:r>
              <a:rPr lang="ko-KR" altLang="en-US"/>
              <a:t>은닉 층의 수</a:t>
            </a:r>
            <a:r>
              <a:rPr lang="en-US" altLang="ko-KR"/>
              <a:t>(n_hidden), </a:t>
            </a:r>
            <a:r>
              <a:rPr lang="ko-KR" altLang="en-US"/>
              <a:t>각 층의 뉴런 수</a:t>
            </a:r>
            <a:r>
              <a:rPr lang="en-US" altLang="ko-KR"/>
              <a:t>(n_neurons), </a:t>
            </a:r>
            <a:r>
              <a:rPr lang="ko-KR" altLang="en-US"/>
              <a:t>학습률</a:t>
            </a:r>
            <a:r>
              <a:rPr lang="en-US" altLang="ko-KR"/>
              <a:t>(learning_rate), </a:t>
            </a:r>
            <a:r>
              <a:rPr lang="ko-KR" altLang="en-US"/>
              <a:t>사용할 옵티마이저</a:t>
            </a:r>
            <a:r>
              <a:rPr lang="en-US" altLang="ko-KR"/>
              <a:t>(optimizer) </a:t>
            </a:r>
            <a:r>
              <a:rPr lang="ko-KR" altLang="en-US"/>
              <a:t>등의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하이퍼파라미터를 사용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CDB22E1-E2DA-5841-E2A1-8ACDA6723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662" y="3070284"/>
            <a:ext cx="4407439" cy="327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018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10.3</a:t>
            </a:r>
            <a:r>
              <a:rPr lang="ko-KR" altLang="en-US" dirty="0" smtClean="0"/>
              <a:t> </a:t>
            </a:r>
            <a:r>
              <a:rPr lang="ko-KR" altLang="en-US" dirty="0"/>
              <a:t>신경망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</a:t>
            </a:r>
            <a:r>
              <a:rPr lang="ko-KR" altLang="en-US" dirty="0" err="1"/>
              <a:t>튜닝하기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기본적인 랜덤 서치를 수행</a:t>
            </a:r>
            <a:endParaRPr lang="en-US" altLang="ko-KR"/>
          </a:p>
          <a:p>
            <a:pPr lvl="2"/>
            <a:r>
              <a:rPr lang="en-US" altLang="ko-KR"/>
              <a:t>kt.RandomSearch </a:t>
            </a:r>
            <a:r>
              <a:rPr lang="ko-KR" altLang="en-US"/>
              <a:t>튜너를 만들고 </a:t>
            </a:r>
            <a:r>
              <a:rPr lang="en-US" altLang="ko-KR"/>
              <a:t>build_model </a:t>
            </a:r>
            <a:r>
              <a:rPr lang="ko-KR" altLang="en-US"/>
              <a:t>함수를 생성자에 전달한 후 튜너의 </a:t>
            </a:r>
            <a:r>
              <a:rPr lang="en-US" altLang="ko-KR"/>
              <a:t>search() </a:t>
            </a:r>
            <a:r>
              <a:rPr lang="ko-KR" altLang="en-US"/>
              <a:t>메서드를 호출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검색을 완료하면 이에 해당하는 최상의 모델을 획득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0BE5BDE-C64F-B1D9-428E-2C6A73A2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98200"/>
            <a:ext cx="7019925" cy="1695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F4C2DBCD-EF35-1595-2023-A01E4D25D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716338"/>
            <a:ext cx="62960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4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C9D97B6-9BD5-4C37-A600-459D917BBA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305928" cy="3437754"/>
          </a:xfrm>
        </p:spPr>
        <p:txBody>
          <a:bodyPr numCol="1" spcCol="180000">
            <a:normAutofit/>
          </a:bodyPr>
          <a:lstStyle/>
          <a:p>
            <a:pPr marL="0" indent="0">
              <a:buNone/>
            </a:pPr>
            <a:r>
              <a:rPr lang="ko-KR" altLang="en-US" sz="1400" b="1" dirty="0" smtClean="0"/>
              <a:t>부록</a:t>
            </a:r>
            <a:r>
              <a:rPr lang="en-US" altLang="ko-KR" sz="1400" b="1" dirty="0" smtClean="0"/>
              <a:t> A: </a:t>
            </a:r>
            <a:r>
              <a:rPr lang="ko-KR" altLang="en-US" sz="1400" b="1" dirty="0"/>
              <a:t>연습문제 정답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B: </a:t>
            </a:r>
            <a:r>
              <a:rPr lang="ko-KR" altLang="en-US" sz="1400" b="1" dirty="0"/>
              <a:t>머신러닝 프로젝트 체크리스트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C: </a:t>
            </a:r>
            <a:r>
              <a:rPr lang="ko-KR" altLang="en-US" sz="1400" b="1" dirty="0"/>
              <a:t>자동 미분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D: </a:t>
            </a:r>
            <a:r>
              <a:rPr lang="ko-KR" altLang="en-US" sz="1400" b="1" dirty="0"/>
              <a:t>특수한 데이터 구조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E: </a:t>
            </a:r>
            <a:r>
              <a:rPr lang="ko-KR" altLang="en-US" sz="1400" b="1" dirty="0"/>
              <a:t>텐서플로 그래프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4AF38E3-6494-BDF2-04C0-6AE53B3ACB20}"/>
              </a:ext>
            </a:extLst>
          </p:cNvPr>
          <p:cNvSpPr txBox="1"/>
          <p:nvPr/>
        </p:nvSpPr>
        <p:spPr>
          <a:xfrm>
            <a:off x="1898306" y="83471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부록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60EFC07-FC3A-AF14-F463-3032F0056CE5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3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221874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10.3</a:t>
            </a:r>
            <a:r>
              <a:rPr lang="ko-KR" altLang="en-US" dirty="0" smtClean="0"/>
              <a:t> </a:t>
            </a:r>
            <a:r>
              <a:rPr lang="ko-KR" altLang="en-US" dirty="0"/>
              <a:t>신경망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</a:t>
            </a:r>
            <a:r>
              <a:rPr lang="ko-KR" altLang="en-US" dirty="0" err="1"/>
              <a:t>튜닝하기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get_best_hyperparameters()</a:t>
            </a:r>
            <a:r>
              <a:rPr lang="ko-KR" altLang="en-US"/>
              <a:t>를 호출하여 최상의 모델의 </a:t>
            </a:r>
            <a:r>
              <a:rPr lang="en-US" altLang="ko-KR"/>
              <a:t>kt.HyperParameters</a:t>
            </a:r>
            <a:r>
              <a:rPr lang="ko-KR" altLang="en-US"/>
              <a:t>를 얻을 수도 있음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61CE4D33-EC1C-C624-24E6-1F3C37B4D43C}"/>
              </a:ext>
            </a:extLst>
          </p:cNvPr>
          <p:cNvGrpSpPr/>
          <p:nvPr/>
        </p:nvGrpSpPr>
        <p:grpSpPr>
          <a:xfrm>
            <a:off x="1524000" y="1243659"/>
            <a:ext cx="7896225" cy="1976453"/>
            <a:chOff x="2147887" y="1820708"/>
            <a:chExt cx="7896225" cy="197645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D1D729D4-55D9-6070-46E9-9BAF4F993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2650" y="1820708"/>
              <a:ext cx="7886700" cy="69532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84B460E6-607E-94CF-BBF2-EB073EC6C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7887" y="2568436"/>
              <a:ext cx="7896225" cy="1228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13292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10.3</a:t>
            </a:r>
            <a:r>
              <a:rPr lang="ko-KR" altLang="en-US" dirty="0" smtClean="0"/>
              <a:t> </a:t>
            </a:r>
            <a:r>
              <a:rPr lang="ko-KR" altLang="en-US" dirty="0"/>
              <a:t>신경망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</a:t>
            </a:r>
            <a:r>
              <a:rPr lang="ko-KR" altLang="en-US" dirty="0" err="1"/>
              <a:t>튜닝하기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각 튜너는 오라클</a:t>
            </a:r>
            <a:r>
              <a:rPr lang="en-US" altLang="ko-KR"/>
              <a:t>(oracle)</a:t>
            </a:r>
            <a:r>
              <a:rPr lang="ko-KR" altLang="en-US"/>
              <a:t>의 안내를 받음</a:t>
            </a:r>
            <a:endParaRPr lang="en-US" altLang="ko-KR"/>
          </a:p>
          <a:p>
            <a:pPr lvl="2"/>
            <a:r>
              <a:rPr lang="ko-KR" altLang="en-US"/>
              <a:t>오라클은 모든 시도를 기록하기 때문에 최상의 시도를 요청하여 해당 시도의 요약을 출력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10CA8F1-2A0C-3D1E-C943-E90D34C69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0825"/>
            <a:ext cx="75438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287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10.3</a:t>
            </a:r>
            <a:r>
              <a:rPr lang="ko-KR" altLang="en-US" dirty="0" smtClean="0"/>
              <a:t> </a:t>
            </a:r>
            <a:r>
              <a:rPr lang="ko-KR" altLang="en-US" dirty="0"/>
              <a:t>신경망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</a:t>
            </a:r>
            <a:r>
              <a:rPr lang="ko-KR" altLang="en-US" dirty="0" err="1"/>
              <a:t>튜닝하기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최상의 하이퍼파라미터와 검증 정확도가 표시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최상의 모델 성능이 만족스럽다면 전체 훈련 세트</a:t>
            </a:r>
            <a:r>
              <a:rPr lang="en-US" altLang="ko-KR"/>
              <a:t>(X_train_full</a:t>
            </a:r>
            <a:r>
              <a:rPr lang="ko-KR" altLang="en-US"/>
              <a:t>와 </a:t>
            </a:r>
            <a:r>
              <a:rPr lang="en-US" altLang="ko-KR"/>
              <a:t>y_train_full)</a:t>
            </a:r>
            <a:r>
              <a:rPr lang="ko-KR" altLang="en-US"/>
              <a:t>에서 몇 번의 에포크 동안 이어서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훈련한 다음 테스트 세트에서 평가하고 제품에 배포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68880D8-281E-308C-FD46-1567772BD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77863"/>
            <a:ext cx="5829300" cy="933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91E33C23-9918-727D-9AD1-C940FD7AA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66139"/>
            <a:ext cx="62007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98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10.3</a:t>
            </a:r>
            <a:r>
              <a:rPr lang="ko-KR" altLang="en-US" dirty="0" smtClean="0"/>
              <a:t> </a:t>
            </a:r>
            <a:r>
              <a:rPr lang="ko-KR" altLang="en-US" dirty="0"/>
              <a:t>신경망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</a:t>
            </a:r>
            <a:r>
              <a:rPr lang="ko-KR" altLang="en-US" dirty="0" err="1"/>
              <a:t>튜닝하기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데이터 전처리 하이퍼파라미터 또는 배치 크기와 같은 </a:t>
            </a:r>
            <a:r>
              <a:rPr lang="en-US" altLang="ko-KR"/>
              <a:t>model.fit() </a:t>
            </a:r>
            <a:r>
              <a:rPr lang="ko-KR" altLang="en-US"/>
              <a:t>매개변수를 미세 튜닝해야 할 경우</a:t>
            </a:r>
            <a:endParaRPr lang="en-US" altLang="ko-KR"/>
          </a:p>
          <a:p>
            <a:pPr lvl="2"/>
            <a:r>
              <a:rPr lang="en-US" altLang="ko-KR"/>
              <a:t>kt.HyperModel </a:t>
            </a:r>
            <a:r>
              <a:rPr lang="ko-KR" altLang="en-US"/>
              <a:t>클래스의 서브클래스를 만들고 </a:t>
            </a:r>
            <a:r>
              <a:rPr lang="en-US" altLang="ko-KR"/>
              <a:t>build()</a:t>
            </a:r>
            <a:r>
              <a:rPr lang="ko-KR" altLang="en-US"/>
              <a:t>와 </a:t>
            </a:r>
            <a:r>
              <a:rPr lang="en-US" altLang="ko-KR"/>
              <a:t>fit() </a:t>
            </a:r>
            <a:r>
              <a:rPr lang="ko-KR" altLang="en-US"/>
              <a:t>메서드 두 개를 정의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build_model() </a:t>
            </a:r>
            <a:r>
              <a:rPr lang="ko-KR" altLang="en-US"/>
              <a:t>함수 대신 이 클래스의 객체를 원하는 튜너에 전달</a:t>
            </a:r>
            <a:endParaRPr lang="en-US" altLang="ko-KR"/>
          </a:p>
          <a:p>
            <a:pPr lvl="3"/>
            <a:r>
              <a:rPr lang="ko-KR" altLang="en-US"/>
              <a:t>예</a:t>
            </a:r>
            <a:r>
              <a:rPr lang="en-US" altLang="ko-KR"/>
              <a:t>) MyClassificationHyperModel </a:t>
            </a:r>
            <a:r>
              <a:rPr lang="ko-KR" altLang="en-US"/>
              <a:t>객체를 기반으로 </a:t>
            </a:r>
            <a:r>
              <a:rPr lang="en-US" altLang="ko-KR"/>
              <a:t>kt.Hyperband </a:t>
            </a:r>
            <a:r>
              <a:rPr lang="ko-KR" altLang="en-US"/>
              <a:t>튜너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B6A1B6A-5475-7F27-997F-3EB2B735A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78594"/>
            <a:ext cx="5705475" cy="25336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F0D5E0F-55C2-0BA1-96DA-C216706EB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675832"/>
            <a:ext cx="7334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290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10.3</a:t>
            </a:r>
            <a:r>
              <a:rPr lang="ko-KR" altLang="en-US" dirty="0" smtClean="0"/>
              <a:t> </a:t>
            </a:r>
            <a:r>
              <a:rPr lang="ko-KR" altLang="en-US" dirty="0"/>
              <a:t>신경망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</a:t>
            </a:r>
            <a:r>
              <a:rPr lang="ko-KR" altLang="en-US" dirty="0" err="1"/>
              <a:t>튜닝하기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하이퍼밴드 튜너를 실행</a:t>
            </a:r>
            <a:endParaRPr lang="en-US" altLang="ko-KR"/>
          </a:p>
          <a:p>
            <a:pPr lvl="2"/>
            <a:r>
              <a:rPr lang="ko-KR" altLang="en-US"/>
              <a:t>루트 로그 디렉터리</a:t>
            </a:r>
            <a:r>
              <a:rPr lang="en-US" altLang="ko-KR"/>
              <a:t>(</a:t>
            </a:r>
            <a:r>
              <a:rPr lang="ko-KR" altLang="en-US"/>
              <a:t>튜너가 각 시도마다 다른 서브디렉터리를 사용</a:t>
            </a:r>
            <a:r>
              <a:rPr lang="en-US" altLang="ko-KR"/>
              <a:t>)</a:t>
            </a:r>
            <a:r>
              <a:rPr lang="ko-KR" altLang="en-US"/>
              <a:t>를 지정한 텐서보드 콜백과 조기 종료 콜백을 사용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8E00905-21D2-BCF2-EC90-E29E3B6E0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85900"/>
            <a:ext cx="65341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740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10.3</a:t>
            </a:r>
            <a:r>
              <a:rPr lang="ko-KR" altLang="en-US" dirty="0" smtClean="0"/>
              <a:t> </a:t>
            </a:r>
            <a:r>
              <a:rPr lang="ko-KR" altLang="en-US" dirty="0"/>
              <a:t>신경망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</a:t>
            </a:r>
            <a:r>
              <a:rPr lang="ko-KR" altLang="en-US" dirty="0" err="1"/>
              <a:t>튜닝하기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kt.BayesianOptimization </a:t>
            </a:r>
            <a:r>
              <a:rPr lang="ko-KR" altLang="en-US"/>
              <a:t>튜너</a:t>
            </a:r>
            <a:endParaRPr lang="en-US" altLang="ko-KR"/>
          </a:p>
          <a:p>
            <a:pPr lvl="2"/>
            <a:r>
              <a:rPr lang="ko-KR" altLang="en-US"/>
              <a:t>가우스 과정</a:t>
            </a:r>
            <a:r>
              <a:rPr lang="en-US" altLang="ko-KR"/>
              <a:t>(Gaussian process)</a:t>
            </a:r>
            <a:r>
              <a:rPr lang="ko-KR" altLang="en-US"/>
              <a:t> 확률 모델을 적용하여 하이퍼파라미터 공간의 어느 영역이 가장 유망한지 점진적으로 학습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1095C72-98D2-B0F5-1ECE-CB6751254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44286"/>
            <a:ext cx="76771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674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10.3</a:t>
            </a:r>
            <a:r>
              <a:rPr lang="ko-KR" altLang="en-US" dirty="0" smtClean="0"/>
              <a:t> </a:t>
            </a:r>
            <a:r>
              <a:rPr lang="ko-KR" altLang="en-US" dirty="0"/>
              <a:t>신경망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</a:t>
            </a:r>
            <a:r>
              <a:rPr lang="ko-KR" altLang="en-US" dirty="0" err="1"/>
              <a:t>튜닝하기</a:t>
            </a:r>
            <a:r>
              <a:rPr lang="en-US" altLang="ko-KR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10.3.1 </a:t>
            </a:r>
            <a:r>
              <a:rPr lang="ko-KR" altLang="en-US" b="1">
                <a:solidFill>
                  <a:srgbClr val="FF0000"/>
                </a:solidFill>
              </a:rPr>
              <a:t>은닉 층 개수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복잡한 문제에서는 심층 신경망이 얕은 신경망보다 파라미터 효율성</a:t>
            </a:r>
            <a:r>
              <a:rPr lang="en-US" altLang="ko-KR"/>
              <a:t>(parameter efficiency)</a:t>
            </a:r>
            <a:r>
              <a:rPr lang="ko-KR" altLang="en-US"/>
              <a:t>이 훨씬 좋음</a:t>
            </a:r>
            <a:endParaRPr lang="en-US" altLang="ko-KR"/>
          </a:p>
          <a:p>
            <a:pPr lvl="2"/>
            <a:r>
              <a:rPr lang="ko-KR" altLang="en-US"/>
              <a:t>실제 데이터는 계층 구조를 가진 경우가 많으므로 심층 신경망은 이런 면에서 유리</a:t>
            </a:r>
            <a:endParaRPr lang="en-US" altLang="ko-KR"/>
          </a:p>
          <a:p>
            <a:pPr lvl="3"/>
            <a:r>
              <a:rPr lang="ko-KR" altLang="en-US"/>
              <a:t>아래쪽 은닉 층은 저수준의 구조를 모델링</a:t>
            </a:r>
            <a:r>
              <a:rPr lang="en-US" altLang="ko-KR"/>
              <a:t>(</a:t>
            </a:r>
            <a:r>
              <a:rPr lang="ko-KR" altLang="en-US"/>
              <a:t>여러 방향이나 모양의 선</a:t>
            </a:r>
            <a:r>
              <a:rPr lang="en-US" altLang="ko-KR"/>
              <a:t>)</a:t>
            </a:r>
          </a:p>
          <a:p>
            <a:pPr lvl="3"/>
            <a:r>
              <a:rPr lang="ko-KR" altLang="en-US"/>
              <a:t>중간 은닉 층은 저수준의 구조를 연결해 중간 수준의 구조를 모델링</a:t>
            </a:r>
            <a:r>
              <a:rPr lang="en-US" altLang="ko-KR"/>
              <a:t>(</a:t>
            </a:r>
            <a:r>
              <a:rPr lang="ko-KR" altLang="en-US"/>
              <a:t>사각형</a:t>
            </a:r>
            <a:r>
              <a:rPr lang="en-US" altLang="ko-KR"/>
              <a:t>, </a:t>
            </a:r>
            <a:r>
              <a:rPr lang="ko-KR" altLang="en-US"/>
              <a:t>원</a:t>
            </a:r>
            <a:r>
              <a:rPr lang="en-US" altLang="ko-KR"/>
              <a:t>)</a:t>
            </a:r>
          </a:p>
          <a:p>
            <a:pPr lvl="3"/>
            <a:r>
              <a:rPr lang="ko-KR" altLang="en-US"/>
              <a:t>가장 위쪽 은닉 층과 출력 층은 중간 수준의 구조를 연결해 고수준의 구조를 모델링</a:t>
            </a:r>
            <a:r>
              <a:rPr lang="en-US" altLang="ko-KR"/>
              <a:t>(</a:t>
            </a:r>
            <a:r>
              <a:rPr lang="ko-KR" altLang="en-US"/>
              <a:t>얼굴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계층 구조는 심층 신경망이 좋은 솔루션으로 빨리 수렴하게 도와줄 뿐만 아니라 새로운 데이터에 일반화되는 능력도 향상</a:t>
            </a:r>
            <a:endParaRPr lang="en-US" altLang="ko-KR"/>
          </a:p>
          <a:p>
            <a:pPr lvl="2"/>
            <a:r>
              <a:rPr lang="ko-KR" altLang="en-US"/>
              <a:t>전이 학습</a:t>
            </a:r>
            <a:r>
              <a:rPr lang="en-US" altLang="ko-KR"/>
              <a:t>(transfer learning)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3241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10.3</a:t>
            </a:r>
            <a:r>
              <a:rPr lang="ko-KR" altLang="en-US" dirty="0" smtClean="0"/>
              <a:t> </a:t>
            </a:r>
            <a:r>
              <a:rPr lang="ko-KR" altLang="en-US" dirty="0"/>
              <a:t>신경망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</a:t>
            </a:r>
            <a:r>
              <a:rPr lang="ko-KR" altLang="en-US" dirty="0" err="1"/>
              <a:t>튜닝하기</a:t>
            </a:r>
            <a:r>
              <a:rPr lang="en-US" altLang="ko-KR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10.3.2 </a:t>
            </a:r>
            <a:r>
              <a:rPr lang="ko-KR" altLang="en-US" b="1">
                <a:solidFill>
                  <a:srgbClr val="FF0000"/>
                </a:solidFill>
              </a:rPr>
              <a:t>은닉 층의 뉴런 개수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입력 층과 출력 층의 뉴런 개수는 해당 작업에 필요한 입력과 출력의 형태에 따라 결정</a:t>
            </a:r>
            <a:endParaRPr lang="en-US" altLang="ko-KR"/>
          </a:p>
          <a:p>
            <a:pPr lvl="2"/>
            <a:r>
              <a:rPr lang="ko-KR" altLang="en-US"/>
              <a:t>예를 들어 </a:t>
            </a:r>
            <a:r>
              <a:rPr lang="en-US" altLang="ko-KR"/>
              <a:t>MNIST</a:t>
            </a:r>
            <a:r>
              <a:rPr lang="ko-KR" altLang="en-US"/>
              <a:t>는 </a:t>
            </a:r>
            <a:r>
              <a:rPr lang="en-US" altLang="ko-KR"/>
              <a:t>28×28 = 784</a:t>
            </a:r>
            <a:r>
              <a:rPr lang="ko-KR" altLang="en-US"/>
              <a:t>개의 입력 뉴런과 </a:t>
            </a:r>
            <a:r>
              <a:rPr lang="en-US" altLang="ko-KR"/>
              <a:t>10</a:t>
            </a:r>
            <a:r>
              <a:rPr lang="ko-KR" altLang="en-US"/>
              <a:t>개의 출력 뉴런이 필요</a:t>
            </a:r>
            <a:endParaRPr lang="en-US" altLang="ko-KR"/>
          </a:p>
          <a:p>
            <a:pPr lvl="1"/>
            <a:r>
              <a:rPr lang="ko-KR" altLang="en-US"/>
              <a:t>은닉 층의 구성 방식은 일반적으로 각 층의 뉴런을 점점 줄여서 깔때기처럼 구성</a:t>
            </a:r>
            <a:endParaRPr lang="en-US" altLang="ko-KR"/>
          </a:p>
          <a:p>
            <a:pPr lvl="2"/>
            <a:r>
              <a:rPr lang="ko-KR" altLang="en-US"/>
              <a:t>저수준의 많은 특성이 고수준의 적은 특성으로 합쳐질 수 있기 때문임</a:t>
            </a:r>
            <a:endParaRPr lang="en-US" altLang="ko-KR"/>
          </a:p>
          <a:p>
            <a:pPr lvl="1"/>
            <a:r>
              <a:rPr lang="ko-KR" altLang="en-US"/>
              <a:t>층의 개수와 마찬가지로 네트워크가 과대적합이 시작되기 전까지 점진적으로 뉴런 수를 늘릴 수 있음</a:t>
            </a:r>
            <a:r>
              <a:rPr lang="en-US" altLang="ko-KR"/>
              <a:t> </a:t>
            </a:r>
          </a:p>
          <a:p>
            <a:pPr lvl="2"/>
            <a:r>
              <a:rPr lang="ko-KR" altLang="en-US"/>
              <a:t>필요한 것보다 더 많은 층과 뉴런을 가진 모델을 선택한 다음</a:t>
            </a:r>
            <a:r>
              <a:rPr lang="en-US" altLang="ko-KR"/>
              <a:t>, </a:t>
            </a:r>
            <a:r>
              <a:rPr lang="ko-KR" altLang="en-US"/>
              <a:t>과대적합되지 않도록 조기 종료나 규제 기법을 사용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53334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10.3</a:t>
            </a:r>
            <a:r>
              <a:rPr lang="ko-KR" altLang="en-US" dirty="0" smtClean="0"/>
              <a:t> </a:t>
            </a:r>
            <a:r>
              <a:rPr lang="ko-KR" altLang="en-US" dirty="0"/>
              <a:t>신경망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</a:t>
            </a:r>
            <a:r>
              <a:rPr lang="ko-KR" altLang="en-US" dirty="0" err="1"/>
              <a:t>튜닝하기</a:t>
            </a:r>
            <a:r>
              <a:rPr lang="en-US" altLang="ko-KR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10.3.3 </a:t>
            </a:r>
            <a:r>
              <a:rPr lang="ko-KR" altLang="en-US" b="1">
                <a:solidFill>
                  <a:srgbClr val="FF0000"/>
                </a:solidFill>
              </a:rPr>
              <a:t>학습률</a:t>
            </a:r>
            <a:r>
              <a:rPr lang="en-US" altLang="ko-KR" b="1">
                <a:solidFill>
                  <a:srgbClr val="FF0000"/>
                </a:solidFill>
              </a:rPr>
              <a:t>, </a:t>
            </a:r>
            <a:r>
              <a:rPr lang="ko-KR" altLang="en-US" b="1">
                <a:solidFill>
                  <a:srgbClr val="FF0000"/>
                </a:solidFill>
              </a:rPr>
              <a:t>배치 크기 그리고 다른 하이퍼파라미터</a:t>
            </a:r>
            <a:endParaRPr lang="en-US" altLang="ko-KR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b="1"/>
              <a:t>학습률</a:t>
            </a:r>
            <a:endParaRPr lang="en-US" altLang="ko-KR" b="1"/>
          </a:p>
          <a:p>
            <a:pPr lvl="1"/>
            <a:r>
              <a:rPr lang="ko-KR" altLang="en-US"/>
              <a:t>일반적으로 최적의 학습률은 최대 학습률</a:t>
            </a:r>
            <a:r>
              <a:rPr lang="en-US" altLang="ko-KR"/>
              <a:t>(4</a:t>
            </a:r>
            <a:r>
              <a:rPr lang="ko-KR" altLang="en-US"/>
              <a:t>장에서 보았듯이 훈련 알고리즘이 발산하는 학습률</a:t>
            </a:r>
            <a:r>
              <a:rPr lang="en-US" altLang="ko-KR"/>
              <a:t>)</a:t>
            </a:r>
            <a:r>
              <a:rPr lang="ko-KR" altLang="en-US"/>
              <a:t>의 절반 정도</a:t>
            </a:r>
            <a:endParaRPr lang="en-US" altLang="ko-KR"/>
          </a:p>
          <a:p>
            <a:pPr marL="0" indent="0">
              <a:buNone/>
            </a:pPr>
            <a:r>
              <a:rPr lang="ko-KR" altLang="en-US" b="1"/>
              <a:t>옵티마이저</a:t>
            </a:r>
          </a:p>
          <a:p>
            <a:pPr lvl="1"/>
            <a:r>
              <a:rPr lang="ko-KR" altLang="en-US"/>
              <a:t>고전적인 평범한 미니배치 경사 하강법보다 더 좋은 옵티마이저를 선택하는 것</a:t>
            </a:r>
            <a:r>
              <a:rPr lang="en-US" altLang="ko-KR"/>
              <a:t>(</a:t>
            </a:r>
            <a:r>
              <a:rPr lang="ko-KR" altLang="en-US"/>
              <a:t>그리고 이 옵티마이저의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하이퍼파라미터를 튜닝하는 것</a:t>
            </a:r>
            <a:r>
              <a:rPr lang="en-US" altLang="ko-KR"/>
              <a:t>)</a:t>
            </a:r>
            <a:r>
              <a:rPr lang="ko-KR" altLang="en-US"/>
              <a:t>도 매우 중요</a:t>
            </a:r>
            <a:endParaRPr lang="en-US" altLang="ko-KR"/>
          </a:p>
          <a:p>
            <a:pPr marL="0" indent="0">
              <a:buNone/>
            </a:pPr>
            <a:r>
              <a:rPr lang="ko-KR" altLang="en-US" b="1"/>
              <a:t>배치 크기</a:t>
            </a:r>
          </a:p>
          <a:p>
            <a:pPr lvl="1"/>
            <a:r>
              <a:rPr lang="ko-KR" altLang="en-US"/>
              <a:t>배치 크기는 모델 성능과 훈련 시간에 큰 영향</a:t>
            </a:r>
            <a:endParaRPr lang="en-US" altLang="ko-KR"/>
          </a:p>
          <a:p>
            <a:pPr lvl="1"/>
            <a:r>
              <a:rPr lang="en-US" altLang="ko-KR"/>
              <a:t>GPU RAM</a:t>
            </a:r>
            <a:r>
              <a:rPr lang="ko-KR" altLang="en-US"/>
              <a:t>에 맞는 가장 큰 배치 크기 사용이 권장</a:t>
            </a:r>
            <a:endParaRPr lang="en-US" altLang="ko-KR"/>
          </a:p>
          <a:p>
            <a:pPr marL="0" indent="0">
              <a:buNone/>
            </a:pPr>
            <a:r>
              <a:rPr lang="ko-KR" altLang="en-US" b="1"/>
              <a:t>활성화 함수</a:t>
            </a:r>
            <a:endParaRPr lang="en-US" altLang="ko-KR" b="1"/>
          </a:p>
          <a:p>
            <a:pPr lvl="1"/>
            <a:r>
              <a:rPr lang="ko-KR" altLang="en-US"/>
              <a:t>일반적으로 </a:t>
            </a:r>
            <a:r>
              <a:rPr lang="en-US" altLang="ko-KR"/>
              <a:t>ReLU </a:t>
            </a:r>
            <a:r>
              <a:rPr lang="ko-KR" altLang="en-US"/>
              <a:t>활성화 함수가 모든 은닉 층에 좋은 기본값</a:t>
            </a:r>
            <a:endParaRPr lang="en-US" altLang="ko-KR"/>
          </a:p>
          <a:p>
            <a:pPr lvl="1"/>
            <a:r>
              <a:rPr lang="ko-KR" altLang="en-US"/>
              <a:t>출력 층의 활성화 함수는 수행하는 작업에 따라 달라짐</a:t>
            </a:r>
            <a:endParaRPr lang="en-US" altLang="ko-KR"/>
          </a:p>
          <a:p>
            <a:pPr marL="0" indent="0">
              <a:buNone/>
            </a:pPr>
            <a:r>
              <a:rPr lang="ko-KR" altLang="en-US" b="1"/>
              <a:t>반복 횟수</a:t>
            </a:r>
          </a:p>
          <a:p>
            <a:pPr lvl="1"/>
            <a:r>
              <a:rPr lang="ko-KR" altLang="en-US"/>
              <a:t>대부분의 경우 훈련 반복 횟수는 튜닝할 필요가 없음</a:t>
            </a:r>
            <a:r>
              <a:rPr lang="en-US" altLang="ko-KR"/>
              <a:t>. </a:t>
            </a:r>
            <a:r>
              <a:rPr lang="ko-KR" altLang="en-US"/>
              <a:t>대신 조기 종료를 사용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1555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sz="3200" dirty="0" smtClean="0"/>
              <a:t>(1</a:t>
            </a:r>
            <a:r>
              <a:rPr lang="en-US" altLang="ko-KR" sz="3200" dirty="0"/>
              <a:t>)</a:t>
            </a:r>
            <a:endParaRPr lang="x-none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69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0841813" cy="506905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텐서플로 플레이그라운드</a:t>
            </a:r>
            <a:r>
              <a:rPr lang="en-US" altLang="ko-KR" dirty="0"/>
              <a:t>(https://playground.tensorflow.org)</a:t>
            </a:r>
            <a:r>
              <a:rPr lang="ko-KR" altLang="en-US" dirty="0"/>
              <a:t>는 텐서플로 팀에서 만든 편리한 신경망 시뮬레이터</a:t>
            </a:r>
            <a:r>
              <a:rPr lang="en-US" altLang="ko-KR" dirty="0"/>
              <a:t>. </a:t>
            </a:r>
            <a:r>
              <a:rPr lang="ko-KR" altLang="en-US" dirty="0"/>
              <a:t>이 연습문제에서 클릭 몇 번만으로 이진 분류기 몇 개를 훈련함</a:t>
            </a:r>
            <a:r>
              <a:rPr lang="en-US" altLang="ko-KR" dirty="0"/>
              <a:t>. </a:t>
            </a:r>
            <a:r>
              <a:rPr lang="ko-KR" altLang="en-US" dirty="0"/>
              <a:t>또 모델 구조와 하이퍼파라미터를 조작하여 신경망의 작동 방식과 하이퍼파라미터의 역할에 대해 이해해봄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ko-KR" altLang="en-US" dirty="0"/>
              <a:t>신경망이 학습한 패턴</a:t>
            </a:r>
            <a:r>
              <a:rPr lang="en-US" altLang="ko-KR" dirty="0"/>
              <a:t>. </a:t>
            </a:r>
            <a:r>
              <a:rPr lang="ko-KR" altLang="en-US" dirty="0"/>
              <a:t>실행</a:t>
            </a:r>
            <a:r>
              <a:rPr lang="en-US" altLang="ko-KR" dirty="0"/>
              <a:t>Run </a:t>
            </a:r>
            <a:r>
              <a:rPr lang="ko-KR" altLang="en-US" dirty="0"/>
              <a:t>버튼</a:t>
            </a:r>
            <a:r>
              <a:rPr lang="en-US" altLang="ko-KR" dirty="0"/>
              <a:t>(</a:t>
            </a:r>
            <a:r>
              <a:rPr lang="ko-KR" altLang="en-US" dirty="0"/>
              <a:t>왼쪽 상단</a:t>
            </a:r>
            <a:r>
              <a:rPr lang="en-US" altLang="ko-KR" dirty="0"/>
              <a:t>)</a:t>
            </a:r>
            <a:r>
              <a:rPr lang="ko-KR" altLang="en-US" dirty="0"/>
              <a:t>을 클릭해 기본 신경망을 훈련</a:t>
            </a:r>
            <a:r>
              <a:rPr lang="en-US" altLang="ko-KR" dirty="0"/>
              <a:t>. </a:t>
            </a:r>
            <a:r>
              <a:rPr lang="ko-KR" altLang="en-US" dirty="0"/>
              <a:t>얼마나 빨리 이 분류 문제에 대한 좋은 솔루션을 찾는지 확인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첫 번째 은닉층에 있는 뉴런은 단순한 패턴을 학습</a:t>
            </a:r>
            <a:r>
              <a:rPr lang="en-US" altLang="ko-KR" dirty="0"/>
              <a:t>. </a:t>
            </a:r>
            <a:r>
              <a:rPr lang="ko-KR" altLang="en-US" dirty="0"/>
              <a:t>반면 두 번째 은닉층에 있는 뉴런은 첫 번째 은닉층의 단순한 패턴을 조금 더 복잡한 패턴으로 연결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일반적으로 층이 많을수록 더 복잡한 패턴이 만들어짐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ko-KR" altLang="en-US" dirty="0"/>
              <a:t>활성화 함수</a:t>
            </a:r>
            <a:r>
              <a:rPr lang="en-US" altLang="ko-KR" dirty="0"/>
              <a:t>. tanh </a:t>
            </a:r>
            <a:r>
              <a:rPr lang="ko-KR" altLang="en-US" dirty="0"/>
              <a:t>활성화 함수를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활성화 함수로 바꾸고 이 신경망을 다시 훈련해보기</a:t>
            </a:r>
            <a:r>
              <a:rPr lang="en-US" altLang="ko-KR" dirty="0"/>
              <a:t>. </a:t>
            </a:r>
            <a:r>
              <a:rPr lang="ko-KR" altLang="en-US" dirty="0"/>
              <a:t>더 빠르게 솔루션을 찾지만 이번에는 선형 경계가 만들어짐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함수의 특성 때문임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ko-KR" altLang="en-US" dirty="0"/>
              <a:t>지역 최솟값의 위험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세 개의 뉴런과 하나의 은닉층만 있는 네트워크 구조로 수정하기</a:t>
            </a:r>
            <a:r>
              <a:rPr lang="en-US" altLang="ko-KR" dirty="0"/>
              <a:t>. </a:t>
            </a:r>
            <a:r>
              <a:rPr lang="ko-KR" altLang="en-US" dirty="0"/>
              <a:t>여러 번 훈련 시도</a:t>
            </a:r>
            <a:r>
              <a:rPr lang="en-US" altLang="ko-KR" dirty="0"/>
              <a:t>(</a:t>
            </a:r>
            <a:r>
              <a:rPr lang="ko-KR" altLang="en-US" dirty="0"/>
              <a:t>네트워크 가중치를 초기화하려면 리셋 버튼을 누르고 그다음 실행 버튼을 클릭</a:t>
            </a:r>
            <a:r>
              <a:rPr lang="en-US" altLang="ko-KR" dirty="0"/>
              <a:t>). </a:t>
            </a:r>
            <a:r>
              <a:rPr lang="ko-KR" altLang="en-US" dirty="0"/>
              <a:t>훈련에 걸리는 시간에 차이가 나며</a:t>
            </a:r>
            <a:r>
              <a:rPr lang="en-US" altLang="ko-KR" dirty="0"/>
              <a:t>, </a:t>
            </a:r>
            <a:r>
              <a:rPr lang="ko-KR" altLang="en-US" dirty="0"/>
              <a:t>이따금 지역 최솟값에 갇히기도 함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859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10</a:t>
            </a:r>
            <a:r>
              <a:rPr lang="ko-KR" altLang="en-US" dirty="0" smtClean="0"/>
              <a:t>장</a:t>
            </a:r>
            <a:r>
              <a:rPr lang="en-US" altLang="ko-KR" dirty="0" smtClean="0"/>
              <a:t>: </a:t>
            </a:r>
            <a:r>
              <a:rPr lang="ko-KR" altLang="en-US" dirty="0"/>
              <a:t>케라스를 사용한 인공 신경망 소개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 smtClean="0"/>
              <a:t>10.1   </a:t>
            </a:r>
            <a:r>
              <a:rPr lang="ko-KR" altLang="en-US" dirty="0"/>
              <a:t>생물학적 뉴런에서 인공 뉴런까지</a:t>
            </a:r>
            <a:endParaRPr lang="en-US" altLang="ko-KR" dirty="0"/>
          </a:p>
          <a:p>
            <a:r>
              <a:rPr lang="en-US" altLang="ko-KR" dirty="0" smtClean="0"/>
              <a:t>10.2   </a:t>
            </a:r>
            <a:r>
              <a:rPr lang="ko-KR" altLang="en-US" dirty="0"/>
              <a:t>케라스로 다층 퍼셉트론 구현하기</a:t>
            </a:r>
            <a:endParaRPr lang="en-US" altLang="ko-KR" dirty="0"/>
          </a:p>
          <a:p>
            <a:r>
              <a:rPr lang="en-US" altLang="ko-KR" dirty="0" smtClean="0"/>
              <a:t>10.3   </a:t>
            </a:r>
            <a:r>
              <a:rPr lang="ko-KR" altLang="en-US" dirty="0"/>
              <a:t>신경망 하이퍼파라미터 튜닝하기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5821957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sz="3200" dirty="0"/>
              <a:t>(1-2)</a:t>
            </a:r>
            <a:endParaRPr lang="x-none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70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1281052" cy="5069058"/>
          </a:xfrm>
        </p:spPr>
        <p:txBody>
          <a:bodyPr>
            <a:normAutofit fontScale="92500" lnSpcReduction="10000"/>
          </a:bodyPr>
          <a:lstStyle/>
          <a:p>
            <a:pPr marL="800100" lvl="1" indent="-342900">
              <a:lnSpc>
                <a:spcPct val="120000"/>
              </a:lnSpc>
              <a:buFont typeface="+mj-lt"/>
              <a:buAutoNum type="alphaLcPeriod" startAt="4"/>
            </a:pPr>
            <a:r>
              <a:rPr lang="ko-KR" altLang="en-US" dirty="0"/>
              <a:t>신경망이 너무 작으면 어떤 일이 일어날까</a:t>
            </a:r>
            <a:r>
              <a:rPr lang="en-US" altLang="ko-KR" dirty="0"/>
              <a:t>? </a:t>
            </a:r>
            <a:r>
              <a:rPr lang="ko-KR" altLang="en-US" dirty="0"/>
              <a:t>뉴런 한 개를 삭제하고 두 개만 남겨보기</a:t>
            </a:r>
            <a:r>
              <a:rPr lang="en-US" altLang="ko-KR" dirty="0"/>
              <a:t>. </a:t>
            </a:r>
            <a:r>
              <a:rPr lang="ko-KR" altLang="en-US" dirty="0"/>
              <a:t>이제 여러 번 훈련해봐도 이 신경망은 좋은 솔루션을 찾을 수 없음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이 모델은 파라미터가 너무 적어서 구조적으로 훈련 세트에 과소적합됨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lphaLcPeriod" startAt="4"/>
            </a:pPr>
            <a:r>
              <a:rPr lang="ko-KR" altLang="en-US" dirty="0"/>
              <a:t>신경망이 너무 크면 어떤 일이 일어날까</a:t>
            </a:r>
            <a:r>
              <a:rPr lang="en-US" altLang="ko-KR" dirty="0"/>
              <a:t>? </a:t>
            </a:r>
            <a:r>
              <a:rPr lang="ko-KR" altLang="en-US" dirty="0"/>
              <a:t>뉴런의 수를 여덟 개로 늘리고 신경망을 여러 번 훈련해보기</a:t>
            </a:r>
            <a:r>
              <a:rPr lang="en-US" altLang="ko-KR" dirty="0"/>
              <a:t>. </a:t>
            </a:r>
            <a:r>
              <a:rPr lang="ko-KR" altLang="en-US" dirty="0"/>
              <a:t>모두 빠르게 훈련되고 지역 최솟값에 갇히지 않음</a:t>
            </a:r>
            <a:r>
              <a:rPr lang="en-US" altLang="ko-KR" dirty="0"/>
              <a:t>. </a:t>
            </a:r>
            <a:r>
              <a:rPr lang="ko-KR" altLang="en-US" dirty="0"/>
              <a:t>이는 신경망 이론에서 발견된 중요한 한 사실을 알려줌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대규모 신경망은 거의 절대로 지역 최솟값에 갇히지 않음</a:t>
            </a:r>
            <a:r>
              <a:rPr lang="en-US" altLang="ko-KR" dirty="0"/>
              <a:t>. </a:t>
            </a:r>
            <a:r>
              <a:rPr lang="ko-KR" altLang="en-US" dirty="0"/>
              <a:t>지역 최적점에 도달했더라도 거의 전역 최적점만큼 좋은 솔루션임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그러나 여전히 긴 평탄한 지역에 오랫 동안 갇힐 수 있음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lphaLcPeriod" startAt="4"/>
            </a:pPr>
            <a:r>
              <a:rPr lang="ko-KR" altLang="en-US" dirty="0"/>
              <a:t>심층 신경망에서 그레이디언트 소실 문제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나선형</a:t>
            </a:r>
            <a:r>
              <a:rPr lang="en-US" altLang="ko-KR" dirty="0"/>
              <a:t> </a:t>
            </a:r>
            <a:r>
              <a:rPr lang="ko-KR" altLang="en-US" dirty="0"/>
              <a:t>데이터셋을 선택</a:t>
            </a:r>
            <a:r>
              <a:rPr lang="en-US" altLang="ko-KR" dirty="0"/>
              <a:t>(‘DATA’ </a:t>
            </a:r>
            <a:r>
              <a:rPr lang="ko-KR" altLang="en-US" dirty="0"/>
              <a:t>항목에 있는 오른쪽 아래 데이터셋</a:t>
            </a:r>
            <a:r>
              <a:rPr lang="en-US" altLang="ko-KR" dirty="0"/>
              <a:t>). </a:t>
            </a:r>
            <a:r>
              <a:rPr lang="ko-KR" altLang="en-US" dirty="0"/>
              <a:t>각각 뉴런을 여덟 개 가진 은닉층 네 개로 네트워크 구조를 바꾸기</a:t>
            </a:r>
            <a:r>
              <a:rPr lang="en-US" altLang="ko-KR" dirty="0"/>
              <a:t>. </a:t>
            </a:r>
            <a:r>
              <a:rPr lang="ko-KR" altLang="en-US" dirty="0"/>
              <a:t>훈련 시간이 더 오래 걸리고 이따금 긴 시간 동안 평탄한 지역에 갇힘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가장 상위 층</a:t>
            </a:r>
            <a:r>
              <a:rPr lang="en-US" altLang="ko-KR" dirty="0"/>
              <a:t>(</a:t>
            </a:r>
            <a:r>
              <a:rPr lang="ko-KR" altLang="en-US" dirty="0"/>
              <a:t>오른쪽 층</a:t>
            </a:r>
            <a:r>
              <a:rPr lang="en-US" altLang="ko-KR" dirty="0"/>
              <a:t>)</a:t>
            </a:r>
            <a:r>
              <a:rPr lang="ko-KR" altLang="en-US" dirty="0"/>
              <a:t>에 있는 뉴런이 하위 층</a:t>
            </a:r>
            <a:r>
              <a:rPr lang="en-US" altLang="ko-KR" dirty="0"/>
              <a:t>(</a:t>
            </a:r>
            <a:r>
              <a:rPr lang="ko-KR" altLang="en-US" dirty="0"/>
              <a:t>왼쪽 층</a:t>
            </a:r>
            <a:r>
              <a:rPr lang="en-US" altLang="ko-KR" dirty="0"/>
              <a:t>)</a:t>
            </a:r>
            <a:r>
              <a:rPr lang="ko-KR" altLang="en-US" dirty="0"/>
              <a:t>에 있는 뉴런보다 더 빨리 학습되는 경향이 있음</a:t>
            </a:r>
            <a:r>
              <a:rPr lang="en-US" altLang="ko-KR" dirty="0"/>
              <a:t>. 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이를 ‘그레이디언트 소실</a:t>
            </a:r>
            <a:r>
              <a:rPr lang="en-US" altLang="ko-KR" dirty="0"/>
              <a:t>vanishing gradient’</a:t>
            </a:r>
            <a:r>
              <a:rPr lang="ko-KR" altLang="en-US" dirty="0"/>
              <a:t>이라고 부름</a:t>
            </a:r>
            <a:r>
              <a:rPr lang="en-US" altLang="ko-KR" dirty="0"/>
              <a:t>. </a:t>
            </a:r>
            <a:r>
              <a:rPr lang="ko-KR" altLang="en-US" dirty="0"/>
              <a:t>이 문제는 더 좋은 가중치 초기화와 다른 기법을 사용해 감소시킬 수 있음</a:t>
            </a:r>
            <a:r>
              <a:rPr lang="en-US" altLang="ko-KR" dirty="0"/>
              <a:t>. (11</a:t>
            </a:r>
            <a:r>
              <a:rPr lang="ko-KR" altLang="en-US" dirty="0"/>
              <a:t>장에서 소개할</a:t>
            </a:r>
            <a:r>
              <a:rPr lang="en-US" altLang="ko-KR" dirty="0"/>
              <a:t>) </a:t>
            </a:r>
            <a:r>
              <a:rPr lang="ko-KR" altLang="en-US" dirty="0"/>
              <a:t>고급 옵티마이저</a:t>
            </a:r>
            <a:r>
              <a:rPr lang="en-US" altLang="ko-KR" dirty="0"/>
              <a:t>(</a:t>
            </a:r>
            <a:r>
              <a:rPr lang="en-US" altLang="ko-KR" dirty="0" err="1"/>
              <a:t>AdaGrad</a:t>
            </a:r>
            <a:r>
              <a:rPr lang="ko-KR" altLang="en-US" dirty="0"/>
              <a:t>나 </a:t>
            </a:r>
            <a:r>
              <a:rPr lang="en-US" altLang="ko-KR" dirty="0"/>
              <a:t>Adam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나 배치 정규화</a:t>
            </a:r>
            <a:r>
              <a:rPr lang="en-US" altLang="ko-KR" dirty="0"/>
              <a:t>batch normalization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lphaLcPeriod" startAt="4"/>
            </a:pPr>
            <a:r>
              <a:rPr lang="ko-KR" altLang="en-US" dirty="0"/>
              <a:t>더 실험해보기</a:t>
            </a:r>
            <a:r>
              <a:rPr lang="en-US" altLang="ko-KR" dirty="0"/>
              <a:t>. </a:t>
            </a:r>
            <a:r>
              <a:rPr lang="ko-KR" altLang="en-US" dirty="0"/>
              <a:t>다른 하이퍼파라미터를 사용해 한 시간 가량 실험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각 하이퍼파라미터의 역할을 확인하고 신경망에 대한 이해를 높임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83820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sz="3200" dirty="0"/>
              <a:t>(2)</a:t>
            </a:r>
            <a:endParaRPr lang="x-none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71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0841813" cy="506905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 startAt="2"/>
            </a:pPr>
            <a:r>
              <a:rPr lang="en-US" altLang="ko-KR" dirty="0"/>
              <a:t>([</a:t>
            </a:r>
            <a:r>
              <a:rPr lang="ko-KR" altLang="en-US" dirty="0"/>
              <a:t>그림 </a:t>
            </a:r>
            <a:r>
              <a:rPr lang="en-US" altLang="ko-KR" dirty="0"/>
              <a:t>10-3]</a:t>
            </a:r>
            <a:r>
              <a:rPr lang="ko-KR" altLang="en-US" dirty="0"/>
              <a:t>에 있는 것과 같은</a:t>
            </a:r>
            <a:r>
              <a:rPr lang="en-US" altLang="ko-KR" dirty="0"/>
              <a:t>) </a:t>
            </a:r>
            <a:r>
              <a:rPr lang="ko-KR" altLang="en-US" dirty="0"/>
              <a:t>초창기 인공 뉴런을 사용해 </a:t>
            </a:r>
            <a:r>
              <a:rPr lang="en-US" altLang="ko-KR" dirty="0"/>
              <a:t>A⊕B(⊕</a:t>
            </a:r>
            <a:r>
              <a:rPr lang="ko-KR" altLang="en-US" dirty="0"/>
              <a:t>는 </a:t>
            </a:r>
            <a:r>
              <a:rPr lang="en-US" altLang="ko-KR" dirty="0"/>
              <a:t>XOR </a:t>
            </a:r>
            <a:r>
              <a:rPr lang="ko-KR" altLang="en-US" dirty="0"/>
              <a:t>연산</a:t>
            </a:r>
            <a:r>
              <a:rPr lang="en-US" altLang="ko-KR" dirty="0"/>
              <a:t>)</a:t>
            </a:r>
            <a:r>
              <a:rPr lang="ko-KR" altLang="en-US" dirty="0"/>
              <a:t>를 계산하는 인공 신경망을 그려보기</a:t>
            </a:r>
            <a:r>
              <a:rPr lang="en-US" altLang="ko-KR" dirty="0"/>
              <a:t>. </a:t>
            </a:r>
            <a:r>
              <a:rPr lang="ko-KR" altLang="en-US" dirty="0"/>
              <a:t>힌트</a:t>
            </a:r>
            <a:r>
              <a:rPr lang="en-US" altLang="ko-KR" dirty="0"/>
              <a:t>: A⊕B=(A∧¬ B)∨(¬ A∧B)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2"/>
            </a:pPr>
            <a:r>
              <a:rPr lang="ko-KR" altLang="en-US" dirty="0"/>
              <a:t>고전적인 퍼셉트론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퍼셉트론 훈련 알고리즘으로 훈련된 단일 </a:t>
            </a:r>
            <a:r>
              <a:rPr lang="en-US" altLang="ko-KR" dirty="0"/>
              <a:t>TLU)</a:t>
            </a:r>
            <a:r>
              <a:rPr lang="ko-KR" altLang="en-US" dirty="0"/>
              <a:t>보다 로직스틱 회귀 분류기를 일반적으로 선호하는 이유는 무엇인가</a:t>
            </a:r>
            <a:r>
              <a:rPr lang="en-US" altLang="ko-KR" dirty="0"/>
              <a:t>? </a:t>
            </a:r>
            <a:r>
              <a:rPr lang="ko-KR" altLang="en-US" dirty="0"/>
              <a:t>퍼셉트론을 어떻게 수정하면 로지스틱 회귀 분류기와 동등하게 만들 수 있나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2"/>
            </a:pPr>
            <a:r>
              <a:rPr lang="ko-KR" altLang="en-US" dirty="0"/>
              <a:t>왜 초창기의 다층 퍼셉트론을 훈련할 때 로지스틱 활성화 함수가 핵심 요소였나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2"/>
            </a:pPr>
            <a:r>
              <a:rPr lang="ko-KR" altLang="en-US" dirty="0"/>
              <a:t>인기 많은 활성화 함수 세 가지는 무엇인가</a:t>
            </a:r>
            <a:r>
              <a:rPr lang="en-US" altLang="ko-KR" dirty="0"/>
              <a:t>? </a:t>
            </a:r>
            <a:r>
              <a:rPr lang="ko-KR" altLang="en-US" dirty="0"/>
              <a:t>이를 그려볼 수 있나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2"/>
            </a:pPr>
            <a:r>
              <a:rPr lang="ko-KR" altLang="en-US" dirty="0"/>
              <a:t>통과 뉴런 </a:t>
            </a:r>
            <a:r>
              <a:rPr lang="en-US" altLang="ko-KR" dirty="0"/>
              <a:t>10</a:t>
            </a:r>
            <a:r>
              <a:rPr lang="ko-KR" altLang="en-US" dirty="0"/>
              <a:t>개로 구성된 입력층</a:t>
            </a:r>
            <a:r>
              <a:rPr lang="en-US" altLang="ko-KR" dirty="0"/>
              <a:t>, </a:t>
            </a:r>
            <a:r>
              <a:rPr lang="ko-KR" altLang="en-US" dirty="0"/>
              <a:t>뉴런 </a:t>
            </a:r>
            <a:r>
              <a:rPr lang="en-US" altLang="ko-KR" dirty="0"/>
              <a:t>50</a:t>
            </a:r>
            <a:r>
              <a:rPr lang="ko-KR" altLang="en-US" dirty="0"/>
              <a:t>개로 구성된 은닉층</a:t>
            </a:r>
            <a:r>
              <a:rPr lang="en-US" altLang="ko-KR" dirty="0"/>
              <a:t>, </a:t>
            </a:r>
            <a:r>
              <a:rPr lang="ko-KR" altLang="en-US" dirty="0"/>
              <a:t>뉴런 </a:t>
            </a:r>
            <a:r>
              <a:rPr lang="en-US" altLang="ko-KR" dirty="0"/>
              <a:t>3</a:t>
            </a:r>
            <a:r>
              <a:rPr lang="ko-KR" altLang="en-US" dirty="0"/>
              <a:t>개로 구성된 출력층으로 이루어진 다층 퍼셉트론이 있다고 가정</a:t>
            </a:r>
            <a:r>
              <a:rPr lang="en-US" altLang="ko-KR" dirty="0"/>
              <a:t>. </a:t>
            </a:r>
            <a:r>
              <a:rPr lang="ko-KR" altLang="en-US" dirty="0"/>
              <a:t>모든 뉴런은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활성화 함수를 사용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ko-KR" altLang="en-US" dirty="0"/>
              <a:t>입력 행렬 </a:t>
            </a:r>
            <a:r>
              <a:rPr lang="en-US" altLang="ko-KR" dirty="0"/>
              <a:t>X</a:t>
            </a:r>
            <a:r>
              <a:rPr lang="ko-KR" altLang="en-US" dirty="0"/>
              <a:t>의 크기는</a:t>
            </a:r>
            <a:r>
              <a:rPr lang="en-US" altLang="ko-KR" dirty="0"/>
              <a:t>?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ko-KR" altLang="en-US" dirty="0"/>
              <a:t>은닉층의 가중치 벡터 </a:t>
            </a:r>
            <a:r>
              <a:rPr lang="en-US" altLang="ko-KR" dirty="0" err="1"/>
              <a:t>Wh</a:t>
            </a:r>
            <a:r>
              <a:rPr lang="ko-KR" altLang="en-US" dirty="0"/>
              <a:t>와 편향 벡터 </a:t>
            </a:r>
            <a:r>
              <a:rPr lang="en-US" altLang="ko-KR" dirty="0" err="1"/>
              <a:t>bh</a:t>
            </a:r>
            <a:r>
              <a:rPr lang="ko-KR" altLang="en-US" dirty="0"/>
              <a:t>의 크기는</a:t>
            </a:r>
            <a:r>
              <a:rPr lang="en-US" altLang="ko-KR" dirty="0"/>
              <a:t>?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ko-KR" altLang="en-US" dirty="0"/>
              <a:t>출력층의 가중치 벡터 </a:t>
            </a:r>
            <a:r>
              <a:rPr lang="en-US" altLang="ko-KR" dirty="0"/>
              <a:t>Wo</a:t>
            </a:r>
            <a:r>
              <a:rPr lang="ko-KR" altLang="en-US" dirty="0"/>
              <a:t>와 편향 벡터 </a:t>
            </a:r>
            <a:r>
              <a:rPr lang="en-US" altLang="ko-KR" dirty="0" err="1"/>
              <a:t>bo</a:t>
            </a:r>
            <a:r>
              <a:rPr lang="ko-KR" altLang="en-US" dirty="0"/>
              <a:t>의 크기는</a:t>
            </a:r>
            <a:r>
              <a:rPr lang="en-US" altLang="ko-KR" dirty="0"/>
              <a:t>?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ko-KR" altLang="en-US" dirty="0"/>
              <a:t>네트워크의 출력 행렬 </a:t>
            </a:r>
            <a:r>
              <a:rPr lang="en-US" altLang="ko-KR" dirty="0"/>
              <a:t>Y</a:t>
            </a:r>
            <a:r>
              <a:rPr lang="ko-KR" altLang="en-US" dirty="0"/>
              <a:t>의 크기는</a:t>
            </a:r>
            <a:r>
              <a:rPr lang="en-US" altLang="ko-KR" dirty="0"/>
              <a:t>?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en-US" altLang="ko-KR" dirty="0"/>
              <a:t>X, </a:t>
            </a:r>
            <a:r>
              <a:rPr lang="en-US" altLang="ko-KR" dirty="0" err="1"/>
              <a:t>Wh</a:t>
            </a:r>
            <a:r>
              <a:rPr lang="en-US" altLang="ko-KR" dirty="0"/>
              <a:t>, </a:t>
            </a:r>
            <a:r>
              <a:rPr lang="en-US" altLang="ko-KR" dirty="0" err="1"/>
              <a:t>bh</a:t>
            </a:r>
            <a:r>
              <a:rPr lang="en-US" altLang="ko-KR" dirty="0"/>
              <a:t>, Wo, </a:t>
            </a:r>
            <a:r>
              <a:rPr lang="en-US" altLang="ko-KR" dirty="0" err="1"/>
              <a:t>bo</a:t>
            </a:r>
            <a:r>
              <a:rPr lang="ko-KR" altLang="en-US" dirty="0"/>
              <a:t>의 함수로 네트워크의 출력 행렬 </a:t>
            </a:r>
            <a:r>
              <a:rPr lang="en-US" altLang="ko-KR" dirty="0"/>
              <a:t>Y</a:t>
            </a:r>
            <a:r>
              <a:rPr lang="ko-KR" altLang="en-US" dirty="0"/>
              <a:t>를 계산하는 식은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834351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sz="3200" dirty="0"/>
              <a:t>(3)</a:t>
            </a:r>
            <a:endParaRPr lang="x-none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72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0841813" cy="5069058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 startAt="7"/>
            </a:pPr>
            <a:r>
              <a:rPr lang="ko-KR" altLang="en-US" dirty="0"/>
              <a:t>스팸 메일을 분류하기 위해서는 출력층에 몇 개의 뉴런이 필요할까</a:t>
            </a:r>
            <a:r>
              <a:rPr lang="en-US" altLang="ko-KR" dirty="0"/>
              <a:t>? </a:t>
            </a:r>
            <a:br>
              <a:rPr lang="en-US" altLang="ko-KR" dirty="0"/>
            </a:br>
            <a:r>
              <a:rPr lang="ko-KR" altLang="en-US" dirty="0"/>
              <a:t>출력층에 어떤 활성화 함수를 사용해야 할까</a:t>
            </a:r>
            <a:r>
              <a:rPr lang="en-US" altLang="ko-KR" dirty="0"/>
              <a:t>? </a:t>
            </a:r>
            <a:br>
              <a:rPr lang="en-US" altLang="ko-KR" dirty="0"/>
            </a:br>
            <a:r>
              <a:rPr lang="en-US" altLang="ko-KR" dirty="0"/>
              <a:t>MNIST </a:t>
            </a:r>
            <a:r>
              <a:rPr lang="ko-KR" altLang="en-US" dirty="0"/>
              <a:t>문제라면 출력층에 어떤 활성화 함수를 사용하고 뉴런은 몇 개가 필요할까</a:t>
            </a:r>
            <a:r>
              <a:rPr lang="en-US" altLang="ko-KR" dirty="0"/>
              <a:t>? </a:t>
            </a:r>
            <a:br>
              <a:rPr lang="en-US" altLang="ko-KR" dirty="0"/>
            </a:br>
            <a:r>
              <a:rPr lang="en-US" altLang="ko-KR" dirty="0"/>
              <a:t>2</a:t>
            </a:r>
            <a:r>
              <a:rPr lang="ko-KR" altLang="en-US" dirty="0"/>
              <a:t>장에서 본 주택 가격 예측용 네트워크에 대해 같은 질문의 답을 찾아보기</a:t>
            </a:r>
            <a:endParaRPr lang="en-US" altLang="ko-KR" dirty="0"/>
          </a:p>
          <a:p>
            <a:pPr marL="342900" indent="-342900">
              <a:lnSpc>
                <a:spcPct val="120000"/>
              </a:lnSpc>
              <a:buFont typeface="+mj-lt"/>
              <a:buAutoNum type="arabicPeriod" startAt="7"/>
            </a:pPr>
            <a:r>
              <a:rPr lang="ko-KR" altLang="en-US" dirty="0"/>
              <a:t>역전파란 무엇이고 어떻게 작동하나</a:t>
            </a:r>
            <a:r>
              <a:rPr lang="en-US" altLang="ko-KR" dirty="0"/>
              <a:t>? </a:t>
            </a:r>
            <a:r>
              <a:rPr lang="ko-KR" altLang="en-US" dirty="0"/>
              <a:t>역전파와 후진 모드 자동 미분의 차이점은 무엇인가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7"/>
            </a:pPr>
            <a:r>
              <a:rPr lang="ko-KR" altLang="en-US" dirty="0"/>
              <a:t>다층 퍼셉트론에서 조정할 수 있는 하이퍼파라미터를 모두 나열해보기</a:t>
            </a:r>
            <a:r>
              <a:rPr lang="en-US" altLang="ko-KR" dirty="0"/>
              <a:t>. </a:t>
            </a:r>
            <a:r>
              <a:rPr lang="ko-KR" altLang="en-US" dirty="0"/>
              <a:t>훈련 데이터에 다층 퍼셉트론이 과대적합되었다면 이를 해결하기 위해 하이퍼파라미터를 어떻게 조정해야 할까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7"/>
            </a:pPr>
            <a:r>
              <a:rPr lang="ko-KR" altLang="en-US" dirty="0"/>
              <a:t>심층</a:t>
            </a:r>
            <a:r>
              <a:rPr lang="en-US" altLang="ko-KR" dirty="0"/>
              <a:t> </a:t>
            </a:r>
            <a:r>
              <a:rPr lang="ko-KR" altLang="en-US" dirty="0"/>
              <a:t>다층 퍼셉트론을 </a:t>
            </a:r>
            <a:r>
              <a:rPr lang="en-US" altLang="ko-KR" dirty="0"/>
              <a:t>MNIST </a:t>
            </a:r>
            <a:r>
              <a:rPr lang="ko-KR" altLang="en-US" dirty="0"/>
              <a:t>데이터셋에 훈련해보기</a:t>
            </a:r>
            <a:r>
              <a:rPr lang="en-US" altLang="ko-KR" dirty="0"/>
              <a:t>(</a:t>
            </a:r>
            <a:r>
              <a:rPr lang="en-US" altLang="ko-KR" dirty="0" err="1"/>
              <a:t>keras.datasets.mnist.load_data</a:t>
            </a:r>
            <a:r>
              <a:rPr lang="en-US" altLang="ko-KR" dirty="0"/>
              <a:t>() </a:t>
            </a:r>
            <a:r>
              <a:rPr lang="ko-KR" altLang="en-US" dirty="0"/>
              <a:t>함수를 사용해 데이터를 적재할 수 있음</a:t>
            </a:r>
            <a:r>
              <a:rPr lang="en-US" altLang="ko-KR" dirty="0"/>
              <a:t>). </a:t>
            </a:r>
            <a:br>
              <a:rPr lang="en-US" altLang="ko-KR" dirty="0"/>
            </a:br>
            <a:r>
              <a:rPr lang="en-US" altLang="ko-KR" dirty="0"/>
              <a:t>98% </a:t>
            </a:r>
            <a:r>
              <a:rPr lang="ko-KR" altLang="en-US" dirty="0"/>
              <a:t>이상의 정확도를 얻을 수 있는지 확인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이 장에서 소개한 방법을 사용해 최적의 학습률을 찾아보기</a:t>
            </a:r>
            <a:r>
              <a:rPr lang="en-US" altLang="ko-KR" dirty="0"/>
              <a:t>(</a:t>
            </a:r>
            <a:r>
              <a:rPr lang="ko-KR" altLang="en-US" dirty="0"/>
              <a:t>즉 학습률을 지수적으로 증가시키면서 손실을 그래프로 그리고</a:t>
            </a:r>
            <a:r>
              <a:rPr lang="en-US" altLang="ko-KR" dirty="0"/>
              <a:t>, </a:t>
            </a:r>
            <a:r>
              <a:rPr lang="ko-KR" altLang="en-US" dirty="0"/>
              <a:t>그 다음 손실이 다시 증가하는 지점을 찾음</a:t>
            </a:r>
            <a:r>
              <a:rPr lang="en-US" altLang="ko-KR" dirty="0"/>
              <a:t>). </a:t>
            </a:r>
            <a:br>
              <a:rPr lang="en-US" altLang="ko-KR" dirty="0"/>
            </a:br>
            <a:r>
              <a:rPr lang="ko-KR" altLang="en-US" dirty="0"/>
              <a:t>모든 부가 기능을 추가해보기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체크포인트를 저장하고</a:t>
            </a:r>
            <a:r>
              <a:rPr lang="en-US" altLang="ko-KR" dirty="0"/>
              <a:t>, </a:t>
            </a:r>
            <a:r>
              <a:rPr lang="ko-KR" altLang="en-US" dirty="0"/>
              <a:t>조기 종료를 사용하고</a:t>
            </a:r>
            <a:r>
              <a:rPr lang="en-US" altLang="ko-KR" dirty="0"/>
              <a:t>, </a:t>
            </a:r>
            <a:r>
              <a:rPr lang="ko-KR" altLang="en-US" dirty="0"/>
              <a:t>텐서보드를 사용해 학습 곡선 그리기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029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b="1" dirty="0" smtClean="0">
                <a:cs typeface="+mj-cs"/>
              </a:rPr>
              <a:t>10</a:t>
            </a:r>
            <a:r>
              <a:rPr lang="ko-KR" altLang="en-US" sz="3600" b="1" dirty="0" smtClean="0">
                <a:cs typeface="+mj-cs"/>
              </a:rPr>
              <a:t>장</a:t>
            </a:r>
            <a:r>
              <a:rPr lang="en-US" altLang="ko-KR" sz="3600" b="1" dirty="0" smtClean="0">
                <a:cs typeface="+mj-cs"/>
              </a:rPr>
              <a:t> </a:t>
            </a:r>
            <a:r>
              <a:rPr lang="ko-KR" altLang="en-US" sz="3600" b="1" dirty="0">
                <a:cs typeface="+mj-cs"/>
              </a:rPr>
              <a:t>케라스를 사용한 인공 신경망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인공 신경망과 케라스를 이용한 구현 방법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10.1</a:t>
            </a:r>
            <a:r>
              <a:rPr lang="ko-KR" altLang="en-US" dirty="0" smtClean="0"/>
              <a:t> </a:t>
            </a:r>
            <a:r>
              <a:rPr lang="ko-KR" altLang="en-US" dirty="0"/>
              <a:t>생물학적 뉴런에서 인공 뉴런까지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인공 신경망은 우리 생활에 훨씬 커다란 영향을 미칠 것임</a:t>
            </a:r>
            <a:endParaRPr lang="en-US" altLang="ko-KR"/>
          </a:p>
          <a:p>
            <a:pPr lvl="2"/>
            <a:r>
              <a:rPr lang="ko-KR" altLang="en-US"/>
              <a:t>신경망을 훈련하기 위한 데이터가 엄청나게 많아짐</a:t>
            </a:r>
            <a:endParaRPr lang="en-US" altLang="ko-KR"/>
          </a:p>
          <a:p>
            <a:pPr lvl="2"/>
            <a:r>
              <a:rPr lang="en-US" altLang="ko-KR"/>
              <a:t>1990</a:t>
            </a:r>
            <a:r>
              <a:rPr lang="ko-KR" altLang="en-US"/>
              <a:t>년대 이후 컴퓨터 하드웨어가 크게 발전</a:t>
            </a:r>
            <a:endParaRPr lang="en-US" altLang="ko-KR"/>
          </a:p>
          <a:p>
            <a:pPr lvl="2"/>
            <a:r>
              <a:rPr lang="ko-KR" altLang="en-US"/>
              <a:t>훈련 알고리즘이 향상</a:t>
            </a:r>
            <a:endParaRPr lang="en-US" altLang="ko-KR"/>
          </a:p>
          <a:p>
            <a:pPr lvl="2"/>
            <a:r>
              <a:rPr lang="ko-KR" altLang="en-US"/>
              <a:t>일부 인공 신경망의 이론상 제한이 실전에서는 문제가 되지 않는다고 밝혀짐</a:t>
            </a:r>
            <a:endParaRPr lang="en-US" altLang="ko-KR"/>
          </a:p>
          <a:p>
            <a:pPr lvl="2"/>
            <a:r>
              <a:rPr lang="ko-KR" altLang="en-US"/>
              <a:t>인공 신경망이 투자와 진보의 선순환에 진입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05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15356</TotalTime>
  <Words>4165</Words>
  <Application>Microsoft Office PowerPoint</Application>
  <PresentationFormat>사용자 지정</PresentationFormat>
  <Paragraphs>649</Paragraphs>
  <Slides>72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3" baseType="lpstr">
      <vt:lpstr>Office 테마</vt:lpstr>
      <vt:lpstr>핸즈온 머신러닝(3판)</vt:lpstr>
      <vt:lpstr>시작하기 전에</vt:lpstr>
      <vt:lpstr>3판의 주요 변경 내용</vt:lpstr>
      <vt:lpstr>이 책의 학습 목표</vt:lpstr>
      <vt:lpstr>이 책의 학습 목표</vt:lpstr>
      <vt:lpstr>이 책의 학습 목표</vt:lpstr>
      <vt:lpstr>Contents</vt:lpstr>
      <vt:lpstr>PowerPoint 프레젠테이션</vt:lpstr>
      <vt:lpstr>10.1 생물학적 뉴런에서 인공 뉴런까지(1)</vt:lpstr>
      <vt:lpstr>10.1 생물학적 뉴런에서 인공 뉴런까지(2)</vt:lpstr>
      <vt:lpstr>10.1 생물학적 뉴런에서 인공 뉴런까지(3)</vt:lpstr>
      <vt:lpstr>10.1 생물학적 뉴런에서 인공 뉴런까지(4)</vt:lpstr>
      <vt:lpstr>10.1 생물학적 뉴런에서 인공 뉴런까지(5)</vt:lpstr>
      <vt:lpstr>10.1 생물학적 뉴런에서 인공 뉴런까지(6)</vt:lpstr>
      <vt:lpstr>10.1 생물학적 뉴런에서 인공 뉴런까지(7)</vt:lpstr>
      <vt:lpstr>10.1 생물학적 뉴런에서 인공 뉴런까지(8)</vt:lpstr>
      <vt:lpstr>10.1 생물학적 뉴런에서 인공 뉴런까지(9)</vt:lpstr>
      <vt:lpstr>10.1 생물학적 뉴런에서 인공 뉴런까지(10)</vt:lpstr>
      <vt:lpstr>10.1 생물학적 뉴런에서 인공 뉴런까지(11)</vt:lpstr>
      <vt:lpstr>10.1 생물학적 뉴런에서 인공 뉴런까지(12)</vt:lpstr>
      <vt:lpstr>10.1 생물학적 뉴런에서 인공 뉴런까지(13)</vt:lpstr>
      <vt:lpstr>10.1 생물학적 뉴런에서 인공 뉴런까지(14)</vt:lpstr>
      <vt:lpstr>10.1 생물학적 뉴런에서 인공 뉴런까지(15)</vt:lpstr>
      <vt:lpstr>10.2 케라스로 다층 퍼셉트론 구현하기(1)</vt:lpstr>
      <vt:lpstr>10.2 케라스로 다층 퍼셉트론 구현하기(2)</vt:lpstr>
      <vt:lpstr>10.2 케라스로 다층 퍼셉트론 구현하기(3)</vt:lpstr>
      <vt:lpstr>10.2 케라스로 다층 퍼셉트론 구현하기(4)</vt:lpstr>
      <vt:lpstr>10.2 케라스로 다층 퍼셉트론 구현하기(5)</vt:lpstr>
      <vt:lpstr>10.2 케라스로 다층 퍼셉트론 구현하기(6)</vt:lpstr>
      <vt:lpstr>10.2 케라스로 다층 퍼셉트론 구현하기(7)</vt:lpstr>
      <vt:lpstr>10.2 케라스로 다층 퍼셉트론 구현하기(8)</vt:lpstr>
      <vt:lpstr>10.2 케라스로 다층 퍼셉트론 구현하기(9)</vt:lpstr>
      <vt:lpstr>10.2 케라스로 다층 퍼셉트론 구현하기(10)</vt:lpstr>
      <vt:lpstr>10.2 케라스로 다층 퍼셉트론 구현하기(11)</vt:lpstr>
      <vt:lpstr>10.2 케라스로 다층 퍼셉트론 구현하기(12)</vt:lpstr>
      <vt:lpstr>10.2 케라스로 다층 퍼셉트론 구현하기(13)</vt:lpstr>
      <vt:lpstr>10.2 케라스로 다층 퍼셉트론 구현하기(14)</vt:lpstr>
      <vt:lpstr>10.2 케라스로 다층 퍼셉트론 구현하기(15)</vt:lpstr>
      <vt:lpstr>10.2 케라스로 다층 퍼셉트론 구현하기(16)</vt:lpstr>
      <vt:lpstr>10.2 케라스로 다층 퍼셉트론 구현하기(17)</vt:lpstr>
      <vt:lpstr>10.2 케라스로 다층 퍼셉트론 구현하기(18)</vt:lpstr>
      <vt:lpstr>10.2 케라스로 다층 퍼셉트론 구현하기(19)</vt:lpstr>
      <vt:lpstr>10.2 케라스로 다층 퍼셉트론 구현하기(20)</vt:lpstr>
      <vt:lpstr>10.2 케라스로 다층 퍼셉트론 구현하기(21)</vt:lpstr>
      <vt:lpstr>10.2 케라스로 다층 퍼셉트론 구현하기(22)</vt:lpstr>
      <vt:lpstr>10.2 케라스로 다층 퍼셉트론 구현하기(23)</vt:lpstr>
      <vt:lpstr>10.2 케라스로 다층 퍼셉트론 구현하기(24)</vt:lpstr>
      <vt:lpstr>10.2 케라스로 다층 퍼셉트론 구현하기(25)</vt:lpstr>
      <vt:lpstr>10.2 케라스로 다층 퍼셉트론 구현하기(26)</vt:lpstr>
      <vt:lpstr>10.2 케라스로 다층 퍼셉트론 구현하기(27)</vt:lpstr>
      <vt:lpstr>10.2 케라스로 다층 퍼셉트론 구현하기(28)</vt:lpstr>
      <vt:lpstr>10.2 케라스로 다층 퍼셉트론 구현하기(29)</vt:lpstr>
      <vt:lpstr>10.2 케라스로 다층 퍼셉트론 구현하기(30)</vt:lpstr>
      <vt:lpstr>10.2 케라스로 다층 퍼셉트론 구현하기(31)</vt:lpstr>
      <vt:lpstr>10.2 케라스로 다층 퍼셉트론 구현하기(32)</vt:lpstr>
      <vt:lpstr>10.2 케라스로 다층 퍼셉트론 구현하기(33)</vt:lpstr>
      <vt:lpstr>10.2 케라스로 다층 퍼셉트론 구현하기(34)</vt:lpstr>
      <vt:lpstr>10.3 신경망 하이퍼파라미터 튜닝하기(1)</vt:lpstr>
      <vt:lpstr>10.3 신경망 하이퍼파라미터 튜닝하기(2)</vt:lpstr>
      <vt:lpstr>10.3 신경망 하이퍼파라미터 튜닝하기(3)</vt:lpstr>
      <vt:lpstr>10.3 신경망 하이퍼파라미터 튜닝하기(4)</vt:lpstr>
      <vt:lpstr>10.3 신경망 하이퍼파라미터 튜닝하기(5)</vt:lpstr>
      <vt:lpstr>10.3 신경망 하이퍼파라미터 튜닝하기(6)</vt:lpstr>
      <vt:lpstr>10.3 신경망 하이퍼파라미터 튜닝하기(7)</vt:lpstr>
      <vt:lpstr>10.3 신경망 하이퍼파라미터 튜닝하기(8)</vt:lpstr>
      <vt:lpstr>10.3 신경망 하이퍼파라미터 튜닝하기(9)</vt:lpstr>
      <vt:lpstr>10.3 신경망 하이퍼파라미터 튜닝하기(10)</vt:lpstr>
      <vt:lpstr>10.3 신경망 하이퍼파라미터 튜닝하기(11)</vt:lpstr>
      <vt:lpstr>연습문제(1)</vt:lpstr>
      <vt:lpstr>연습문제(1-2)</vt:lpstr>
      <vt:lpstr>연습문제(2)</vt:lpstr>
      <vt:lpstr>연습문제(3)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이채윤</cp:lastModifiedBy>
  <cp:revision>408</cp:revision>
  <dcterms:created xsi:type="dcterms:W3CDTF">2020-01-31T07:25:46Z</dcterms:created>
  <dcterms:modified xsi:type="dcterms:W3CDTF">2023-10-16T05:42:55Z</dcterms:modified>
</cp:coreProperties>
</file>