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2"/>
  </p:notesMasterIdLst>
  <p:handoutMasterIdLst>
    <p:handoutMasterId r:id="rId63"/>
  </p:handoutMasterIdLst>
  <p:sldIdLst>
    <p:sldId id="2408" r:id="rId2"/>
    <p:sldId id="2469" r:id="rId3"/>
    <p:sldId id="2470" r:id="rId4"/>
    <p:sldId id="2466" r:id="rId5"/>
    <p:sldId id="2467" r:id="rId6"/>
    <p:sldId id="2468" r:id="rId7"/>
    <p:sldId id="2356" r:id="rId8"/>
    <p:sldId id="2341" r:id="rId9"/>
    <p:sldId id="2400" r:id="rId10"/>
    <p:sldId id="2401" r:id="rId11"/>
    <p:sldId id="2416" r:id="rId12"/>
    <p:sldId id="2417" r:id="rId13"/>
    <p:sldId id="2418" r:id="rId14"/>
    <p:sldId id="2419" r:id="rId15"/>
    <p:sldId id="2420" r:id="rId16"/>
    <p:sldId id="2421" r:id="rId17"/>
    <p:sldId id="2422" r:id="rId18"/>
    <p:sldId id="2423" r:id="rId19"/>
    <p:sldId id="2424" r:id="rId20"/>
    <p:sldId id="2425" r:id="rId21"/>
    <p:sldId id="2426" r:id="rId22"/>
    <p:sldId id="2427" r:id="rId23"/>
    <p:sldId id="2428" r:id="rId24"/>
    <p:sldId id="2429" r:id="rId25"/>
    <p:sldId id="2430" r:id="rId26"/>
    <p:sldId id="2431" r:id="rId27"/>
    <p:sldId id="2432" r:id="rId28"/>
    <p:sldId id="2433" r:id="rId29"/>
    <p:sldId id="2434" r:id="rId30"/>
    <p:sldId id="2435" r:id="rId31"/>
    <p:sldId id="2436" r:id="rId32"/>
    <p:sldId id="2437" r:id="rId33"/>
    <p:sldId id="2438" r:id="rId34"/>
    <p:sldId id="2439" r:id="rId35"/>
    <p:sldId id="2440" r:id="rId36"/>
    <p:sldId id="2441" r:id="rId37"/>
    <p:sldId id="2442" r:id="rId38"/>
    <p:sldId id="2443" r:id="rId39"/>
    <p:sldId id="2444" r:id="rId40"/>
    <p:sldId id="2445" r:id="rId41"/>
    <p:sldId id="2446" r:id="rId42"/>
    <p:sldId id="2447" r:id="rId43"/>
    <p:sldId id="2448" r:id="rId44"/>
    <p:sldId id="2449" r:id="rId45"/>
    <p:sldId id="2450" r:id="rId46"/>
    <p:sldId id="2451" r:id="rId47"/>
    <p:sldId id="2452" r:id="rId48"/>
    <p:sldId id="2453" r:id="rId49"/>
    <p:sldId id="2454" r:id="rId50"/>
    <p:sldId id="2455" r:id="rId51"/>
    <p:sldId id="2456" r:id="rId52"/>
    <p:sldId id="2457" r:id="rId53"/>
    <p:sldId id="2458" r:id="rId54"/>
    <p:sldId id="2459" r:id="rId55"/>
    <p:sldId id="2460" r:id="rId56"/>
    <p:sldId id="2461" r:id="rId57"/>
    <p:sldId id="2462" r:id="rId58"/>
    <p:sldId id="2463" r:id="rId59"/>
    <p:sldId id="2394" r:id="rId60"/>
    <p:sldId id="2399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0"/>
      </p:cViewPr>
      <p:guideLst>
        <p:guide orient="horz" pos="2319"/>
        <p:guide orient="horz" pos="2704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신경망과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r>
              <a:rPr lang="en-US" dirty="0" smtClean="0"/>
              <a:t>11</a:t>
            </a:r>
            <a:r>
              <a:rPr lang="ko-KR" altLang="en-US" dirty="0" smtClean="0"/>
              <a:t>장 심층 </a:t>
            </a:r>
            <a:r>
              <a:rPr lang="ko-KR" altLang="en-US" dirty="0"/>
              <a:t>신경망 훈련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그레이디언트 소실</a:t>
            </a:r>
            <a:r>
              <a:rPr lang="en-US" altLang="ko-KR"/>
              <a:t>(vanishing gradient)</a:t>
            </a:r>
          </a:p>
          <a:p>
            <a:pPr lvl="2"/>
            <a:r>
              <a:rPr lang="ko-KR" altLang="en-US"/>
              <a:t>알고리즘이 하위 층으로 진행될수록 그레이디언트가 점점 작아지는 경우</a:t>
            </a:r>
            <a:endParaRPr lang="en-US" altLang="ko-KR"/>
          </a:p>
          <a:p>
            <a:pPr lvl="2"/>
            <a:r>
              <a:rPr lang="ko-KR" altLang="en-US"/>
              <a:t>경사 하강법이 하위 층의 연결 가중치를 변경되지 않은 채로 둔다면 훈련이 좋은 솔루션으로 수렴되지 않게 됨</a:t>
            </a:r>
            <a:endParaRPr lang="en-US" altLang="ko-KR"/>
          </a:p>
          <a:p>
            <a:pPr lvl="1"/>
            <a:r>
              <a:rPr lang="ko-KR" altLang="en-US"/>
              <a:t>그레이디언트 폭주</a:t>
            </a:r>
            <a:r>
              <a:rPr lang="en-US" altLang="ko-KR"/>
              <a:t>(exploding gradient)</a:t>
            </a:r>
          </a:p>
          <a:p>
            <a:pPr lvl="2"/>
            <a:r>
              <a:rPr lang="ko-KR" altLang="en-US"/>
              <a:t>그레이디언트가 점점 커져서 여러 층이 비정상적으로 큰 가중치로 갱신되면 알고리즘은 발산</a:t>
            </a:r>
            <a:r>
              <a:rPr lang="en-US" altLang="ko-KR"/>
              <a:t>(diverse)</a:t>
            </a:r>
          </a:p>
          <a:p>
            <a:pPr lvl="2"/>
            <a:r>
              <a:rPr lang="ko-KR" altLang="en-US"/>
              <a:t>순환 신경망에서 주로 나타남</a:t>
            </a:r>
            <a:endParaRPr lang="en-US" altLang="ko-KR"/>
          </a:p>
          <a:p>
            <a:pPr lvl="1"/>
            <a:r>
              <a:rPr lang="ko-KR" altLang="en-US"/>
              <a:t>심층 신경망을 훈련할 때 그레이디언트를 불안정하게 만드는 원인의 하나는 로지스틱 시그모이드 활성화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함수와 그 당시 가장 인기 있던 가중치 초기화 방식</a:t>
            </a:r>
            <a:r>
              <a:rPr lang="en-US" altLang="ko-KR"/>
              <a:t>(</a:t>
            </a:r>
            <a:r>
              <a:rPr lang="ko-KR" altLang="en-US"/>
              <a:t>평균이 </a:t>
            </a:r>
            <a:r>
              <a:rPr lang="en-US" altLang="ko-KR"/>
              <a:t>0</a:t>
            </a:r>
            <a:r>
              <a:rPr lang="ko-KR" altLang="en-US"/>
              <a:t>이고 표준 편차가 </a:t>
            </a:r>
            <a:r>
              <a:rPr lang="en-US" altLang="ko-KR"/>
              <a:t>1</a:t>
            </a:r>
            <a:r>
              <a:rPr lang="ko-KR" altLang="en-US"/>
              <a:t>인 정규 분포</a:t>
            </a:r>
            <a:r>
              <a:rPr lang="en-US" altLang="ko-KR"/>
              <a:t>)</a:t>
            </a:r>
            <a:r>
              <a:rPr lang="ko-KR" altLang="en-US"/>
              <a:t>의 조합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EE18E15-91C6-A90A-9D74-6302AB3E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092" y="3561010"/>
            <a:ext cx="4029815" cy="2475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88CE43-5FAE-ADA8-856C-B34A8EC06026}"/>
              </a:ext>
            </a:extLst>
          </p:cNvPr>
          <p:cNvSpPr txBox="1"/>
          <p:nvPr/>
        </p:nvSpPr>
        <p:spPr>
          <a:xfrm>
            <a:off x="3073623" y="6091342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11-1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시그모이드 활성화 함수의 수렴</a:t>
            </a:r>
          </a:p>
        </p:txBody>
      </p:sp>
    </p:spTree>
    <p:extLst>
      <p:ext uri="{BB962C8B-B14F-4D97-AF65-F5344CB8AC3E}">
        <p14:creationId xmlns:p14="http://schemas.microsoft.com/office/powerpoint/2010/main" val="192099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11.1.1 </a:t>
            </a:r>
            <a:r>
              <a:rPr lang="ko-KR" altLang="en-US" b="1">
                <a:solidFill>
                  <a:srgbClr val="FF0000"/>
                </a:solidFill>
              </a:rPr>
              <a:t>글로럿과 </a:t>
            </a:r>
            <a:r>
              <a:rPr lang="en-US" altLang="ko-KR" b="1">
                <a:solidFill>
                  <a:srgbClr val="FF0000"/>
                </a:solidFill>
              </a:rPr>
              <a:t>He </a:t>
            </a:r>
            <a:r>
              <a:rPr lang="ko-KR" altLang="en-US" b="1">
                <a:solidFill>
                  <a:srgbClr val="FF0000"/>
                </a:solidFill>
              </a:rPr>
              <a:t>초기화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글로럿 초기화</a:t>
            </a:r>
            <a:r>
              <a:rPr lang="en-US" altLang="ko-KR"/>
              <a:t>(Glorot initialization) </a:t>
            </a:r>
            <a:r>
              <a:rPr lang="ko-KR" altLang="en-US"/>
              <a:t>또는 세이비어 초기화</a:t>
            </a:r>
            <a:r>
              <a:rPr lang="en-US" altLang="ko-KR"/>
              <a:t>(Xavier initialization)</a:t>
            </a:r>
          </a:p>
          <a:p>
            <a:pPr lvl="2"/>
            <a:r>
              <a:rPr lang="ko-KR" altLang="en-US"/>
              <a:t>적절한 신호가 흐르기 위한 조건</a:t>
            </a:r>
            <a:endParaRPr lang="en-US" altLang="ko-KR"/>
          </a:p>
          <a:p>
            <a:pPr lvl="3"/>
            <a:r>
              <a:rPr lang="ko-KR" altLang="en-US"/>
              <a:t>각 층의 출력에 대한 분산이 입력에 대한 분산과 같아야 함</a:t>
            </a:r>
            <a:endParaRPr lang="en-US" altLang="ko-KR"/>
          </a:p>
          <a:p>
            <a:pPr lvl="3"/>
            <a:r>
              <a:rPr lang="ko-KR" altLang="en-US"/>
              <a:t>역방향에서 층을 통과하기 전과 후의 그레이디언트 분산이 동일</a:t>
            </a:r>
            <a:endParaRPr lang="en-US" altLang="ko-KR"/>
          </a:p>
          <a:p>
            <a:pPr lvl="2"/>
            <a:r>
              <a:rPr lang="ko-KR" altLang="en-US"/>
              <a:t>글로럿</a:t>
            </a:r>
            <a:r>
              <a:rPr lang="en-US" altLang="ko-KR"/>
              <a:t>, </a:t>
            </a:r>
            <a:r>
              <a:rPr lang="ko-KR" altLang="en-US"/>
              <a:t>세이비어의 제안</a:t>
            </a:r>
            <a:endParaRPr lang="en-US" altLang="ko-KR"/>
          </a:p>
          <a:p>
            <a:pPr lvl="3"/>
            <a:r>
              <a:rPr lang="ko-KR" altLang="en-US"/>
              <a:t>각 층의 연결 가중치를 </a:t>
            </a:r>
            <a:r>
              <a:rPr lang="en-US" altLang="ko-KR"/>
              <a:t>[</a:t>
            </a:r>
            <a:r>
              <a:rPr lang="ko-KR" altLang="en-US"/>
              <a:t>식 </a:t>
            </a:r>
            <a:r>
              <a:rPr lang="en-US" altLang="ko-KR"/>
              <a:t>11-1]</a:t>
            </a:r>
            <a:r>
              <a:rPr lang="ko-KR" altLang="en-US"/>
              <a:t>에 기술한 방식대로 랜덤으로 초기화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88CE43-5FAE-ADA8-856C-B34A8EC06026}"/>
              </a:ext>
            </a:extLst>
          </p:cNvPr>
          <p:cNvSpPr txBox="1"/>
          <p:nvPr/>
        </p:nvSpPr>
        <p:spPr>
          <a:xfrm>
            <a:off x="2669219" y="347191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11-1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글로럿 초기화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시그모이드 활성화 함수를 사용할 때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5F8DDA-7C77-8022-2E5D-BEDC00CE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25" y="3831027"/>
            <a:ext cx="3857625" cy="136207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2AD04CB1-D497-EADD-831B-53D1C426FE2C}"/>
              </a:ext>
            </a:extLst>
          </p:cNvPr>
          <p:cNvSpPr/>
          <p:nvPr/>
        </p:nvSpPr>
        <p:spPr>
          <a:xfrm>
            <a:off x="2947386" y="3429000"/>
            <a:ext cx="5601810" cy="1764102"/>
          </a:xfrm>
          <a:prstGeom prst="roundRect">
            <a:avLst>
              <a:gd name="adj" fmla="val 1113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9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르쿤</a:t>
            </a:r>
            <a:r>
              <a:rPr lang="ko-KR" altLang="en-US" dirty="0"/>
              <a:t> 초기화</a:t>
            </a:r>
            <a:r>
              <a:rPr lang="en-US" altLang="ko-KR" dirty="0"/>
              <a:t>(</a:t>
            </a:r>
            <a:r>
              <a:rPr lang="en-US" altLang="ko-KR" dirty="0" err="1"/>
              <a:t>LeCun</a:t>
            </a:r>
            <a:r>
              <a:rPr lang="en-US" altLang="ko-KR" dirty="0"/>
              <a:t> initialization)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식 </a:t>
            </a:r>
            <a:r>
              <a:rPr lang="en-US" altLang="ko-KR" dirty="0"/>
              <a:t>11-1]</a:t>
            </a:r>
            <a:r>
              <a:rPr lang="ko-KR" altLang="en-US" dirty="0"/>
              <a:t>에서 </a:t>
            </a:r>
            <a:r>
              <a:rPr lang="en-US" altLang="ko-KR" i="1" dirty="0" err="1"/>
              <a:t>fan</a:t>
            </a:r>
            <a:r>
              <a:rPr lang="en-US" altLang="ko-KR" i="1" baseline="-25000" dirty="0" err="1"/>
              <a:t>avg</a:t>
            </a:r>
            <a:r>
              <a:rPr lang="ko-KR" altLang="en-US" dirty="0"/>
              <a:t>를 </a:t>
            </a:r>
            <a:r>
              <a:rPr lang="en-US" altLang="ko-KR" i="1" dirty="0" err="1"/>
              <a:t>fan</a:t>
            </a:r>
            <a:r>
              <a:rPr lang="en-US" altLang="ko-KR" i="1" baseline="-25000" dirty="0" err="1"/>
              <a:t>in</a:t>
            </a:r>
            <a:r>
              <a:rPr lang="ko-KR" altLang="en-US" dirty="0"/>
              <a:t>으로 바꾸면 </a:t>
            </a:r>
            <a:r>
              <a:rPr lang="ko-KR" altLang="en-US" dirty="0" err="1"/>
              <a:t>글로럿</a:t>
            </a:r>
            <a:r>
              <a:rPr lang="ko-KR" altLang="en-US" dirty="0"/>
              <a:t> 초기화와 동일</a:t>
            </a:r>
            <a:endParaRPr lang="en-US" altLang="ko-KR" dirty="0"/>
          </a:p>
          <a:p>
            <a:pPr lvl="1"/>
            <a:r>
              <a:rPr lang="en-US" altLang="ko-KR" dirty="0"/>
              <a:t>He </a:t>
            </a:r>
            <a:r>
              <a:rPr lang="ko-KR" altLang="en-US" dirty="0"/>
              <a:t>초기화</a:t>
            </a:r>
            <a:r>
              <a:rPr lang="en-US" altLang="ko-KR" dirty="0"/>
              <a:t>(He initialization) </a:t>
            </a:r>
            <a:r>
              <a:rPr lang="ko-KR" altLang="en-US" dirty="0"/>
              <a:t>또는 </a:t>
            </a:r>
            <a:r>
              <a:rPr lang="ko-KR" altLang="en-US" dirty="0" err="1"/>
              <a:t>카이밍</a:t>
            </a:r>
            <a:r>
              <a:rPr lang="ko-KR" altLang="en-US" dirty="0"/>
              <a:t> 초기화</a:t>
            </a:r>
            <a:r>
              <a:rPr lang="en-US" altLang="ko-KR" dirty="0"/>
              <a:t>(</a:t>
            </a:r>
            <a:r>
              <a:rPr lang="en-US" altLang="ko-KR" dirty="0" err="1"/>
              <a:t>Kaiming</a:t>
            </a:r>
            <a:r>
              <a:rPr lang="en-US" altLang="ko-KR" dirty="0"/>
              <a:t> initialization)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88CE43-5FAE-ADA8-856C-B34A8EC06026}"/>
              </a:ext>
            </a:extLst>
          </p:cNvPr>
          <p:cNvSpPr txBox="1"/>
          <p:nvPr/>
        </p:nvSpPr>
        <p:spPr>
          <a:xfrm>
            <a:off x="2091150" y="2283936"/>
            <a:ext cx="4493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표 </a:t>
            </a:r>
            <a:r>
              <a:rPr lang="en-US" altLang="ko-KR" sz="1400" b="1">
                <a:latin typeface="+mn-ea"/>
              </a:rPr>
              <a:t>11-1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활성화 함수별 초기화 전략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191F0D5-A9B1-39C4-770F-B11136F4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2591713"/>
            <a:ext cx="7867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7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케라스는</a:t>
            </a:r>
            <a:r>
              <a:rPr lang="ko-KR" altLang="en-US" dirty="0"/>
              <a:t> 기본적으로 균등 분포의 </a:t>
            </a:r>
            <a:r>
              <a:rPr lang="ko-KR" altLang="en-US" dirty="0" err="1"/>
              <a:t>글로럿</a:t>
            </a:r>
            <a:r>
              <a:rPr lang="ko-KR" altLang="en-US" dirty="0"/>
              <a:t> 초기화를 사용</a:t>
            </a:r>
            <a:endParaRPr lang="en-US" altLang="ko-KR" dirty="0"/>
          </a:p>
          <a:p>
            <a:pPr lvl="2"/>
            <a:r>
              <a:rPr lang="ko-KR" altLang="en-US" dirty="0"/>
              <a:t>다음과 같이 층을 만들 때 </a:t>
            </a:r>
            <a:r>
              <a:rPr lang="en-US" altLang="ko-KR" dirty="0" err="1"/>
              <a:t>kernel_initializer</a:t>
            </a:r>
            <a:r>
              <a:rPr lang="en-US" altLang="ko-KR" dirty="0"/>
              <a:t>="</a:t>
            </a:r>
            <a:r>
              <a:rPr lang="en-US" altLang="ko-KR" dirty="0" err="1"/>
              <a:t>he_uniform</a:t>
            </a:r>
            <a:r>
              <a:rPr lang="en-US" altLang="ko-KR" dirty="0"/>
              <a:t>"</a:t>
            </a:r>
            <a:r>
              <a:rPr lang="ko-KR" altLang="en-US" dirty="0"/>
              <a:t>이나 </a:t>
            </a:r>
            <a:r>
              <a:rPr lang="en-US" altLang="ko-KR" dirty="0" err="1"/>
              <a:t>kernel_initializer</a:t>
            </a:r>
            <a:r>
              <a:rPr lang="en-US" altLang="ko-KR" dirty="0"/>
              <a:t>="</a:t>
            </a:r>
            <a:r>
              <a:rPr lang="en-US" altLang="ko-KR" dirty="0" err="1"/>
              <a:t>he_normal</a:t>
            </a:r>
            <a:r>
              <a:rPr lang="en-US" altLang="ko-KR" dirty="0"/>
              <a:t>"</a:t>
            </a:r>
            <a:r>
              <a:rPr lang="ko-KR" altLang="en-US" dirty="0"/>
              <a:t>로 바꾸어 </a:t>
            </a:r>
            <a:r>
              <a:rPr lang="en-US" altLang="ko-KR" dirty="0"/>
              <a:t>He </a:t>
            </a:r>
            <a:r>
              <a:rPr lang="ko-KR" altLang="en-US" dirty="0"/>
              <a:t>초기화를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11-1]</a:t>
            </a:r>
            <a:r>
              <a:rPr lang="ko-KR" altLang="en-US" dirty="0"/>
              <a:t>에 나열된 초기화 또는 그 이상의 다른 초기화 방법을 위해 </a:t>
            </a:r>
            <a:r>
              <a:rPr lang="en-US" altLang="ko-KR" dirty="0" err="1"/>
              <a:t>VarianceScaling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균등 분포와 </a:t>
            </a:r>
            <a:r>
              <a:rPr lang="en-US" altLang="ko-KR" i="1" dirty="0" err="1"/>
              <a:t>fan</a:t>
            </a:r>
            <a:r>
              <a:rPr lang="en-US" altLang="ko-KR" i="1" baseline="-25000" dirty="0" err="1"/>
              <a:t>in</a:t>
            </a:r>
            <a:r>
              <a:rPr lang="en-US" altLang="ko-KR" dirty="0"/>
              <a:t> </a:t>
            </a:r>
            <a:r>
              <a:rPr lang="ko-KR" altLang="en-US" dirty="0"/>
              <a:t>대신 </a:t>
            </a:r>
            <a:r>
              <a:rPr lang="en-US" altLang="ko-KR" i="1" dirty="0" err="1"/>
              <a:t>fan</a:t>
            </a:r>
            <a:r>
              <a:rPr lang="en-US" altLang="ko-KR" i="1" baseline="-25000" dirty="0" err="1"/>
              <a:t>out</a:t>
            </a:r>
            <a:r>
              <a:rPr lang="ko-KR" altLang="en-US" dirty="0"/>
              <a:t>을 기반으로 </a:t>
            </a:r>
            <a:r>
              <a:rPr lang="en-US" altLang="ko-KR" dirty="0"/>
              <a:t>He </a:t>
            </a:r>
            <a:r>
              <a:rPr lang="ko-KR" altLang="en-US" dirty="0"/>
              <a:t>초기화를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D1634B-98A1-A266-5991-B579B021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8289"/>
            <a:ext cx="5857875" cy="1485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DAD5038-E275-BD99-8249-E7B81CB0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44" y="3748549"/>
            <a:ext cx="7239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7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11.1.2 </a:t>
            </a:r>
            <a:r>
              <a:rPr lang="ko-KR" altLang="en-US" b="1" dirty="0">
                <a:solidFill>
                  <a:srgbClr val="FF0000"/>
                </a:solidFill>
              </a:rPr>
              <a:t>고급 활성화 함수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b="1" dirty="0" err="1"/>
              <a:t>LeakyReLU</a:t>
            </a:r>
            <a:endParaRPr lang="en-US" altLang="ko-KR" b="1" dirty="0"/>
          </a:p>
          <a:p>
            <a:pPr lvl="1"/>
            <a:r>
              <a:rPr lang="en-US" altLang="ko-KR" dirty="0" err="1"/>
              <a:t>LeakyReLU</a:t>
            </a:r>
            <a:r>
              <a:rPr lang="en-US" altLang="ko-KR" dirty="0"/>
              <a:t> </a:t>
            </a:r>
            <a:r>
              <a:rPr lang="ko-KR" altLang="en-US" dirty="0"/>
              <a:t>활성화 함수는 </a:t>
            </a:r>
            <a:r>
              <a:rPr lang="en-US" altLang="ko-KR" dirty="0" err="1" smtClean="0"/>
              <a:t>LeakyReLU</a:t>
            </a:r>
            <a:r>
              <a:rPr lang="en-US" altLang="ko-KR" dirty="0" smtClean="0"/>
              <a:t>α(z</a:t>
            </a:r>
            <a:r>
              <a:rPr lang="en-US" altLang="ko-KR" dirty="0"/>
              <a:t>) = max(αz, z)</a:t>
            </a:r>
            <a:r>
              <a:rPr lang="ko-KR" altLang="en-US" dirty="0"/>
              <a:t>로 정의</a:t>
            </a:r>
            <a:endParaRPr lang="en-US" altLang="ko-KR" dirty="0"/>
          </a:p>
          <a:p>
            <a:pPr lvl="1"/>
            <a:r>
              <a:rPr lang="en-US" altLang="ko-KR" dirty="0" err="1"/>
              <a:t>RReLU</a:t>
            </a:r>
            <a:r>
              <a:rPr lang="en-US" altLang="ko-KR" dirty="0"/>
              <a:t>(randomized leaky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훈련하는 동안 주어진 범위에서 </a:t>
            </a:r>
            <a:r>
              <a:rPr lang="en-US" altLang="ko-KR" dirty="0"/>
              <a:t>α</a:t>
            </a:r>
            <a:r>
              <a:rPr lang="ko-KR" altLang="en-US" dirty="0"/>
              <a:t>를 랜덤으로 선택하고 테스트 시에는 평균을 사용</a:t>
            </a:r>
            <a:endParaRPr lang="en-US" altLang="ko-KR" dirty="0"/>
          </a:p>
          <a:p>
            <a:pPr lvl="1"/>
            <a:r>
              <a:rPr lang="en-US" altLang="ko-KR" dirty="0" err="1"/>
              <a:t>PReLU</a:t>
            </a:r>
            <a:r>
              <a:rPr lang="en-US" altLang="ko-KR" dirty="0"/>
              <a:t>(parametric leaky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α</a:t>
            </a:r>
            <a:r>
              <a:rPr lang="ko-KR" altLang="en-US" dirty="0"/>
              <a:t>가 훈련하는 동안 학습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F186A55-B3A3-AFE8-00F9-961E248C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010" y="3369083"/>
            <a:ext cx="4645980" cy="2541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F69A20D-C29E-AD2D-F593-27E1064FD39A}"/>
              </a:ext>
            </a:extLst>
          </p:cNvPr>
          <p:cNvSpPr txBox="1"/>
          <p:nvPr/>
        </p:nvSpPr>
        <p:spPr>
          <a:xfrm>
            <a:off x="3073623" y="6091342"/>
            <a:ext cx="6416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11-2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LeakyReLU: ReLU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비슷하지만 음수 부분이 작은 기울기를 가짐</a:t>
            </a:r>
          </a:p>
        </p:txBody>
      </p:sp>
    </p:spTree>
    <p:extLst>
      <p:ext uri="{BB962C8B-B14F-4D97-AF65-F5344CB8AC3E}">
        <p14:creationId xmlns:p14="http://schemas.microsoft.com/office/powerpoint/2010/main" val="46185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ELU</a:t>
            </a:r>
            <a:r>
              <a:rPr lang="ko-KR" altLang="en-US" b="1"/>
              <a:t>와 </a:t>
            </a:r>
            <a:r>
              <a:rPr lang="en-US" altLang="ko-KR" b="1"/>
              <a:t>SELU</a:t>
            </a:r>
          </a:p>
          <a:p>
            <a:pPr lvl="1"/>
            <a:r>
              <a:rPr lang="ko-KR" altLang="en-US"/>
              <a:t>케라스는 </a:t>
            </a:r>
            <a:r>
              <a:rPr lang="en-US" altLang="ko-KR"/>
              <a:t>tf.keras.layers </a:t>
            </a:r>
            <a:r>
              <a:rPr lang="ko-KR" altLang="en-US"/>
              <a:t>패키지 아래 </a:t>
            </a:r>
            <a:r>
              <a:rPr lang="en-US" altLang="ko-KR"/>
              <a:t>LeakyReLU</a:t>
            </a:r>
            <a:r>
              <a:rPr lang="ko-KR" altLang="en-US"/>
              <a:t>와 </a:t>
            </a:r>
            <a:r>
              <a:rPr lang="en-US" altLang="ko-KR"/>
              <a:t>PReLU </a:t>
            </a:r>
            <a:r>
              <a:rPr lang="ko-KR" altLang="en-US"/>
              <a:t>클래스를 제공</a:t>
            </a:r>
            <a:endParaRPr lang="en-US" altLang="ko-KR"/>
          </a:p>
          <a:p>
            <a:pPr lvl="2"/>
            <a:r>
              <a:rPr lang="ko-KR" altLang="en-US"/>
              <a:t>다른 </a:t>
            </a:r>
            <a:r>
              <a:rPr lang="en-US" altLang="ko-KR"/>
              <a:t>ReLU </a:t>
            </a:r>
            <a:r>
              <a:rPr lang="ko-KR" altLang="en-US"/>
              <a:t>변형과 마찬가지로 </a:t>
            </a:r>
            <a:r>
              <a:rPr lang="en-US" altLang="ko-KR"/>
              <a:t>He </a:t>
            </a:r>
            <a:r>
              <a:rPr lang="ko-KR" altLang="en-US"/>
              <a:t>초기화를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LeakyReLU</a:t>
            </a:r>
            <a:r>
              <a:rPr lang="ko-KR" altLang="en-US"/>
              <a:t>를 별도의 층으로 모델에 추가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ReLU, LeakyReLU, PReLU</a:t>
            </a:r>
            <a:r>
              <a:rPr lang="ko-KR" altLang="en-US"/>
              <a:t>는 모두 매끄러운 함수가 아니라는 단점이 있음</a:t>
            </a:r>
            <a:endParaRPr lang="en-US" altLang="ko-KR"/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도함수가 </a:t>
            </a:r>
            <a:r>
              <a:rPr lang="en-US" altLang="ko-KR"/>
              <a:t>z = 0</a:t>
            </a:r>
            <a:r>
              <a:rPr lang="ko-KR" altLang="en-US"/>
              <a:t>에서 갑자기 바뀜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85C4E25-1F4E-014A-31E2-AF7E6398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19777"/>
            <a:ext cx="6269991" cy="1049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31AB926-6AB3-0CF5-C085-AA672B78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61010"/>
            <a:ext cx="6909786" cy="174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8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ELU</a:t>
            </a:r>
            <a:r>
              <a:rPr lang="ko-KR" altLang="en-US" b="1" dirty="0"/>
              <a:t>와 </a:t>
            </a:r>
            <a:r>
              <a:rPr lang="en-US" altLang="ko-KR" b="1" dirty="0"/>
              <a:t>SELU</a:t>
            </a:r>
          </a:p>
          <a:p>
            <a:pPr lvl="1"/>
            <a:r>
              <a:rPr lang="en-US" altLang="ko-KR" dirty="0"/>
              <a:t>ELU(exponential linear unit)</a:t>
            </a:r>
          </a:p>
          <a:p>
            <a:pPr lvl="2"/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en-US" altLang="ko-KR" dirty="0"/>
              <a:t>ELU</a:t>
            </a:r>
            <a:r>
              <a:rPr lang="ko-KR" altLang="en-US" dirty="0"/>
              <a:t>를 사용하려면 간단히 </a:t>
            </a:r>
            <a:r>
              <a:rPr lang="en-US" altLang="ko-KR" dirty="0"/>
              <a:t>activation="</a:t>
            </a:r>
            <a:r>
              <a:rPr lang="en-US" altLang="ko-KR" dirty="0" err="1"/>
              <a:t>elu</a:t>
            </a:r>
            <a:r>
              <a:rPr lang="en-US" altLang="ko-KR" dirty="0"/>
              <a:t>"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2"/>
            <a:r>
              <a:rPr lang="ko-KR" altLang="en-US" dirty="0"/>
              <a:t>다른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변형과 마찬가지로 </a:t>
            </a:r>
            <a:r>
              <a:rPr lang="en-US" altLang="ko-KR" dirty="0"/>
              <a:t>He </a:t>
            </a:r>
            <a:r>
              <a:rPr lang="ko-KR" altLang="en-US" dirty="0"/>
              <a:t>초기화를 사용</a:t>
            </a:r>
            <a:endParaRPr lang="en-US" altLang="ko-KR" dirty="0"/>
          </a:p>
          <a:p>
            <a:pPr lvl="2"/>
            <a:r>
              <a:rPr lang="en-US" altLang="ko-KR" dirty="0"/>
              <a:t>ELU </a:t>
            </a:r>
            <a:r>
              <a:rPr lang="ko-KR" altLang="en-US" dirty="0"/>
              <a:t>활성화 함수의 단점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지수 함수를 사용하므로</a:t>
            </a:r>
            <a:r>
              <a:rPr lang="en-US" altLang="ko-KR" dirty="0"/>
              <a:t>) </a:t>
            </a:r>
            <a:r>
              <a:rPr lang="en-US" altLang="ko-KR" dirty="0" err="1"/>
              <a:t>ReLU</a:t>
            </a:r>
            <a:r>
              <a:rPr lang="ko-KR" altLang="en-US" dirty="0"/>
              <a:t>나 그 변형들보다 계산이 느림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D9AC9C4-89D8-D58A-6328-1E9624665712}"/>
              </a:ext>
            </a:extLst>
          </p:cNvPr>
          <p:cNvSpPr txBox="1"/>
          <p:nvPr/>
        </p:nvSpPr>
        <p:spPr>
          <a:xfrm>
            <a:off x="2002123" y="2936964"/>
            <a:ext cx="2485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11-2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ELU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활성화 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ED26329-8590-71F2-351F-12FB51CC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23" y="2706665"/>
            <a:ext cx="3609975" cy="838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6A513E2F-F208-865E-640F-85C1001F4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808" y="3629786"/>
            <a:ext cx="4326384" cy="2683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26FEEA-108E-8A49-44B4-8BA84179C6B4}"/>
              </a:ext>
            </a:extLst>
          </p:cNvPr>
          <p:cNvSpPr txBox="1"/>
          <p:nvPr/>
        </p:nvSpPr>
        <p:spPr>
          <a:xfrm>
            <a:off x="4163627" y="6347093"/>
            <a:ext cx="4003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11-3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ELU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SELU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활성화 함수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D865DEB3-EB3E-46EE-C74F-5FE7F5F03C87}"/>
              </a:ext>
            </a:extLst>
          </p:cNvPr>
          <p:cNvSpPr/>
          <p:nvPr/>
        </p:nvSpPr>
        <p:spPr>
          <a:xfrm>
            <a:off x="1840776" y="2706665"/>
            <a:ext cx="6418416" cy="85640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5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ELU</a:t>
            </a:r>
            <a:r>
              <a:rPr lang="ko-KR" altLang="en-US" b="1"/>
              <a:t>와 </a:t>
            </a:r>
            <a:r>
              <a:rPr lang="en-US" altLang="ko-KR" b="1"/>
              <a:t>SELU</a:t>
            </a:r>
          </a:p>
          <a:p>
            <a:pPr lvl="1"/>
            <a:r>
              <a:rPr lang="en-US" altLang="ko-KR"/>
              <a:t>SELU(Scaled ELU)</a:t>
            </a:r>
          </a:p>
          <a:p>
            <a:pPr lvl="2"/>
            <a:r>
              <a:rPr lang="ko-KR" altLang="en-US"/>
              <a:t>스케일이 조정된 </a:t>
            </a:r>
            <a:r>
              <a:rPr lang="en-US" altLang="ko-KR"/>
              <a:t>ELU </a:t>
            </a:r>
            <a:r>
              <a:rPr lang="ko-KR" altLang="en-US"/>
              <a:t>활성화 함수의 변형</a:t>
            </a:r>
            <a:endParaRPr lang="en-US" altLang="ko-KR"/>
          </a:p>
          <a:p>
            <a:pPr lvl="2"/>
            <a:r>
              <a:rPr lang="ko-KR" altLang="en-US"/>
              <a:t>제약이 크기 때문에 좋은 성질을 가지고 있음에도 큰 관심을 얻지 못했음</a:t>
            </a:r>
            <a:endParaRPr lang="en-US" altLang="ko-KR"/>
          </a:p>
          <a:p>
            <a:pPr lvl="2"/>
            <a:r>
              <a:rPr lang="en-US" altLang="ko-KR"/>
              <a:t>GELU, Swish, Mish </a:t>
            </a:r>
            <a:r>
              <a:rPr lang="ko-KR" altLang="en-US"/>
              <a:t>활성화 함수가 대부분의 작업에서 일관되게 더 나은 성능을 발휘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81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GELU, Swish, Mish</a:t>
            </a:r>
          </a:p>
          <a:p>
            <a:pPr lvl="1"/>
            <a:r>
              <a:rPr lang="en-US" altLang="ko-KR"/>
              <a:t>GELU</a:t>
            </a:r>
          </a:p>
          <a:p>
            <a:pPr lvl="2"/>
            <a:r>
              <a:rPr lang="en-US" altLang="ko-KR"/>
              <a:t>ReLU </a:t>
            </a:r>
            <a:r>
              <a:rPr lang="ko-KR" altLang="en-US"/>
              <a:t>활성화 함수의 부드러운 변형</a:t>
            </a:r>
            <a:endParaRPr lang="en-US" altLang="ko-KR"/>
          </a:p>
          <a:p>
            <a:pPr lvl="2"/>
            <a:r>
              <a:rPr lang="ko-KR" altLang="en-US"/>
              <a:t>계산량이 조금 더 많으며 성능 향상이 추가 비용을 정당화하지 않음</a:t>
            </a:r>
            <a:endParaRPr lang="en-US" altLang="ko-KR"/>
          </a:p>
          <a:p>
            <a:pPr lvl="1"/>
            <a:r>
              <a:rPr lang="en-US" altLang="ko-KR"/>
              <a:t>Swish</a:t>
            </a:r>
          </a:p>
          <a:p>
            <a:pPr lvl="2"/>
            <a:r>
              <a:rPr lang="en-US" altLang="ko-KR"/>
              <a:t>SiLU(sigmoid linear unit) </a:t>
            </a:r>
            <a:r>
              <a:rPr lang="ko-KR" altLang="en-US"/>
              <a:t>활성화 함수</a:t>
            </a:r>
            <a:endParaRPr lang="en-US" altLang="ko-KR"/>
          </a:p>
          <a:p>
            <a:pPr lvl="2"/>
            <a:r>
              <a:rPr lang="en-US" altLang="ko-KR"/>
              <a:t>PReLU</a:t>
            </a:r>
            <a:r>
              <a:rPr lang="ko-KR" altLang="en-US"/>
              <a:t>와 마찬가지로 이 방법은 모델을 더 강력하게 만들 수 있지만 데이터에 과대적합될 위험이 존재</a:t>
            </a:r>
            <a:endParaRPr lang="en-US" altLang="ko-KR"/>
          </a:p>
          <a:p>
            <a:pPr lvl="1"/>
            <a:r>
              <a:rPr lang="en-US" altLang="ko-KR"/>
              <a:t>Mish</a:t>
            </a:r>
          </a:p>
          <a:p>
            <a:pPr lvl="2"/>
            <a:r>
              <a:rPr lang="ko-KR" altLang="en-US"/>
              <a:t>매끄럽고 볼록하지 않고 단조 함수가 아닌 </a:t>
            </a:r>
            <a:r>
              <a:rPr lang="en-US" altLang="ko-KR"/>
              <a:t>ReLU</a:t>
            </a:r>
            <a:r>
              <a:rPr lang="ko-KR" altLang="en-US"/>
              <a:t>의 변형</a:t>
            </a:r>
            <a:endParaRPr lang="en-US" altLang="ko-KR"/>
          </a:p>
          <a:p>
            <a:pPr lvl="2"/>
            <a:r>
              <a:rPr lang="en-US" altLang="ko-KR"/>
              <a:t>z</a:t>
            </a:r>
            <a:r>
              <a:rPr lang="ko-KR" altLang="en-US"/>
              <a:t>가 음수일 때 </a:t>
            </a:r>
            <a:r>
              <a:rPr lang="en-US" altLang="ko-KR"/>
              <a:t>Swish</a:t>
            </a:r>
            <a:r>
              <a:rPr lang="ko-KR" altLang="en-US"/>
              <a:t>와 거의 완벽하게 겹치고</a:t>
            </a:r>
            <a:r>
              <a:rPr lang="en-US" altLang="ko-KR"/>
              <a:t>, z</a:t>
            </a:r>
            <a:r>
              <a:rPr lang="ko-KR" altLang="en-US"/>
              <a:t>가 양수일 때는 </a:t>
            </a:r>
            <a:r>
              <a:rPr lang="en-US" altLang="ko-KR"/>
              <a:t>GELU</a:t>
            </a:r>
            <a:r>
              <a:rPr lang="ko-KR" altLang="en-US"/>
              <a:t>와 거의 완벽하게 겹침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30D517-831C-5946-BA10-B3623ED2F25F}"/>
              </a:ext>
            </a:extLst>
          </p:cNvPr>
          <p:cNvSpPr txBox="1"/>
          <p:nvPr/>
        </p:nvSpPr>
        <p:spPr>
          <a:xfrm>
            <a:off x="3861787" y="4684735"/>
            <a:ext cx="2698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11-3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GELU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활성화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11464E4-9740-0BE8-DBD9-4B0E25D9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71" y="4684735"/>
            <a:ext cx="2000250" cy="3429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903BF341-8CC3-0CD8-3178-3DD83F2746DA}"/>
              </a:ext>
            </a:extLst>
          </p:cNvPr>
          <p:cNvSpPr/>
          <p:nvPr/>
        </p:nvSpPr>
        <p:spPr>
          <a:xfrm>
            <a:off x="3630967" y="4598633"/>
            <a:ext cx="4699154" cy="42900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57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GELU, Swish, Mish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30D517-831C-5946-BA10-B3623ED2F25F}"/>
              </a:ext>
            </a:extLst>
          </p:cNvPr>
          <p:cNvSpPr txBox="1"/>
          <p:nvPr/>
        </p:nvSpPr>
        <p:spPr>
          <a:xfrm>
            <a:off x="3242298" y="5227873"/>
            <a:ext cx="5770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11-4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GELU, Swish,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매개변수를 가진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Swish, Mish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활성화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9141206-25CB-53DF-FC1B-B1570C34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61" y="1807770"/>
            <a:ext cx="6029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8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11.1.3 </a:t>
            </a:r>
            <a:r>
              <a:rPr lang="ko-KR" altLang="en-US" b="1">
                <a:solidFill>
                  <a:srgbClr val="FF0000"/>
                </a:solidFill>
              </a:rPr>
              <a:t>배치 정규화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배치 정규화</a:t>
            </a:r>
            <a:r>
              <a:rPr lang="en-US" altLang="ko-KR"/>
              <a:t>(batch normalization, BN)</a:t>
            </a:r>
          </a:p>
          <a:p>
            <a:pPr lvl="2"/>
            <a:r>
              <a:rPr lang="ko-KR" altLang="en-US"/>
              <a:t>각 층에서 활성화 함수를 통과하기 전이나 후에 모델에 연산을 하나 추가</a:t>
            </a:r>
            <a:endParaRPr lang="en-US" altLang="ko-KR"/>
          </a:p>
          <a:p>
            <a:pPr lvl="2"/>
            <a:r>
              <a:rPr lang="ko-KR" altLang="en-US"/>
              <a:t>이 연산은 단순하게 입력을 원점에 맞추고 정규화한 다음</a:t>
            </a:r>
            <a:r>
              <a:rPr lang="en-US" altLang="ko-KR"/>
              <a:t>, </a:t>
            </a:r>
            <a:r>
              <a:rPr lang="ko-KR" altLang="en-US"/>
              <a:t>각 층에서 두 개의 새로운 파라미터로 결괏값의 스케일을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조정하고 이동시킴</a:t>
            </a:r>
            <a:endParaRPr lang="en-US" altLang="ko-KR"/>
          </a:p>
          <a:p>
            <a:pPr lvl="2"/>
            <a:r>
              <a:rPr lang="ko-KR" altLang="en-US"/>
              <a:t>입력 데이터를 원점에 맞추고 정규화하려면 알고리즘은 평균과 표준 편차를 추정</a:t>
            </a:r>
            <a:endParaRPr lang="en-US" altLang="ko-KR"/>
          </a:p>
          <a:p>
            <a:pPr lvl="3"/>
            <a:r>
              <a:rPr lang="ko-KR" altLang="en-US"/>
              <a:t>현재 미니배치에서 입력의 평균과 표준 편차를 평가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A83C1E-7173-8304-BBF4-5599D953F3DF}"/>
              </a:ext>
            </a:extLst>
          </p:cNvPr>
          <p:cNvSpPr txBox="1"/>
          <p:nvPr/>
        </p:nvSpPr>
        <p:spPr>
          <a:xfrm>
            <a:off x="1524000" y="3346960"/>
            <a:ext cx="2698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11-4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배치 정규화 알고리즘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3BF2BA79-6C43-B48F-C5C4-4BF45FE4B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54737"/>
            <a:ext cx="2403904" cy="2652278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361896E5-2D6E-246B-A8C0-B876DEECA785}"/>
              </a:ext>
            </a:extLst>
          </p:cNvPr>
          <p:cNvSpPr/>
          <p:nvPr/>
        </p:nvSpPr>
        <p:spPr>
          <a:xfrm>
            <a:off x="1376039" y="3258105"/>
            <a:ext cx="2846772" cy="3214203"/>
          </a:xfrm>
          <a:prstGeom prst="roundRect">
            <a:avLst>
              <a:gd name="adj" fmla="val 8247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4079B304-42A2-B069-9951-EF93DE2F7DA8}"/>
                  </a:ext>
                </a:extLst>
              </p:cNvPr>
              <p:cNvSpPr txBox="1"/>
              <p:nvPr/>
            </p:nvSpPr>
            <p:spPr>
              <a:xfrm>
                <a:off x="4521401" y="3654737"/>
                <a:ext cx="6713197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latin typeface="+mn-ea"/>
                  </a:rPr>
                  <a:t>μ</a:t>
                </a:r>
                <a:r>
                  <a:rPr lang="en-US" altLang="ko-KR" sz="1200" baseline="-25000">
                    <a:latin typeface="+mn-ea"/>
                  </a:rPr>
                  <a:t>B</a:t>
                </a:r>
                <a:r>
                  <a:rPr lang="ko-KR" altLang="en-US" sz="1200">
                    <a:latin typeface="+mn-ea"/>
                  </a:rPr>
                  <a:t>는 미니배치 </a:t>
                </a:r>
                <a:r>
                  <a:rPr lang="en-US" altLang="ko-KR" sz="1200">
                    <a:latin typeface="+mn-ea"/>
                  </a:rPr>
                  <a:t>B</a:t>
                </a:r>
                <a:r>
                  <a:rPr lang="ko-KR" altLang="en-US" sz="1200">
                    <a:latin typeface="+mn-ea"/>
                  </a:rPr>
                  <a:t>에 대해 평가한 입력의 평균 벡터</a:t>
                </a:r>
                <a:r>
                  <a:rPr lang="en-US" altLang="ko-KR" sz="1200">
                    <a:latin typeface="+mn-ea"/>
                  </a:rPr>
                  <a:t>(</a:t>
                </a:r>
                <a:r>
                  <a:rPr lang="ko-KR" altLang="en-US" sz="1200">
                    <a:latin typeface="+mn-ea"/>
                  </a:rPr>
                  <a:t>입력마다 하나의 평균을 가짐</a:t>
                </a:r>
                <a:r>
                  <a:rPr lang="en-US" altLang="ko-KR" sz="1200">
                    <a:latin typeface="+mn-ea"/>
                  </a:rPr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latin typeface="+mn-ea"/>
                  </a:rPr>
                  <a:t>m</a:t>
                </a:r>
                <a:r>
                  <a:rPr lang="en-US" altLang="ko-KR" sz="1200" baseline="-25000">
                    <a:latin typeface="+mn-ea"/>
                  </a:rPr>
                  <a:t>B</a:t>
                </a:r>
                <a:r>
                  <a:rPr lang="ko-KR" altLang="en-US" sz="1200">
                    <a:latin typeface="+mn-ea"/>
                  </a:rPr>
                  <a:t>는 미니배치에 있는 샘플 수</a:t>
                </a:r>
                <a:endParaRPr lang="en-US" altLang="ko-KR" sz="1200">
                  <a:latin typeface="+mn-ea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latin typeface="+mn-ea"/>
                  </a:rPr>
                  <a:t>σ</a:t>
                </a:r>
                <a:r>
                  <a:rPr lang="en-US" altLang="ko-KR" sz="1200" baseline="-25000">
                    <a:latin typeface="+mn-ea"/>
                  </a:rPr>
                  <a:t>B</a:t>
                </a:r>
                <a:r>
                  <a:rPr lang="ko-KR" altLang="en-US" sz="1200">
                    <a:latin typeface="+mn-ea"/>
                  </a:rPr>
                  <a:t>도 미니배치에 대해 평가한 입력의 표준 편차 벡터</a:t>
                </a:r>
                <a:endParaRPr lang="en-US" altLang="ko-KR" sz="1200">
                  <a:latin typeface="+mn-ea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latin typeface="+mn-ea"/>
                  </a:rPr>
                  <a:t>ε</a:t>
                </a:r>
                <a:r>
                  <a:rPr lang="ko-KR" altLang="en-US" sz="1200">
                    <a:latin typeface="+mn-ea"/>
                  </a:rPr>
                  <a:t>은 분모가 </a:t>
                </a:r>
                <a:r>
                  <a:rPr lang="en-US" altLang="ko-KR" sz="1200">
                    <a:latin typeface="+mn-ea"/>
                  </a:rPr>
                  <a:t>0</a:t>
                </a:r>
                <a:r>
                  <a:rPr lang="ko-KR" altLang="en-US" sz="1200">
                    <a:latin typeface="+mn-ea"/>
                  </a:rPr>
                  <a:t>이 되는 것을 막고 그레이디언트가 너무 커지지 않게 만들기 위한 작은 숫자</a:t>
                </a:r>
                <a:r>
                  <a:rPr lang="en-US" altLang="ko-KR" sz="1200">
                    <a:latin typeface="+mn-ea"/>
                  </a:rPr>
                  <a:t/>
                </a:r>
                <a:br>
                  <a:rPr lang="en-US" altLang="ko-KR" sz="1200">
                    <a:latin typeface="+mn-ea"/>
                  </a:rPr>
                </a:br>
                <a:r>
                  <a:rPr lang="en-US" altLang="ko-KR" sz="1200">
                    <a:latin typeface="+mn-ea"/>
                  </a:rPr>
                  <a:t>(</a:t>
                </a:r>
                <a:r>
                  <a:rPr lang="ko-KR" altLang="en-US" sz="1200">
                    <a:latin typeface="+mn-ea"/>
                  </a:rPr>
                  <a:t>전형적으로 </a:t>
                </a:r>
                <a:r>
                  <a:rPr lang="en-US" altLang="ko-KR" sz="1200">
                    <a:latin typeface="+mn-ea"/>
                  </a:rPr>
                  <a:t>10</a:t>
                </a:r>
                <a:r>
                  <a:rPr lang="en-US" altLang="ko-KR" sz="1200" baseline="30000">
                    <a:latin typeface="+mn-ea"/>
                  </a:rPr>
                  <a:t>-5</a:t>
                </a:r>
                <a:r>
                  <a:rPr lang="en-US" altLang="ko-KR" sz="1200">
                    <a:latin typeface="+mn-ea"/>
                  </a:rPr>
                  <a:t>) - </a:t>
                </a:r>
                <a:r>
                  <a:rPr lang="ko-KR" altLang="en-US" sz="1200" b="1">
                    <a:latin typeface="+mn-ea"/>
                  </a:rPr>
                  <a:t>안전을 위한 항</a:t>
                </a:r>
                <a:r>
                  <a:rPr lang="en-US" altLang="ko-KR" sz="1200" b="1">
                    <a:latin typeface="+mn-ea"/>
                  </a:rPr>
                  <a:t>(smoothing term)</a:t>
                </a:r>
                <a:endParaRPr lang="en-US" altLang="ko-KR" sz="1200">
                  <a:latin typeface="+mn-ea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i="1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200" baseline="30000">
                    <a:latin typeface="+mn-ea"/>
                  </a:rPr>
                  <a:t>(i)</a:t>
                </a:r>
                <a:r>
                  <a:rPr lang="ko-KR" altLang="en-US" sz="1200">
                    <a:latin typeface="+mn-ea"/>
                  </a:rPr>
                  <a:t>은 평균이 </a:t>
                </a:r>
                <a:r>
                  <a:rPr lang="en-US" altLang="ko-KR" sz="1200">
                    <a:latin typeface="+mn-ea"/>
                  </a:rPr>
                  <a:t>0</a:t>
                </a:r>
                <a:r>
                  <a:rPr lang="ko-KR" altLang="en-US" sz="1200">
                    <a:latin typeface="+mn-ea"/>
                  </a:rPr>
                  <a:t>이고 정규화된 샘플 </a:t>
                </a:r>
                <a:r>
                  <a:rPr lang="en-US" altLang="ko-KR" sz="1200">
                    <a:latin typeface="+mn-ea"/>
                  </a:rPr>
                  <a:t>i</a:t>
                </a:r>
                <a:r>
                  <a:rPr lang="ko-KR" altLang="en-US" sz="1200">
                    <a:latin typeface="+mn-ea"/>
                  </a:rPr>
                  <a:t>의 입력</a:t>
                </a:r>
                <a:endParaRPr lang="en-US" altLang="ko-KR" sz="1200">
                  <a:latin typeface="+mn-ea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latin typeface="+mn-ea"/>
                  </a:rPr>
                  <a:t>γ </a:t>
                </a:r>
                <a:r>
                  <a:rPr lang="ko-KR" altLang="en-US" sz="1200">
                    <a:latin typeface="+mn-ea"/>
                  </a:rPr>
                  <a:t>은 층의 출력 스케일 파라미터 벡터</a:t>
                </a:r>
                <a:r>
                  <a:rPr lang="en-US" altLang="ko-KR" sz="1200">
                    <a:latin typeface="+mn-ea"/>
                  </a:rPr>
                  <a:t>(</a:t>
                </a:r>
                <a:r>
                  <a:rPr lang="ko-KR" altLang="en-US" sz="1200">
                    <a:latin typeface="+mn-ea"/>
                  </a:rPr>
                  <a:t>입력마다 하나의 스케일 파라미터가 있음</a:t>
                </a:r>
                <a:r>
                  <a:rPr lang="en-US" altLang="ko-KR" sz="1200">
                    <a:latin typeface="+mn-ea"/>
                  </a:rPr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latin typeface="+mn-ea"/>
                  </a:rPr>
                  <a:t>ⓧ</a:t>
                </a:r>
                <a:r>
                  <a:rPr lang="ko-KR" altLang="en-US" sz="1200">
                    <a:latin typeface="+mn-ea"/>
                  </a:rPr>
                  <a:t>는 원소별 곱셈</a:t>
                </a:r>
                <a:r>
                  <a:rPr lang="en-US" altLang="ko-KR" sz="1200">
                    <a:latin typeface="+mn-ea"/>
                  </a:rPr>
                  <a:t>(element -wise multiplication)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latin typeface="+mn-ea"/>
                  </a:rPr>
                  <a:t>β</a:t>
                </a:r>
                <a:r>
                  <a:rPr lang="ko-KR" altLang="en-US" sz="1200">
                    <a:latin typeface="+mn-ea"/>
                  </a:rPr>
                  <a:t>는 층의 출력 이동 </a:t>
                </a:r>
                <a:r>
                  <a:rPr lang="en-US" altLang="ko-KR" sz="1200">
                    <a:latin typeface="+mn-ea"/>
                  </a:rPr>
                  <a:t>(</a:t>
                </a:r>
                <a:r>
                  <a:rPr lang="ko-KR" altLang="en-US" sz="1200">
                    <a:latin typeface="+mn-ea"/>
                  </a:rPr>
                  <a:t>오프셋</a:t>
                </a:r>
                <a:r>
                  <a:rPr lang="en-US" altLang="ko-KR" sz="1200">
                    <a:latin typeface="+mn-ea"/>
                  </a:rPr>
                  <a:t>) </a:t>
                </a:r>
                <a:r>
                  <a:rPr lang="ko-KR" altLang="en-US" sz="1200">
                    <a:latin typeface="+mn-ea"/>
                  </a:rPr>
                  <a:t>파라미터 벡터</a:t>
                </a:r>
                <a:endParaRPr lang="en-US" altLang="ko-KR" sz="1200">
                  <a:latin typeface="+mn-ea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latin typeface="+mn-ea"/>
                  </a:rPr>
                  <a:t>z</a:t>
                </a:r>
                <a:r>
                  <a:rPr lang="en-US" altLang="ko-KR" sz="1200" baseline="30000">
                    <a:latin typeface="+mn-ea"/>
                  </a:rPr>
                  <a:t>(i)</a:t>
                </a:r>
                <a:r>
                  <a:rPr lang="ko-KR" altLang="en-US" sz="1200">
                    <a:latin typeface="+mn-ea"/>
                  </a:rPr>
                  <a:t>는 배치 정규화 연산의 출력 </a:t>
                </a:r>
                <a:r>
                  <a:rPr lang="en-US" altLang="ko-KR" sz="1200">
                    <a:latin typeface="+mn-ea"/>
                  </a:rPr>
                  <a:t>- </a:t>
                </a:r>
                <a:r>
                  <a:rPr lang="ko-KR" altLang="en-US" sz="1200">
                    <a:latin typeface="+mn-ea"/>
                  </a:rPr>
                  <a:t>즉</a:t>
                </a:r>
                <a:r>
                  <a:rPr lang="en-US" altLang="ko-KR" sz="1200">
                    <a:latin typeface="+mn-ea"/>
                  </a:rPr>
                  <a:t>, </a:t>
                </a:r>
                <a:r>
                  <a:rPr lang="ko-KR" altLang="en-US" sz="1200">
                    <a:latin typeface="+mn-ea"/>
                  </a:rPr>
                  <a:t>입력의 스케일을 조정하고 이동시킨 것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79B304-42A2-B069-9951-EF93DE2F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01" y="3654737"/>
                <a:ext cx="6713197" cy="2554545"/>
              </a:xfrm>
              <a:prstGeom prst="rect">
                <a:avLst/>
              </a:prstGeom>
              <a:blipFill>
                <a:blip r:embed="rId3"/>
                <a:stretch>
                  <a:fillRect t="-239" b="-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03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배치 정규화의 장점과 단점</a:t>
            </a:r>
            <a:endParaRPr lang="en-US" altLang="ko-KR" dirty="0"/>
          </a:p>
          <a:p>
            <a:pPr lvl="2"/>
            <a:r>
              <a:rPr lang="ko-KR" altLang="en-US" dirty="0"/>
              <a:t>장점</a:t>
            </a:r>
            <a:endParaRPr lang="en-US" altLang="ko-KR" dirty="0"/>
          </a:p>
          <a:p>
            <a:pPr lvl="3"/>
            <a:r>
              <a:rPr lang="ko-KR" altLang="en-US" dirty="0" err="1"/>
              <a:t>이미지넷</a:t>
            </a:r>
            <a:r>
              <a:rPr lang="en-US" altLang="ko-KR" dirty="0"/>
              <a:t>(</a:t>
            </a:r>
            <a:r>
              <a:rPr lang="en-US" altLang="ko-KR" dirty="0" err="1"/>
              <a:t>ImageNet</a:t>
            </a:r>
            <a:r>
              <a:rPr lang="en-US" altLang="ko-KR" dirty="0"/>
              <a:t>) </a:t>
            </a:r>
            <a:r>
              <a:rPr lang="ko-KR" altLang="en-US" dirty="0"/>
              <a:t>분류 작업에서 큰 성과</a:t>
            </a:r>
            <a:endParaRPr lang="en-US" altLang="ko-KR" dirty="0"/>
          </a:p>
          <a:p>
            <a:pPr lvl="3"/>
            <a:r>
              <a:rPr lang="ko-KR" altLang="en-US" dirty="0" err="1"/>
              <a:t>그레이디언트</a:t>
            </a:r>
            <a:r>
              <a:rPr lang="ko-KR" altLang="en-US" dirty="0"/>
              <a:t> 소실 문제가 크게 감소하여 </a:t>
            </a:r>
            <a:r>
              <a:rPr lang="en-US" altLang="ko-KR" dirty="0" err="1"/>
              <a:t>tanh</a:t>
            </a:r>
            <a:r>
              <a:rPr lang="ko-KR" altLang="en-US" dirty="0"/>
              <a:t>나 </a:t>
            </a:r>
            <a:r>
              <a:rPr lang="ko-KR" altLang="en-US" dirty="0" err="1"/>
              <a:t>시그모이드</a:t>
            </a:r>
            <a:r>
              <a:rPr lang="ko-KR" altLang="en-US" dirty="0"/>
              <a:t> 활성화 함수 같은 </a:t>
            </a:r>
            <a:r>
              <a:rPr lang="ko-KR" altLang="en-US" dirty="0" err="1"/>
              <a:t>수렴성을</a:t>
            </a:r>
            <a:r>
              <a:rPr lang="ko-KR" altLang="en-US" dirty="0"/>
              <a:t> 가진 활성화 함수를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사용할 수 있음</a:t>
            </a:r>
            <a:endParaRPr lang="en-US" altLang="ko-KR" dirty="0"/>
          </a:p>
          <a:p>
            <a:pPr lvl="3"/>
            <a:r>
              <a:rPr lang="ko-KR" altLang="en-US" dirty="0"/>
              <a:t>가중치 초기화에 네트워크가 훨씬 덜 </a:t>
            </a:r>
            <a:r>
              <a:rPr lang="ko-KR" altLang="en-US" dirty="0" err="1"/>
              <a:t>민감</a:t>
            </a:r>
            <a:endParaRPr lang="en-US" altLang="ko-KR" dirty="0"/>
          </a:p>
          <a:p>
            <a:pPr lvl="3"/>
            <a:r>
              <a:rPr lang="ko-KR" altLang="en-US" dirty="0" err="1"/>
              <a:t>학습률을</a:t>
            </a:r>
            <a:r>
              <a:rPr lang="ko-KR" altLang="en-US" dirty="0"/>
              <a:t> 사용하여 학습 과정의 속도를 크게 높일 수 있었음</a:t>
            </a:r>
            <a:endParaRPr lang="en-US" altLang="ko-KR" dirty="0"/>
          </a:p>
          <a:p>
            <a:pPr lvl="3"/>
            <a:r>
              <a:rPr lang="ko-KR" altLang="en-US" dirty="0"/>
              <a:t>규제와 같은 역할을 하여 </a:t>
            </a:r>
            <a:r>
              <a:rPr lang="en-US" altLang="ko-KR" dirty="0"/>
              <a:t>(</a:t>
            </a:r>
            <a:r>
              <a:rPr lang="ko-KR" altLang="en-US" dirty="0"/>
              <a:t>이 장의 뒷부분에 나오는 </a:t>
            </a:r>
            <a:r>
              <a:rPr lang="ko-KR" altLang="en-US" dirty="0" err="1"/>
              <a:t>드롭아웃</a:t>
            </a:r>
            <a:r>
              <a:rPr lang="ko-KR" altLang="en-US" dirty="0"/>
              <a:t> 같은</a:t>
            </a:r>
            <a:r>
              <a:rPr lang="en-US" altLang="ko-KR" dirty="0"/>
              <a:t>) </a:t>
            </a:r>
            <a:r>
              <a:rPr lang="ko-KR" altLang="en-US" dirty="0"/>
              <a:t>다른 규제 기법의 필요성을 줄여줌</a:t>
            </a:r>
            <a:endParaRPr lang="en-US" altLang="ko-KR" dirty="0"/>
          </a:p>
          <a:p>
            <a:pPr lvl="2"/>
            <a:r>
              <a:rPr lang="ko-KR" altLang="en-US" dirty="0"/>
              <a:t>단점</a:t>
            </a:r>
            <a:endParaRPr lang="en-US" altLang="ko-KR" dirty="0"/>
          </a:p>
          <a:p>
            <a:pPr lvl="3"/>
            <a:r>
              <a:rPr lang="ko-KR" altLang="en-US" dirty="0"/>
              <a:t>모델의 복잡도가 커짐</a:t>
            </a:r>
            <a:endParaRPr lang="en-US" altLang="ko-KR" dirty="0"/>
          </a:p>
          <a:p>
            <a:pPr lvl="3"/>
            <a:r>
              <a:rPr lang="ko-KR" altLang="en-US" dirty="0"/>
              <a:t>과도한 실행 시간</a:t>
            </a:r>
            <a:endParaRPr lang="en-US" altLang="ko-KR" dirty="0"/>
          </a:p>
          <a:p>
            <a:pPr lvl="4"/>
            <a:r>
              <a:rPr lang="ko-KR" altLang="en-US" dirty="0"/>
              <a:t>층마다 추가되는 계산이 신경망의 예측을 느리게 함</a:t>
            </a:r>
            <a:endParaRPr lang="en-US" altLang="ko-KR" dirty="0"/>
          </a:p>
          <a:p>
            <a:pPr lvl="4"/>
            <a:r>
              <a:rPr lang="ko-KR" altLang="en-US" dirty="0"/>
              <a:t>다행히 훈련이 끝난 후에 이전 층과 배치 정규화 층을 합쳐 실행 속도 저하를 피할 수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2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케라스로 배치 정규화 구현하기</a:t>
            </a:r>
            <a:endParaRPr lang="en-US" altLang="ko-KR" b="1"/>
          </a:p>
          <a:p>
            <a:pPr lvl="1"/>
            <a:r>
              <a:rPr lang="ko-KR" altLang="en-US"/>
              <a:t>은닉층의 활성화 함수 전이나 후에 </a:t>
            </a:r>
            <a:r>
              <a:rPr lang="en-US" altLang="ko-KR"/>
              <a:t>BatchNormalization </a:t>
            </a:r>
            <a:r>
              <a:rPr lang="ko-KR" altLang="en-US"/>
              <a:t>층을 추가</a:t>
            </a:r>
            <a:endParaRPr lang="en-US" altLang="ko-KR"/>
          </a:p>
          <a:p>
            <a:pPr lvl="2"/>
            <a:r>
              <a:rPr lang="ko-KR" altLang="en-US"/>
              <a:t>모델의 첫 번째 층으로 배치 정규화 층을 추가할 수도 있음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094B30D-B9D6-EC24-E793-6E7C31AF8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27472"/>
            <a:ext cx="6019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케라스로 배치 정규화 구현하기</a:t>
            </a:r>
            <a:endParaRPr lang="en-US" altLang="ko-KR" b="1"/>
          </a:p>
          <a:p>
            <a:pPr lvl="1"/>
            <a:r>
              <a:rPr lang="ko-KR" altLang="en-US"/>
              <a:t>모델의 </a:t>
            </a:r>
            <a:r>
              <a:rPr lang="en-US" altLang="ko-KR"/>
              <a:t>summary() </a:t>
            </a:r>
            <a:r>
              <a:rPr lang="ko-KR" altLang="en-US"/>
              <a:t>메서드를 호출</a:t>
            </a:r>
            <a:endParaRPr lang="en-US" altLang="ko-KR"/>
          </a:p>
          <a:p>
            <a:pPr lvl="2"/>
            <a:r>
              <a:rPr lang="ko-KR" altLang="en-US"/>
              <a:t>배치 정규화 층은 입력마다 네 개의 파라미터 </a:t>
            </a:r>
            <a:r>
              <a:rPr lang="en-US" altLang="ko-KR"/>
              <a:t>γ, β, μ, σ</a:t>
            </a:r>
            <a:r>
              <a:rPr lang="ko-KR" altLang="en-US"/>
              <a:t>를 추가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A55D429-FDAE-B284-C529-92CA52DC2FFC}"/>
              </a:ext>
            </a:extLst>
          </p:cNvPr>
          <p:cNvGrpSpPr/>
          <p:nvPr/>
        </p:nvGrpSpPr>
        <p:grpSpPr>
          <a:xfrm>
            <a:off x="1524000" y="1964528"/>
            <a:ext cx="5754534" cy="4610443"/>
            <a:chOff x="2128837" y="815006"/>
            <a:chExt cx="7940615" cy="644098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86ED5E5F-84EA-69EB-EDB9-9C5221AE2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8837" y="815006"/>
              <a:ext cx="7934325" cy="360997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18E42DDC-1ADA-A702-7EA0-D4F001A26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3227" y="4408014"/>
              <a:ext cx="7896225" cy="2847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31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케라스로 배치 정규화 구현하기</a:t>
            </a:r>
            <a:endParaRPr lang="en-US" altLang="ko-KR" b="1"/>
          </a:p>
          <a:p>
            <a:pPr lvl="1"/>
            <a:r>
              <a:rPr lang="ko-KR" altLang="en-US"/>
              <a:t>첫 번째 배치 정규화 층의 파라미터</a:t>
            </a:r>
            <a:endParaRPr lang="en-US" altLang="ko-KR"/>
          </a:p>
          <a:p>
            <a:pPr lvl="2"/>
            <a:r>
              <a:rPr lang="ko-KR" altLang="en-US"/>
              <a:t>두 개는 </a:t>
            </a:r>
            <a:r>
              <a:rPr lang="en-US" altLang="ko-KR"/>
              <a:t>(</a:t>
            </a:r>
            <a:r>
              <a:rPr lang="ko-KR" altLang="en-US"/>
              <a:t>역전파로</a:t>
            </a:r>
            <a:r>
              <a:rPr lang="en-US" altLang="ko-KR"/>
              <a:t>) </a:t>
            </a:r>
            <a:r>
              <a:rPr lang="ko-KR" altLang="en-US"/>
              <a:t>훈련되고 두 개는 훈련되지 않음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활성화 함수 전에 배치 정규화 층을 추가</a:t>
            </a:r>
            <a:endParaRPr lang="en-US" altLang="ko-KR"/>
          </a:p>
          <a:p>
            <a:pPr lvl="2"/>
            <a:r>
              <a:rPr lang="ko-KR" altLang="en-US"/>
              <a:t>은닉 층에서 활성화 함수를 지정하지 말고 배치 정규화 층 뒤에 별도의 층으로 추가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9A9336-2AE1-49B5-82EC-E2A66EDEB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01" y="1894136"/>
            <a:ext cx="5325305" cy="13313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A37E041-DB83-D717-DEE7-60C8C04B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01" y="4163369"/>
            <a:ext cx="6291467" cy="24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43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046173" cy="5492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b="1" dirty="0" err="1"/>
                  <a:t>케라스로</a:t>
                </a:r>
                <a:r>
                  <a:rPr lang="ko-KR" altLang="en-US" b="1" dirty="0"/>
                  <a:t> 배치 정규화 구현하기</a:t>
                </a:r>
                <a:endParaRPr lang="en-US" altLang="ko-KR" b="1" dirty="0"/>
              </a:p>
              <a:p>
                <a:pPr lvl="1"/>
                <a:r>
                  <a:rPr lang="en-US" altLang="ko-KR" dirty="0" err="1"/>
                  <a:t>BatchNormalization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클래스는 조정할 </a:t>
                </a:r>
                <a:r>
                  <a:rPr lang="ko-KR" altLang="en-US" dirty="0" err="1"/>
                  <a:t>하이퍼파라미터가</a:t>
                </a:r>
                <a:r>
                  <a:rPr lang="ko-KR" altLang="en-US" dirty="0"/>
                  <a:t> 적음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보통 기본값이 잘 작동하지만 이따금 </a:t>
                </a:r>
                <a:r>
                  <a:rPr lang="en-US" altLang="ko-KR" dirty="0"/>
                  <a:t>momentum </a:t>
                </a:r>
                <a:r>
                  <a:rPr lang="ko-KR" altLang="en-US" dirty="0"/>
                  <a:t>매개변수를 변경해야 할 수 있음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새로운 값 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현재 배치에서 계산한 새로운 입력 평균 벡터나 표준 편차 벡터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 주어지면 이동 평균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acc>
                  </m:oMath>
                </a14:m>
                <a:r>
                  <a:rPr lang="ko-KR" altLang="en-US" dirty="0"/>
                  <a:t>을 업데이트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axis</a:t>
                </a:r>
                <a:r>
                  <a:rPr lang="ko-KR" altLang="en-US" dirty="0"/>
                  <a:t> 매개변수는 정규화할 축을 결정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기본값은 </a:t>
                </a:r>
                <a:r>
                  <a:rPr lang="en-US" altLang="ko-KR" dirty="0"/>
                  <a:t>-1</a:t>
                </a:r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046173" cy="5492009"/>
              </a:xfrm>
              <a:blipFill rotWithShape="1">
                <a:blip r:embed="rId2"/>
                <a:stretch>
                  <a:fillRect l="-497" t="-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12" y="2422858"/>
            <a:ext cx="4508182" cy="51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32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11.1</a:t>
            </a:r>
            <a:r>
              <a:rPr lang="ko-KR" altLang="en-US" dirty="0" smtClean="0"/>
              <a:t> </a:t>
            </a:r>
            <a:r>
              <a:rPr lang="ko-KR" altLang="en-US" dirty="0"/>
              <a:t>그레이디언트 소실과 폭주 문제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11.1.4 </a:t>
            </a:r>
            <a:r>
              <a:rPr lang="ko-KR" altLang="en-US" b="1">
                <a:solidFill>
                  <a:srgbClr val="FF0000"/>
                </a:solidFill>
              </a:rPr>
              <a:t>그레이디언트 클리핑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그레이디언트 클리핑</a:t>
            </a:r>
            <a:r>
              <a:rPr lang="en-US" altLang="ko-KR"/>
              <a:t>(gradient clipping)</a:t>
            </a:r>
          </a:p>
          <a:p>
            <a:pPr lvl="2"/>
            <a:r>
              <a:rPr lang="ko-KR" altLang="en-US"/>
              <a:t>역전파될 때 특정 임곗값을 넘어서지 못하게 그레이디언트를 잘라내는 것</a:t>
            </a:r>
            <a:endParaRPr lang="en-US" altLang="ko-KR"/>
          </a:p>
          <a:p>
            <a:pPr lvl="2"/>
            <a:r>
              <a:rPr lang="ko-KR" altLang="en-US"/>
              <a:t>일반적으로 배치 정규화를 사용하기 까다로운 순환 신경망에서 사용</a:t>
            </a:r>
            <a:endParaRPr lang="en-US" altLang="ko-KR"/>
          </a:p>
          <a:p>
            <a:pPr lvl="2"/>
            <a:r>
              <a:rPr lang="ko-KR" altLang="en-US"/>
              <a:t>케라스에서 그레이디언트 클리핑을 구현</a:t>
            </a:r>
            <a:endParaRPr lang="en-US" altLang="ko-KR"/>
          </a:p>
          <a:p>
            <a:pPr lvl="3"/>
            <a:r>
              <a:rPr lang="ko-KR" altLang="en-US"/>
              <a:t>옵티마이저를 만들 때 </a:t>
            </a:r>
            <a:r>
              <a:rPr lang="en-US" altLang="ko-KR"/>
              <a:t>clipvalue</a:t>
            </a:r>
            <a:r>
              <a:rPr lang="ko-KR" altLang="en-US"/>
              <a:t>와 </a:t>
            </a:r>
            <a:r>
              <a:rPr lang="en-US" altLang="ko-KR"/>
              <a:t>clipnorm </a:t>
            </a:r>
            <a:r>
              <a:rPr lang="ko-KR" altLang="en-US"/>
              <a:t>매개변수를 지정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543FAA5-D845-9BBD-93C0-B283F26C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28" y="2870677"/>
            <a:ext cx="5372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6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11.2</a:t>
            </a:r>
            <a:r>
              <a:rPr lang="ko-KR" altLang="en-US" dirty="0" smtClean="0"/>
              <a:t> </a:t>
            </a:r>
            <a:r>
              <a:rPr lang="ko-KR" altLang="en-US" dirty="0"/>
              <a:t>사전 훈련된 층 재사용하기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전이 학습</a:t>
            </a:r>
            <a:r>
              <a:rPr lang="en-US" altLang="ko-KR"/>
              <a:t>(transfer learning)</a:t>
            </a:r>
          </a:p>
          <a:p>
            <a:pPr lvl="2"/>
            <a:r>
              <a:rPr lang="ko-KR" altLang="en-US"/>
              <a:t>비슷한 유형의 문제를 처리한 신경망이 이미 있는지 찾아서 최상위 층을 제외하고 대부분의 층을 재사용</a:t>
            </a:r>
            <a:endParaRPr lang="en-US" altLang="ko-KR"/>
          </a:p>
          <a:p>
            <a:pPr lvl="2"/>
            <a:r>
              <a:rPr lang="ko-KR" altLang="en-US"/>
              <a:t>훈련 속도를 크게 높일 뿐만 아니라 필요한 훈련 데이터도 크게 줄여줌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CF32A1-D5C2-8378-6524-101E65B5F8C4}"/>
              </a:ext>
            </a:extLst>
          </p:cNvPr>
          <p:cNvSpPr txBox="1"/>
          <p:nvPr/>
        </p:nvSpPr>
        <p:spPr>
          <a:xfrm>
            <a:off x="3042082" y="5799683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11-5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사전 훈련된 층 재사용하기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4F1F2E5-16AF-EF34-8BA6-0BF94F86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542" y="1973031"/>
            <a:ext cx="4656291" cy="369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1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11.2</a:t>
            </a:r>
            <a:r>
              <a:rPr lang="ko-KR" altLang="en-US" dirty="0" smtClean="0"/>
              <a:t> </a:t>
            </a:r>
            <a:r>
              <a:rPr lang="ko-KR" altLang="en-US" dirty="0"/>
              <a:t>사전 훈련된 층 재사용하기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11.2.1 </a:t>
            </a:r>
            <a:r>
              <a:rPr lang="ko-KR" altLang="en-US" b="1">
                <a:solidFill>
                  <a:srgbClr val="FF0000"/>
                </a:solidFill>
              </a:rPr>
              <a:t>케라스를 사용한 전이 학습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학습 예제의 기본 조건</a:t>
            </a:r>
            <a:endParaRPr lang="en-US" altLang="ko-KR"/>
          </a:p>
          <a:p>
            <a:pPr lvl="2"/>
            <a:r>
              <a:rPr lang="en-US" altLang="ko-KR"/>
              <a:t>8</a:t>
            </a:r>
            <a:r>
              <a:rPr lang="ko-KR" altLang="en-US"/>
              <a:t>개의 클래스만 있는 패션 </a:t>
            </a:r>
            <a:r>
              <a:rPr lang="en-US" altLang="ko-KR"/>
              <a:t>MNIST </a:t>
            </a:r>
            <a:r>
              <a:rPr lang="ko-KR" altLang="en-US"/>
              <a:t>데이터셋</a:t>
            </a:r>
            <a:endParaRPr lang="en-US" altLang="ko-KR"/>
          </a:p>
          <a:p>
            <a:pPr lvl="3"/>
            <a:r>
              <a:rPr lang="ko-KR" altLang="en-US"/>
              <a:t>샌들과 셔츠를 제외한 클래스들</a:t>
            </a:r>
            <a:endParaRPr lang="en-US" altLang="ko-KR"/>
          </a:p>
          <a:p>
            <a:pPr lvl="3"/>
            <a:r>
              <a:rPr lang="ko-KR" altLang="en-US"/>
              <a:t>이 데이터의 클래스를 분류하는 작업 </a:t>
            </a:r>
            <a:r>
              <a:rPr lang="en-US" altLang="ko-KR"/>
              <a:t>A</a:t>
            </a:r>
            <a:r>
              <a:rPr lang="ko-KR" altLang="en-US"/>
              <a:t>를 해결하는 모델을 만들고 훈련시켜 꽤 좋은 성능</a:t>
            </a:r>
            <a:r>
              <a:rPr lang="en-US" altLang="ko-KR"/>
              <a:t>(&gt;90% </a:t>
            </a:r>
            <a:r>
              <a:rPr lang="ko-KR" altLang="en-US"/>
              <a:t>정확도</a:t>
            </a:r>
            <a:r>
              <a:rPr lang="en-US" altLang="ko-KR"/>
              <a:t>)</a:t>
            </a:r>
            <a:r>
              <a:rPr lang="ko-KR" altLang="en-US"/>
              <a:t>을 얻음</a:t>
            </a:r>
            <a:endParaRPr lang="en-US" altLang="ko-KR"/>
          </a:p>
          <a:p>
            <a:pPr lvl="3"/>
            <a:r>
              <a:rPr lang="ko-KR" altLang="en-US"/>
              <a:t>이 모델을 ‘모델 </a:t>
            </a:r>
            <a:r>
              <a:rPr lang="en-US" altLang="ko-KR"/>
              <a:t>A’</a:t>
            </a:r>
            <a:r>
              <a:rPr lang="ko-KR" altLang="en-US"/>
              <a:t>라고 가정</a:t>
            </a:r>
            <a:endParaRPr lang="en-US" altLang="ko-KR"/>
          </a:p>
          <a:p>
            <a:pPr lvl="2"/>
            <a:r>
              <a:rPr lang="ko-KR" altLang="en-US"/>
              <a:t>샌들과 셔츠 이미지를 구분하는 작업 </a:t>
            </a:r>
            <a:r>
              <a:rPr lang="en-US" altLang="ko-KR"/>
              <a:t>B</a:t>
            </a:r>
            <a:r>
              <a:rPr lang="ko-KR" altLang="en-US"/>
              <a:t>를 해결하기 위해 이진 분류기를 훈련하려 함</a:t>
            </a:r>
            <a:r>
              <a:rPr lang="en-US" altLang="ko-KR"/>
              <a:t>(</a:t>
            </a:r>
            <a:r>
              <a:rPr lang="ko-KR" altLang="en-US"/>
              <a:t>양성</a:t>
            </a:r>
            <a:r>
              <a:rPr lang="en-US" altLang="ko-KR"/>
              <a:t>=</a:t>
            </a:r>
            <a:r>
              <a:rPr lang="ko-KR" altLang="en-US"/>
              <a:t>셔츠</a:t>
            </a:r>
            <a:r>
              <a:rPr lang="en-US" altLang="ko-KR"/>
              <a:t>, </a:t>
            </a:r>
            <a:r>
              <a:rPr lang="ko-KR" altLang="en-US"/>
              <a:t>음성</a:t>
            </a:r>
            <a:r>
              <a:rPr lang="en-US" altLang="ko-KR"/>
              <a:t>=</a:t>
            </a:r>
            <a:r>
              <a:rPr lang="ko-KR" altLang="en-US"/>
              <a:t>샌들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레이블된 이미지는 겨우 </a:t>
            </a:r>
            <a:r>
              <a:rPr lang="en-US" altLang="ko-KR"/>
              <a:t>200</a:t>
            </a:r>
            <a:r>
              <a:rPr lang="ko-KR" altLang="en-US"/>
              <a:t>개로 매우 적음</a:t>
            </a:r>
            <a:endParaRPr lang="en-US" altLang="ko-KR"/>
          </a:p>
          <a:p>
            <a:pPr lvl="3"/>
            <a:r>
              <a:rPr lang="ko-KR" altLang="en-US"/>
              <a:t>이를 위해서 모델 </a:t>
            </a:r>
            <a:r>
              <a:rPr lang="en-US" altLang="ko-KR"/>
              <a:t>A</a:t>
            </a:r>
            <a:r>
              <a:rPr lang="ko-KR" altLang="en-US"/>
              <a:t>와 구조가 거의 비슷한 ‘모델 </a:t>
            </a:r>
            <a:r>
              <a:rPr lang="en-US" altLang="ko-KR"/>
              <a:t>B’</a:t>
            </a:r>
            <a:r>
              <a:rPr lang="ko-KR" altLang="en-US"/>
              <a:t>라는 새 모델을 훈련하여 </a:t>
            </a:r>
            <a:r>
              <a:rPr lang="en-US" altLang="ko-KR"/>
              <a:t>91.85%</a:t>
            </a:r>
            <a:r>
              <a:rPr lang="ko-KR" altLang="en-US"/>
              <a:t>의 테스트 정확도를 얻음</a:t>
            </a:r>
            <a:endParaRPr lang="en-US" altLang="ko-KR"/>
          </a:p>
          <a:p>
            <a:pPr lvl="2"/>
            <a:r>
              <a:rPr lang="ko-KR" altLang="en-US"/>
              <a:t>작업 </a:t>
            </a:r>
            <a:r>
              <a:rPr lang="en-US" altLang="ko-KR"/>
              <a:t>B</a:t>
            </a:r>
            <a:r>
              <a:rPr lang="ko-KR" altLang="en-US"/>
              <a:t>는 모델 </a:t>
            </a:r>
            <a:r>
              <a:rPr lang="en-US" altLang="ko-KR"/>
              <a:t>A</a:t>
            </a:r>
            <a:r>
              <a:rPr lang="ko-KR" altLang="en-US"/>
              <a:t>가 해결하는 작업 </a:t>
            </a:r>
            <a:r>
              <a:rPr lang="en-US" altLang="ko-KR"/>
              <a:t>A</a:t>
            </a:r>
            <a:r>
              <a:rPr lang="ko-KR" altLang="en-US"/>
              <a:t>와 매우 비슷하다면 전이 학습이 도움이 될 수 있을까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18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11.2</a:t>
            </a:r>
            <a:r>
              <a:rPr lang="ko-KR" altLang="en-US" dirty="0" smtClean="0"/>
              <a:t> </a:t>
            </a:r>
            <a:r>
              <a:rPr lang="ko-KR" altLang="en-US" dirty="0"/>
              <a:t>사전 훈련된 층 재사용하기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 </a:t>
            </a:r>
            <a:r>
              <a:rPr lang="en-US" altLang="ko-KR"/>
              <a:t>A</a:t>
            </a:r>
            <a:r>
              <a:rPr lang="ko-KR" altLang="en-US"/>
              <a:t>를 로드하고 이 모델의 층을 기반으로 새로운 모델</a:t>
            </a:r>
            <a:r>
              <a:rPr lang="en-US" altLang="ko-KR"/>
              <a:t>(model_B_on_A)</a:t>
            </a:r>
            <a:r>
              <a:rPr lang="ko-KR" altLang="en-US"/>
              <a:t> 생성</a:t>
            </a:r>
            <a:endParaRPr lang="en-US" altLang="ko-KR"/>
          </a:p>
          <a:p>
            <a:pPr lvl="2"/>
            <a:r>
              <a:rPr lang="ko-KR" altLang="en-US"/>
              <a:t>출력 층만 제외하고 모든 층을 재사용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model_B_on_A</a:t>
            </a:r>
            <a:r>
              <a:rPr lang="ko-KR" altLang="en-US"/>
              <a:t>를 훈련할 때 </a:t>
            </a:r>
            <a:r>
              <a:rPr lang="en-US" altLang="ko-KR"/>
              <a:t>model_A</a:t>
            </a:r>
            <a:r>
              <a:rPr lang="ko-KR" altLang="en-US"/>
              <a:t>도 영향을 받음</a:t>
            </a:r>
            <a:endParaRPr lang="en-US" altLang="ko-KR"/>
          </a:p>
          <a:p>
            <a:pPr lvl="2"/>
            <a:r>
              <a:rPr lang="ko-KR" altLang="en-US"/>
              <a:t>이를 원치 않는다면 층을 재사용하기 전에 </a:t>
            </a:r>
            <a:r>
              <a:rPr lang="en-US" altLang="ko-KR"/>
              <a:t>model_A</a:t>
            </a:r>
            <a:r>
              <a:rPr lang="ko-KR" altLang="en-US"/>
              <a:t>를 클론</a:t>
            </a:r>
            <a:r>
              <a:rPr lang="en-US" altLang="ko-KR"/>
              <a:t>(clone)</a:t>
            </a:r>
          </a:p>
          <a:p>
            <a:pPr lvl="2"/>
            <a:r>
              <a:rPr lang="en-US" altLang="ko-KR"/>
              <a:t>clone_model() </a:t>
            </a:r>
            <a:r>
              <a:rPr lang="ko-KR" altLang="en-US"/>
              <a:t>메서드로 모델 </a:t>
            </a:r>
            <a:r>
              <a:rPr lang="en-US" altLang="ko-KR"/>
              <a:t>A</a:t>
            </a:r>
            <a:r>
              <a:rPr lang="ko-KR" altLang="en-US"/>
              <a:t>의 구조를 복제한 후 가중치를 복사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0673AA-C5B3-B0B8-C3F3-0CD34F8A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9726"/>
            <a:ext cx="7096125" cy="1438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330C927-1B86-94D5-36E2-3F85107E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18961"/>
            <a:ext cx="5581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7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11.2</a:t>
            </a:r>
            <a:r>
              <a:rPr lang="ko-KR" altLang="en-US" dirty="0" smtClean="0"/>
              <a:t> </a:t>
            </a:r>
            <a:r>
              <a:rPr lang="ko-KR" altLang="en-US" dirty="0"/>
              <a:t>사전 훈련된 층 재사용하기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처음 몇 번의 에포크 동안 재사용된 층을 동결하고 새로운 층에게 적절한 가중치를 학습할 시간을 부여</a:t>
            </a:r>
            <a:endParaRPr lang="en-US" altLang="ko-KR"/>
          </a:p>
          <a:p>
            <a:pPr lvl="2"/>
            <a:r>
              <a:rPr lang="ko-KR" altLang="en-US"/>
              <a:t>이를 위해 모든 층의 </a:t>
            </a:r>
            <a:r>
              <a:rPr lang="en-US" altLang="ko-KR"/>
              <a:t>trainable </a:t>
            </a:r>
            <a:r>
              <a:rPr lang="ko-KR" altLang="en-US"/>
              <a:t>속성을 </a:t>
            </a:r>
            <a:r>
              <a:rPr lang="en-US" altLang="ko-KR"/>
              <a:t>False</a:t>
            </a:r>
            <a:r>
              <a:rPr lang="ko-KR" altLang="en-US"/>
              <a:t>로 지정하고 모델을 컴파일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BE529EC-8BA3-46B0-6B2D-BA96A30D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6375"/>
            <a:ext cx="69723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9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11.2</a:t>
            </a:r>
            <a:r>
              <a:rPr lang="ko-KR" altLang="en-US" dirty="0" smtClean="0"/>
              <a:t> </a:t>
            </a:r>
            <a:r>
              <a:rPr lang="ko-KR" altLang="en-US" dirty="0"/>
              <a:t>사전 훈련된 층 재사용하기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재사용된 층의 동결을 해제하고</a:t>
            </a:r>
            <a:r>
              <a:rPr lang="en-US" altLang="ko-KR"/>
              <a:t>(</a:t>
            </a:r>
            <a:r>
              <a:rPr lang="ko-KR" altLang="en-US"/>
              <a:t>모델을 다시 컴파일</a:t>
            </a:r>
            <a:r>
              <a:rPr lang="en-US" altLang="ko-KR"/>
              <a:t>) </a:t>
            </a:r>
            <a:r>
              <a:rPr lang="ko-KR" altLang="en-US"/>
              <a:t>작업 </a:t>
            </a:r>
            <a:r>
              <a:rPr lang="en-US" altLang="ko-KR"/>
              <a:t>B</a:t>
            </a:r>
            <a:r>
              <a:rPr lang="ko-KR" altLang="en-US"/>
              <a:t>에 맞게 재사용된 층을 세밀하게 튜닝하기 위해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훈련을 계속</a:t>
            </a:r>
            <a:endParaRPr lang="en-US" altLang="ko-KR"/>
          </a:p>
          <a:p>
            <a:pPr lvl="2"/>
            <a:r>
              <a:rPr lang="ko-KR" altLang="en-US"/>
              <a:t>일반적으로 재사용된 층의 동결을 해제한 후에 학습률을 낮추는 것이 좋음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sz="1100"/>
          </a:p>
          <a:p>
            <a:pPr lvl="1"/>
            <a:r>
              <a:rPr lang="ko-KR" altLang="en-US"/>
              <a:t>최종 점수 확인</a:t>
            </a:r>
            <a:endParaRPr lang="en-US" altLang="ko-KR"/>
          </a:p>
          <a:p>
            <a:pPr lvl="2"/>
            <a:r>
              <a:rPr lang="ko-KR" altLang="en-US"/>
              <a:t>이 모델의 테스트 정확도는 </a:t>
            </a:r>
            <a:r>
              <a:rPr lang="en-US" altLang="ko-KR"/>
              <a:t>93.85%</a:t>
            </a:r>
            <a:r>
              <a:rPr lang="ko-KR" altLang="en-US"/>
              <a:t>로 </a:t>
            </a:r>
            <a:r>
              <a:rPr lang="en-US" altLang="ko-KR"/>
              <a:t>91.85%</a:t>
            </a:r>
            <a:r>
              <a:rPr lang="ko-KR" altLang="en-US"/>
              <a:t>보다 </a:t>
            </a:r>
            <a:r>
              <a:rPr lang="en-US" altLang="ko-KR"/>
              <a:t>2</a:t>
            </a:r>
            <a:r>
              <a:rPr lang="ko-KR" altLang="en-US"/>
              <a:t>퍼센트 포인트 상승</a:t>
            </a:r>
            <a:endParaRPr lang="en-US" altLang="ko-KR"/>
          </a:p>
          <a:p>
            <a:pPr lvl="2"/>
            <a:r>
              <a:rPr lang="ko-KR" altLang="en-US"/>
              <a:t>이는 전이 학습이 오류율을 거의 </a:t>
            </a:r>
            <a:r>
              <a:rPr lang="en-US" altLang="ko-KR"/>
              <a:t>25%</a:t>
            </a:r>
            <a:r>
              <a:rPr lang="ko-KR" altLang="en-US"/>
              <a:t>나 줄였다는 의미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19CC1B5D-664C-B7A4-BB1E-B9F7B63088E6}"/>
              </a:ext>
            </a:extLst>
          </p:cNvPr>
          <p:cNvGrpSpPr/>
          <p:nvPr/>
        </p:nvGrpSpPr>
        <p:grpSpPr>
          <a:xfrm>
            <a:off x="1524000" y="1824270"/>
            <a:ext cx="7220505" cy="2623444"/>
            <a:chOff x="1524000" y="1824269"/>
            <a:chExt cx="7959018" cy="29418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77F48B4-183C-3D9D-581D-9BEAFACC9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824269"/>
              <a:ext cx="7905750" cy="15049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B1F98F34-6050-2E43-D9BA-21EB07D5C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8218" y="3308833"/>
              <a:ext cx="7924800" cy="14573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F7D4016-6CE8-F9CB-F7FA-709BE158F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628722"/>
            <a:ext cx="4052714" cy="81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11.2</a:t>
            </a:r>
            <a:r>
              <a:rPr lang="ko-KR" altLang="en-US" dirty="0" smtClean="0"/>
              <a:t> </a:t>
            </a:r>
            <a:r>
              <a:rPr lang="ko-KR" altLang="en-US" dirty="0"/>
              <a:t>사전 훈련된 층 재사용하기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11.2.2 </a:t>
            </a:r>
            <a:r>
              <a:rPr lang="ko-KR" altLang="en-US" b="1">
                <a:solidFill>
                  <a:srgbClr val="FF0000"/>
                </a:solidFill>
              </a:rPr>
              <a:t>비지도 사전 훈련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비지도 사전 훈련</a:t>
            </a:r>
            <a:r>
              <a:rPr lang="en-US" altLang="ko-KR"/>
              <a:t>(unsupervised pretraining)</a:t>
            </a:r>
          </a:p>
          <a:p>
            <a:pPr lvl="2"/>
            <a:r>
              <a:rPr lang="ko-KR" altLang="en-US"/>
              <a:t>레이블된 훈련 데이터가 많지 않은 복잡한 문제가 있는데</a:t>
            </a:r>
            <a:r>
              <a:rPr lang="en-US" altLang="ko-KR"/>
              <a:t>, </a:t>
            </a:r>
            <a:r>
              <a:rPr lang="ko-KR" altLang="en-US"/>
              <a:t>비슷한 작업에 대해 훈련된 모델을 찾을 수 없을 경우</a:t>
            </a:r>
            <a:endParaRPr lang="en-US" altLang="ko-KR"/>
          </a:p>
          <a:p>
            <a:pPr lvl="2"/>
            <a:r>
              <a:rPr lang="ko-KR" altLang="en-US"/>
              <a:t>레이블이 없는 훈련 샘플을 모으는 것은 비용이 적게 들지만 여기에 레이블을 부여하는 것이 높은 비용</a:t>
            </a:r>
            <a:endParaRPr lang="en-US" altLang="ko-KR"/>
          </a:p>
          <a:p>
            <a:pPr lvl="2"/>
            <a:r>
              <a:rPr lang="ko-KR" altLang="en-US"/>
              <a:t>레이블되지 않은 훈련 데이터를 많이 모을 수 있다면 이를 사용하여 오토인코더</a:t>
            </a:r>
            <a:r>
              <a:rPr lang="en-US" altLang="ko-KR"/>
              <a:t>(autoencoder)</a:t>
            </a:r>
            <a:r>
              <a:rPr lang="ko-KR" altLang="en-US"/>
              <a:t>나 생성적 적대 신경망과 같은 비지도 학습 모델을 훈련</a:t>
            </a:r>
            <a:endParaRPr lang="en-US" altLang="ko-KR"/>
          </a:p>
          <a:p>
            <a:pPr lvl="2"/>
            <a:r>
              <a:rPr lang="ko-KR" altLang="en-US"/>
              <a:t>오토인코더나 </a:t>
            </a:r>
            <a:r>
              <a:rPr lang="en-US" altLang="ko-KR"/>
              <a:t>GAN </a:t>
            </a:r>
            <a:r>
              <a:rPr lang="ko-KR" altLang="en-US"/>
              <a:t>판별자의 하위 층을 재사용하고 그 위에 새로운 작업에 맞는 출력 층을 추가</a:t>
            </a:r>
            <a:endParaRPr lang="en-US" altLang="ko-KR"/>
          </a:p>
          <a:p>
            <a:pPr lvl="2"/>
            <a:r>
              <a:rPr lang="ko-KR" altLang="en-US"/>
              <a:t>지도 학습으로</a:t>
            </a:r>
            <a:r>
              <a:rPr lang="en-US" altLang="ko-KR"/>
              <a:t>(</a:t>
            </a:r>
            <a:r>
              <a:rPr lang="ko-KR" altLang="en-US"/>
              <a:t>레이블된 훈련 샘플로</a:t>
            </a:r>
            <a:r>
              <a:rPr lang="en-US" altLang="ko-KR"/>
              <a:t>) </a:t>
            </a:r>
            <a:r>
              <a:rPr lang="ko-KR" altLang="en-US"/>
              <a:t>최종 네트워크를 세밀하게 튜닝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오늘날에는 일반적으로 한 번에 전체 비지도 학습 모델을 훈련하고 </a:t>
            </a:r>
            <a:r>
              <a:rPr lang="en-US" altLang="ko-KR"/>
              <a:t>RBM </a:t>
            </a:r>
            <a:r>
              <a:rPr lang="ko-KR" altLang="en-US"/>
              <a:t>대신 오토인코더나 </a:t>
            </a:r>
            <a:r>
              <a:rPr lang="en-US" altLang="ko-KR"/>
              <a:t>GAN</a:t>
            </a:r>
            <a:r>
              <a:rPr lang="ko-KR" altLang="en-US"/>
              <a:t>을 사용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266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11.2</a:t>
            </a:r>
            <a:r>
              <a:rPr lang="ko-KR" altLang="en-US" dirty="0" smtClean="0"/>
              <a:t> </a:t>
            </a:r>
            <a:r>
              <a:rPr lang="ko-KR" altLang="en-US" dirty="0"/>
              <a:t>사전 훈련된 층 재사용하기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비지도 </a:t>
            </a:r>
            <a:r>
              <a:rPr lang="ko-KR" altLang="en-US" dirty="0"/>
              <a:t>훈련 단계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2A125E1-1781-1B3D-4B5F-7F8B16EE3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7" y="965571"/>
            <a:ext cx="5677386" cy="4297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AD94D0-12A0-5EEE-B6CF-82F9F4CBD660}"/>
              </a:ext>
            </a:extLst>
          </p:cNvPr>
          <p:cNvSpPr txBox="1"/>
          <p:nvPr/>
        </p:nvSpPr>
        <p:spPr>
          <a:xfrm>
            <a:off x="2188661" y="5458218"/>
            <a:ext cx="88729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비지도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훈련에서는 비지도 학습 기법으로 레이블이 없는 데이터를 포함하여 전체 데이터로 모델을 훈련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그다음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지도 학습 기법을 사용하여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레이블된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데이터만으로 최종 학습을 위해 세밀하게 튜닝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비지도 학습 부분은 그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림처럼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한 번에 하나의 층씩 훈련하거나 바로 전체 모델을 훈련할 수도 있음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3790" y="5458218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11-6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93202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11.2</a:t>
            </a:r>
            <a:r>
              <a:rPr lang="ko-KR" altLang="en-US" dirty="0" smtClean="0"/>
              <a:t> </a:t>
            </a:r>
            <a:r>
              <a:rPr lang="ko-KR" altLang="en-US" dirty="0"/>
              <a:t>사전 훈련된 층 재사용하기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11.2.3 </a:t>
            </a:r>
            <a:r>
              <a:rPr lang="ko-KR" altLang="en-US" b="1">
                <a:solidFill>
                  <a:srgbClr val="FF0000"/>
                </a:solidFill>
              </a:rPr>
              <a:t>보조 작업에서 사전 훈련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레이블된 훈련 데이터가 많지 않을 때 마지막 선택 사항</a:t>
            </a:r>
            <a:endParaRPr lang="en-US" altLang="ko-KR"/>
          </a:p>
          <a:p>
            <a:pPr lvl="2"/>
            <a:r>
              <a:rPr lang="ko-KR" altLang="en-US"/>
              <a:t>레이블된 훈련 데이터를 쉽게 얻거나 생성할 수 있는 보조 작업에서 첫 번째 신경망을 훈련</a:t>
            </a:r>
            <a:endParaRPr lang="en-US" altLang="ko-KR"/>
          </a:p>
          <a:p>
            <a:pPr lvl="2"/>
            <a:r>
              <a:rPr lang="ko-KR" altLang="en-US"/>
              <a:t>이 신경망의 하위층을 실제 작업을 위해 재사용</a:t>
            </a:r>
            <a:endParaRPr lang="en-US" altLang="ko-KR"/>
          </a:p>
          <a:p>
            <a:pPr lvl="2"/>
            <a:r>
              <a:rPr lang="ko-KR" altLang="en-US"/>
              <a:t>첫 번째 신경망의 하위 층은 두 번째 신경망에 재사용될 수 있는 특성 추출기를 학습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DD07EF6-3805-87A1-BE7A-72C6D7EEE499}"/>
              </a:ext>
            </a:extLst>
          </p:cNvPr>
          <p:cNvSpPr txBox="1"/>
          <p:nvPr/>
        </p:nvSpPr>
        <p:spPr>
          <a:xfrm>
            <a:off x="2414726" y="3429000"/>
            <a:ext cx="73329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자기 지도 학습</a:t>
            </a:r>
            <a:r>
              <a:rPr lang="en-US" altLang="ko-KR" sz="1400" b="1">
                <a:latin typeface="+mn-ea"/>
              </a:rPr>
              <a:t>(self-supervised learning)</a:t>
            </a:r>
          </a:p>
          <a:p>
            <a:r>
              <a:rPr lang="ko-KR" altLang="en-US" sz="1400">
                <a:latin typeface="+mn-ea"/>
              </a:rPr>
              <a:t>데이터에서 스스로 레이블을 생성하고 지도 학습 기법으로 레이블된 데이터셋에서 모델을 훈련하는 방법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FDCCBB6-3F21-364D-2EBB-2B53BF96355B}"/>
              </a:ext>
            </a:extLst>
          </p:cNvPr>
          <p:cNvSpPr/>
          <p:nvPr/>
        </p:nvSpPr>
        <p:spPr>
          <a:xfrm>
            <a:off x="1242874" y="3429001"/>
            <a:ext cx="8504807" cy="73866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5FBA3B4-4382-86EF-E1F2-EE5AEB44D554}"/>
              </a:ext>
            </a:extLst>
          </p:cNvPr>
          <p:cNvGrpSpPr/>
          <p:nvPr/>
        </p:nvGrpSpPr>
        <p:grpSpPr>
          <a:xfrm>
            <a:off x="1346208" y="3318029"/>
            <a:ext cx="965184" cy="307777"/>
            <a:chOff x="8558796" y="2459923"/>
            <a:chExt cx="965184" cy="307777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1307C145-8AD5-C158-6BE7-708BE8CA10C4}"/>
                </a:ext>
              </a:extLst>
            </p:cNvPr>
            <p:cNvSpPr/>
            <p:nvPr/>
          </p:nvSpPr>
          <p:spPr>
            <a:xfrm>
              <a:off x="8558796" y="2459923"/>
              <a:ext cx="965184" cy="307777"/>
            </a:xfrm>
            <a:prstGeom prst="roundRect">
              <a:avLst>
                <a:gd name="adj" fmla="val 50000"/>
              </a:avLst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NOTE</a:t>
              </a:r>
              <a:endPara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" name="그래픽 14" descr="연필 단색으로 채워진">
              <a:extLst>
                <a:ext uri="{FF2B5EF4-FFF2-40B4-BE49-F238E27FC236}">
                  <a16:creationId xmlns:a16="http://schemas.microsoft.com/office/drawing/2014/main" xmlns="" id="{A8E7FEAF-3C1D-0A1F-73AF-464DA5132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652206" y="2524466"/>
              <a:ext cx="200666" cy="200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869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11.3.1 </a:t>
            </a:r>
            <a:r>
              <a:rPr lang="ko-KR" altLang="en-US" b="1" dirty="0" err="1">
                <a:solidFill>
                  <a:srgbClr val="FF0000"/>
                </a:solidFill>
              </a:rPr>
              <a:t>모멘텀</a:t>
            </a:r>
            <a:r>
              <a:rPr lang="ko-KR" altLang="en-US" b="1" dirty="0">
                <a:solidFill>
                  <a:srgbClr val="FF0000"/>
                </a:solidFill>
              </a:rPr>
              <a:t> 최적화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모멘텀</a:t>
            </a:r>
            <a:r>
              <a:rPr lang="ko-KR" altLang="en-US" dirty="0"/>
              <a:t> 최적화</a:t>
            </a:r>
            <a:r>
              <a:rPr lang="en-US" altLang="ko-KR" dirty="0"/>
              <a:t>(momentum optimization)</a:t>
            </a:r>
          </a:p>
          <a:p>
            <a:pPr lvl="2"/>
            <a:r>
              <a:rPr lang="ko-KR" altLang="en-US" dirty="0" err="1"/>
              <a:t>볼링공이</a:t>
            </a:r>
            <a:r>
              <a:rPr lang="ko-KR" altLang="en-US" dirty="0"/>
              <a:t> 매끈한 표면의 완만한 경사를 따라 처음에는 느리게 출발하지만 종단속도에 도달할 때까지는 빠르게 가속</a:t>
            </a:r>
            <a:endParaRPr lang="en-US" altLang="ko-KR" dirty="0"/>
          </a:p>
          <a:p>
            <a:pPr lvl="2"/>
            <a:r>
              <a:rPr lang="ko-KR" altLang="en-US" dirty="0"/>
              <a:t>경사 </a:t>
            </a:r>
            <a:r>
              <a:rPr lang="ko-KR" altLang="en-US" dirty="0" err="1"/>
              <a:t>하강법은</a:t>
            </a:r>
            <a:r>
              <a:rPr lang="ko-KR" altLang="en-US" dirty="0"/>
              <a:t> 경사가 완만할 때는 작은 스텝으로 움직이고 경사가 가파를 때는 큰 스텝으로 이동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하지만 속도가 높아지지는 않음</a:t>
            </a:r>
            <a:endParaRPr lang="en-US" altLang="ko-KR" dirty="0"/>
          </a:p>
          <a:p>
            <a:pPr lvl="2"/>
            <a:r>
              <a:rPr lang="ko-KR" altLang="en-US" dirty="0"/>
              <a:t>결과적으로 표준적인 경사 </a:t>
            </a:r>
            <a:r>
              <a:rPr lang="ko-KR" altLang="en-US" dirty="0" err="1"/>
              <a:t>하강법은</a:t>
            </a:r>
            <a:r>
              <a:rPr lang="ko-KR" altLang="en-US" dirty="0"/>
              <a:t> </a:t>
            </a:r>
            <a:r>
              <a:rPr lang="ko-KR" altLang="en-US" dirty="0" err="1"/>
              <a:t>모멘텀</a:t>
            </a:r>
            <a:r>
              <a:rPr lang="ko-KR" altLang="en-US" dirty="0"/>
              <a:t> 최적화보다 최저점에 도달하는 데 일반적으로 훨씬 느림</a:t>
            </a:r>
            <a:endParaRPr lang="en-US" altLang="ko-KR" dirty="0"/>
          </a:p>
          <a:p>
            <a:pPr lvl="2"/>
            <a:r>
              <a:rPr lang="ko-KR" altLang="en-US" dirty="0" err="1"/>
              <a:t>모멘텀</a:t>
            </a:r>
            <a:r>
              <a:rPr lang="ko-KR" altLang="en-US" dirty="0"/>
              <a:t> 최적화는 이전 </a:t>
            </a:r>
            <a:r>
              <a:rPr lang="ko-KR" altLang="en-US" dirty="0" err="1"/>
              <a:t>그레이디언트가</a:t>
            </a:r>
            <a:r>
              <a:rPr lang="ko-KR" altLang="en-US" dirty="0"/>
              <a:t> 얼마였는지를 상당히 중요</a:t>
            </a:r>
            <a:endParaRPr lang="en-US" altLang="ko-KR" dirty="0"/>
          </a:p>
          <a:p>
            <a:pPr lvl="3"/>
            <a:r>
              <a:rPr lang="ko-KR" altLang="en-US" dirty="0"/>
              <a:t>매 반복에서 현재 </a:t>
            </a:r>
            <a:r>
              <a:rPr lang="ko-KR" altLang="en-US" dirty="0" err="1"/>
              <a:t>그레이디언트를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i="1" dirty="0"/>
              <a:t>η</a:t>
            </a:r>
            <a:r>
              <a:rPr lang="ko-KR" altLang="en-US" dirty="0"/>
              <a:t>를 곱한 후</a:t>
            </a:r>
            <a:r>
              <a:rPr lang="en-US" altLang="ko-KR" dirty="0"/>
              <a:t>) </a:t>
            </a:r>
            <a:r>
              <a:rPr lang="ko-KR" altLang="en-US" dirty="0" err="1"/>
              <a:t>모멘텀</a:t>
            </a:r>
            <a:r>
              <a:rPr lang="ko-KR" altLang="en-US" dirty="0"/>
              <a:t> 벡터</a:t>
            </a:r>
            <a:r>
              <a:rPr lang="en-US" altLang="ko-KR" dirty="0"/>
              <a:t>(momentum vector) m</a:t>
            </a:r>
            <a:r>
              <a:rPr lang="ko-KR" altLang="en-US" dirty="0"/>
              <a:t>에 더하고 이 값을 빼는 방식으로 가중치를 갱신</a:t>
            </a:r>
            <a:endParaRPr lang="en-US" altLang="ko-KR" dirty="0"/>
          </a:p>
          <a:p>
            <a:pPr lvl="3"/>
            <a:r>
              <a:rPr lang="ko-KR" altLang="en-US" dirty="0" err="1"/>
              <a:t>그레이디언트를</a:t>
            </a:r>
            <a:r>
              <a:rPr lang="ko-KR" altLang="en-US" dirty="0"/>
              <a:t> 속도가 아니라 가속도로 사용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5C44D02-AA9E-799F-581E-95A20088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01" y="4787033"/>
            <a:ext cx="2371725" cy="962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CABD6C1-5343-203C-64EF-AC00A223CF53}"/>
              </a:ext>
            </a:extLst>
          </p:cNvPr>
          <p:cNvSpPr txBox="1"/>
          <p:nvPr/>
        </p:nvSpPr>
        <p:spPr>
          <a:xfrm>
            <a:off x="1870815" y="4365188"/>
            <a:ext cx="2228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11-5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모멘텀 알고리즘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8130BE6-E165-EF9B-2117-035A69FDBFAE}"/>
              </a:ext>
            </a:extLst>
          </p:cNvPr>
          <p:cNvSpPr txBox="1"/>
          <p:nvPr/>
        </p:nvSpPr>
        <p:spPr>
          <a:xfrm>
            <a:off x="4596954" y="4672965"/>
            <a:ext cx="61078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번과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 식의 덧셈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뺄셈 부호를 반대로 쓰는 경우도 있음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m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은 누적되는 값이기 때문에 음수를 누적하여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 더하나 양수를 누적하여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θ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빼나 똑같음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마찬가지로 </a:t>
            </a:r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학습률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400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η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를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번 식으로 옮겨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m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을 모두 누적한 후 </a:t>
            </a:r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학습률을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곱하도록 표현하는 경우도 있음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406F6603-E690-473E-5F07-A80FF5293993}"/>
              </a:ext>
            </a:extLst>
          </p:cNvPr>
          <p:cNvSpPr/>
          <p:nvPr/>
        </p:nvSpPr>
        <p:spPr>
          <a:xfrm>
            <a:off x="1704514" y="4292600"/>
            <a:ext cx="2530136" cy="1540029"/>
          </a:xfrm>
          <a:prstGeom prst="roundRect">
            <a:avLst>
              <a:gd name="adj" fmla="val 12632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374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11.3.2 </a:t>
            </a:r>
            <a:r>
              <a:rPr lang="ko-KR" altLang="en-US" b="1" dirty="0" err="1">
                <a:solidFill>
                  <a:srgbClr val="FF0000"/>
                </a:solidFill>
              </a:rPr>
              <a:t>네스테로프</a:t>
            </a:r>
            <a:r>
              <a:rPr lang="ko-KR" altLang="en-US" b="1" dirty="0">
                <a:solidFill>
                  <a:srgbClr val="FF0000"/>
                </a:solidFill>
              </a:rPr>
              <a:t> 가속 경사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네스테로프</a:t>
            </a:r>
            <a:r>
              <a:rPr lang="ko-KR" altLang="en-US" dirty="0"/>
              <a:t> 가속 경사</a:t>
            </a:r>
            <a:r>
              <a:rPr lang="en-US" altLang="ko-KR" dirty="0"/>
              <a:t>(</a:t>
            </a:r>
            <a:r>
              <a:rPr lang="en-US" altLang="ko-KR" dirty="0" err="1"/>
              <a:t>Nesterov</a:t>
            </a:r>
            <a:r>
              <a:rPr lang="en-US" altLang="ko-KR" dirty="0"/>
              <a:t> accelerated gradient, NAG) </a:t>
            </a:r>
            <a:r>
              <a:rPr lang="ko-KR" altLang="en-US" dirty="0"/>
              <a:t>또는 </a:t>
            </a:r>
            <a:r>
              <a:rPr lang="ko-KR" altLang="en-US" dirty="0" err="1"/>
              <a:t>네스테로프</a:t>
            </a:r>
            <a:r>
              <a:rPr lang="ko-KR" altLang="en-US" dirty="0"/>
              <a:t> </a:t>
            </a:r>
            <a:r>
              <a:rPr lang="ko-KR" altLang="en-US" dirty="0" err="1"/>
              <a:t>모멘텀</a:t>
            </a:r>
            <a:r>
              <a:rPr lang="ko-KR" altLang="en-US" dirty="0"/>
              <a:t> 최적화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ko-KR" altLang="en-US" dirty="0" smtClean="0"/>
              <a:t>위치가 </a:t>
            </a:r>
            <a:r>
              <a:rPr lang="en-US" altLang="ko-KR" b="1" dirty="0"/>
              <a:t>θ</a:t>
            </a:r>
            <a:r>
              <a:rPr lang="ko-KR" altLang="en-US" dirty="0"/>
              <a:t>가 아니라 </a:t>
            </a:r>
            <a:r>
              <a:rPr lang="ko-KR" altLang="en-US" dirty="0" err="1"/>
              <a:t>모멘텀의</a:t>
            </a:r>
            <a:r>
              <a:rPr lang="ko-KR" altLang="en-US" dirty="0"/>
              <a:t> 방향으로 조금 앞선 </a:t>
            </a:r>
            <a:r>
              <a:rPr lang="en-US" altLang="ko-KR" b="1" dirty="0"/>
              <a:t>θ</a:t>
            </a:r>
            <a:r>
              <a:rPr lang="en-US" altLang="ko-KR" dirty="0"/>
              <a:t> + </a:t>
            </a:r>
            <a:r>
              <a:rPr lang="en-US" altLang="ko-KR" i="1" dirty="0"/>
              <a:t>β</a:t>
            </a:r>
            <a:r>
              <a:rPr lang="en-US" altLang="ko-KR" b="1" dirty="0"/>
              <a:t>m</a:t>
            </a:r>
            <a:r>
              <a:rPr lang="ko-KR" altLang="en-US" dirty="0"/>
              <a:t>에서 비용 함수의 </a:t>
            </a:r>
            <a:r>
              <a:rPr lang="ko-KR" altLang="en-US" dirty="0" err="1"/>
              <a:t>그레이디언트를</a:t>
            </a:r>
            <a:r>
              <a:rPr lang="ko-KR" altLang="en-US" dirty="0"/>
              <a:t> 계산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43909A-7B49-F270-4C7E-57B5684FAB30}"/>
              </a:ext>
            </a:extLst>
          </p:cNvPr>
          <p:cNvSpPr txBox="1"/>
          <p:nvPr/>
        </p:nvSpPr>
        <p:spPr>
          <a:xfrm>
            <a:off x="3030829" y="2240542"/>
            <a:ext cx="338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11-6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네스테로프 가속 경사 알고리즘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8802732-6339-F322-2905-86AF0D11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880" y="1980094"/>
            <a:ext cx="2657475" cy="82867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77293457-6A33-E42E-2CED-40093A1EA282}"/>
              </a:ext>
            </a:extLst>
          </p:cNvPr>
          <p:cNvSpPr/>
          <p:nvPr/>
        </p:nvSpPr>
        <p:spPr>
          <a:xfrm>
            <a:off x="2855650" y="1980094"/>
            <a:ext cx="6480699" cy="8915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F61AC92-3211-A2FC-F09F-F96F742A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371" y="3005586"/>
            <a:ext cx="4847257" cy="28270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05560D-443F-6B24-E9C4-DA8E83CF1C71}"/>
              </a:ext>
            </a:extLst>
          </p:cNvPr>
          <p:cNvSpPr txBox="1"/>
          <p:nvPr/>
        </p:nvSpPr>
        <p:spPr>
          <a:xfrm>
            <a:off x="3537286" y="5946664"/>
            <a:ext cx="7075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일반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최적화에서는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모멘텀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단계 이전에 계산한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그레이디언트를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적용하지만 </a:t>
            </a:r>
            <a:endParaRPr lang="en-US" altLang="ko-KR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네스테로프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모멘텀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최적화에서는 그 이후에 계산한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모멘텀을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적용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65632" y="5940453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11-7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139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NAG</a:t>
            </a:r>
            <a:r>
              <a:rPr lang="ko-KR" altLang="en-US"/>
              <a:t>를 사용하려면 </a:t>
            </a:r>
            <a:r>
              <a:rPr lang="en-US" altLang="ko-KR"/>
              <a:t>SGD </a:t>
            </a:r>
            <a:r>
              <a:rPr lang="ko-KR" altLang="en-US"/>
              <a:t>옵티마이저를 만들 때 </a:t>
            </a:r>
            <a:r>
              <a:rPr lang="en-US" altLang="ko-KR"/>
              <a:t>use_nesterov=True</a:t>
            </a:r>
            <a:r>
              <a:rPr lang="ko-KR" altLang="en-US"/>
              <a:t>라고 설정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C57378A-4862-EB6D-9804-AA7187D6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34" y="1581622"/>
            <a:ext cx="6705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6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11.3.3 </a:t>
            </a:r>
            <a:r>
              <a:rPr lang="en-US" altLang="ko-KR" b="1" dirty="0" err="1">
                <a:solidFill>
                  <a:srgbClr val="FF0000"/>
                </a:solidFill>
              </a:rPr>
              <a:t>AdaGrad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/>
              <a:t>AdaGrad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2"/>
            <a:r>
              <a:rPr lang="ko-KR" altLang="en-US" dirty="0"/>
              <a:t>경사 </a:t>
            </a:r>
            <a:r>
              <a:rPr lang="ko-KR" altLang="en-US" dirty="0" err="1"/>
              <a:t>하강법은</a:t>
            </a:r>
            <a:r>
              <a:rPr lang="ko-KR" altLang="en-US" dirty="0"/>
              <a:t> 전역 </a:t>
            </a:r>
            <a:r>
              <a:rPr lang="ko-KR" altLang="en-US" dirty="0" err="1"/>
              <a:t>최적점</a:t>
            </a:r>
            <a:r>
              <a:rPr lang="ko-KR" altLang="en-US" dirty="0"/>
              <a:t> 방향으로 곧장 향하지 않고 가장 가파른 경사를 따라 빠르게 내려가기 시작해서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골짜기 아래로 느리게 이동</a:t>
            </a:r>
          </a:p>
          <a:p>
            <a:pPr lvl="2"/>
            <a:r>
              <a:rPr lang="ko-KR" altLang="en-US" dirty="0"/>
              <a:t>이를 일찍 감지하고 전역 </a:t>
            </a:r>
            <a:r>
              <a:rPr lang="ko-KR" altLang="en-US" dirty="0" err="1"/>
              <a:t>최적점</a:t>
            </a:r>
            <a:r>
              <a:rPr lang="ko-KR" altLang="en-US" dirty="0"/>
              <a:t> 쪽으로 좀 더 정확한 방향을 잡을 수 있도록 가장 가파른 차원을 따라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/>
              <a:t>그레이디언트</a:t>
            </a:r>
            <a:r>
              <a:rPr lang="ko-KR" altLang="en-US" dirty="0"/>
              <a:t> 벡터의 스케일을 감소시켜 이 문제를 해결</a:t>
            </a:r>
            <a:endParaRPr lang="en-US" altLang="ko-KR" dirty="0"/>
          </a:p>
          <a:p>
            <a:pPr lvl="2"/>
            <a:r>
              <a:rPr lang="ko-KR" altLang="en-US" dirty="0"/>
              <a:t>적응적 </a:t>
            </a:r>
            <a:r>
              <a:rPr lang="ko-KR" altLang="en-US" dirty="0" err="1"/>
              <a:t>학습률</a:t>
            </a:r>
            <a:r>
              <a:rPr lang="en-US" altLang="ko-KR" dirty="0"/>
              <a:t>(adaptive learning rate)</a:t>
            </a:r>
          </a:p>
          <a:p>
            <a:pPr lvl="3"/>
            <a:r>
              <a:rPr lang="ko-KR" altLang="en-US" dirty="0" err="1"/>
              <a:t>학습률을</a:t>
            </a:r>
            <a:r>
              <a:rPr lang="ko-KR" altLang="en-US" dirty="0"/>
              <a:t> 감소시키지만 경사가 완만한 차원보다 가파른 차원에 대해 더 빠르게 감소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650E29-8F7D-2358-75C5-553390EAC21F}"/>
              </a:ext>
            </a:extLst>
          </p:cNvPr>
          <p:cNvSpPr txBox="1"/>
          <p:nvPr/>
        </p:nvSpPr>
        <p:spPr>
          <a:xfrm>
            <a:off x="1646670" y="3758861"/>
            <a:ext cx="2530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11-7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AdaGrad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알고리즘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06028D1-B08A-70F7-3C00-FC63C1F1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3" y="4118552"/>
            <a:ext cx="2743200" cy="8763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11288B59-CA58-4C69-7A51-CBC24DA199FC}"/>
              </a:ext>
            </a:extLst>
          </p:cNvPr>
          <p:cNvSpPr/>
          <p:nvPr/>
        </p:nvSpPr>
        <p:spPr>
          <a:xfrm>
            <a:off x="1335773" y="3649158"/>
            <a:ext cx="3032041" cy="150876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AC24E066-D21F-C7BF-5CE7-83A98B16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658" y="3429000"/>
            <a:ext cx="4574375" cy="24054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53E1D59-7C96-3B73-BE0E-9AEE95630F9A}"/>
              </a:ext>
            </a:extLst>
          </p:cNvPr>
          <p:cNvSpPr txBox="1"/>
          <p:nvPr/>
        </p:nvSpPr>
        <p:spPr>
          <a:xfrm>
            <a:off x="5970233" y="5917773"/>
            <a:ext cx="411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AdaGrad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와 경사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하강법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: </a:t>
            </a:r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AdaGrad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는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최적점을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향하여 일찍 방향을 바꿀 수 있음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26934" y="5929261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11-8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991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11.3.4 RMSProp</a:t>
            </a:r>
          </a:p>
          <a:p>
            <a:pPr lvl="1"/>
            <a:r>
              <a:rPr lang="en-US" altLang="ko-KR"/>
              <a:t>RMSProp</a:t>
            </a:r>
          </a:p>
          <a:p>
            <a:pPr lvl="2"/>
            <a:r>
              <a:rPr lang="en-US" altLang="ko-KR"/>
              <a:t>AdaGrad</a:t>
            </a:r>
            <a:r>
              <a:rPr lang="ko-KR" altLang="en-US"/>
              <a:t>는 너무 빨리 느려져서 전역 최적점에 수렴하지 못하는 위험이 있음</a:t>
            </a:r>
            <a:endParaRPr lang="en-US" altLang="ko-KR"/>
          </a:p>
          <a:p>
            <a:pPr lvl="2"/>
            <a:r>
              <a:rPr lang="ko-KR" altLang="en-US"/>
              <a:t>훈련 시작부터의 모든 그레이디언트가 아닌 가장 최근 반복에서 비롯된 그레이디언트만 누적함으로써 이 문제를 해결</a:t>
            </a:r>
            <a:endParaRPr lang="en-US" altLang="ko-KR"/>
          </a:p>
          <a:p>
            <a:pPr lvl="2"/>
            <a:r>
              <a:rPr lang="ko-KR" altLang="en-US"/>
              <a:t>알고리즘의 첫 번째 단계에서 지수 감소를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케라스 </a:t>
            </a:r>
            <a:r>
              <a:rPr lang="en-US" altLang="ko-KR"/>
              <a:t>RMSprop </a:t>
            </a:r>
            <a:r>
              <a:rPr lang="ko-KR" altLang="en-US"/>
              <a:t>옵티마이저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53E1D59-7C96-3B73-BE0E-9AEE95630F9A}"/>
              </a:ext>
            </a:extLst>
          </p:cNvPr>
          <p:cNvSpPr txBox="1"/>
          <p:nvPr/>
        </p:nvSpPr>
        <p:spPr>
          <a:xfrm>
            <a:off x="1525949" y="2820296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11-8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RMSProp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알고리즘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BEEA36F-4D97-A288-32E4-D818E4CE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00" y="2718498"/>
            <a:ext cx="3371850" cy="8191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8FC242D-E87A-7D14-0A01-8A466EE9E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74619"/>
            <a:ext cx="7048500" cy="67627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230DC5BF-89F7-A47F-F7A0-F83D97E8613C}"/>
              </a:ext>
            </a:extLst>
          </p:cNvPr>
          <p:cNvSpPr/>
          <p:nvPr/>
        </p:nvSpPr>
        <p:spPr>
          <a:xfrm>
            <a:off x="2263806" y="2683381"/>
            <a:ext cx="6569476" cy="91207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0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11.3.5 Adam</a:t>
            </a:r>
          </a:p>
          <a:p>
            <a:pPr lvl="1"/>
            <a:r>
              <a:rPr lang="en-US" altLang="ko-KR"/>
              <a:t>Adam(adaptive moment estimation, </a:t>
            </a:r>
            <a:r>
              <a:rPr lang="ko-KR" altLang="en-US"/>
              <a:t>적응적 모멘트 추정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모멘텀 최적화와 </a:t>
            </a:r>
            <a:r>
              <a:rPr lang="en-US" altLang="ko-KR"/>
              <a:t>RMSProp</a:t>
            </a:r>
            <a:r>
              <a:rPr lang="ko-KR" altLang="en-US"/>
              <a:t>의 아이디어를 합친 것</a:t>
            </a:r>
            <a:endParaRPr lang="en-US" altLang="ko-KR"/>
          </a:p>
          <a:p>
            <a:pPr lvl="2"/>
            <a:r>
              <a:rPr lang="ko-KR" altLang="en-US"/>
              <a:t>모멘텀 최적화처럼 지난 그레이디언트의 지수 감소 평균</a:t>
            </a:r>
            <a:r>
              <a:rPr lang="en-US" altLang="ko-KR"/>
              <a:t>(exponential decaying average)</a:t>
            </a:r>
            <a:r>
              <a:rPr lang="ko-KR" altLang="en-US"/>
              <a:t>을 따르고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RMSProp</a:t>
            </a:r>
            <a:r>
              <a:rPr lang="ko-KR" altLang="en-US"/>
              <a:t>처럼 지난 그레이디언트 제곱의 지수 감소된 평균을 따름</a:t>
            </a:r>
            <a:endParaRPr lang="en-US" altLang="ko-KR"/>
          </a:p>
          <a:p>
            <a:pPr lvl="2"/>
            <a:r>
              <a:rPr lang="ko-KR" altLang="en-US"/>
              <a:t>첫 번째 모멘트</a:t>
            </a:r>
            <a:r>
              <a:rPr lang="en-US" altLang="ko-KR"/>
              <a:t>(first moment) - </a:t>
            </a:r>
            <a:r>
              <a:rPr lang="ko-KR" altLang="en-US"/>
              <a:t>그레이디언트의 평균</a:t>
            </a:r>
            <a:endParaRPr lang="en-US" altLang="ko-KR"/>
          </a:p>
          <a:p>
            <a:pPr lvl="2"/>
            <a:r>
              <a:rPr lang="ko-KR" altLang="en-US"/>
              <a:t>두 번째 모멘트</a:t>
            </a:r>
            <a:r>
              <a:rPr lang="en-US" altLang="ko-KR"/>
              <a:t>(second moment) - (</a:t>
            </a:r>
            <a:r>
              <a:rPr lang="ko-KR" altLang="en-US"/>
              <a:t>평균이 </a:t>
            </a:r>
            <a:r>
              <a:rPr lang="en-US" altLang="ko-KR"/>
              <a:t>0</a:t>
            </a:r>
            <a:r>
              <a:rPr lang="ko-KR" altLang="en-US"/>
              <a:t>이 아닌</a:t>
            </a:r>
            <a:r>
              <a:rPr lang="en-US" altLang="ko-KR"/>
              <a:t>) </a:t>
            </a:r>
            <a:r>
              <a:rPr lang="ko-KR" altLang="en-US"/>
              <a:t>분산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케라스 </a:t>
            </a:r>
            <a:r>
              <a:rPr lang="en-US" altLang="ko-KR"/>
              <a:t>Adam </a:t>
            </a:r>
            <a:r>
              <a:rPr lang="ko-KR" altLang="en-US"/>
              <a:t>옵티마이저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53E1D59-7C96-3B73-BE0E-9AEE95630F9A}"/>
              </a:ext>
            </a:extLst>
          </p:cNvPr>
          <p:cNvSpPr txBox="1"/>
          <p:nvPr/>
        </p:nvSpPr>
        <p:spPr>
          <a:xfrm>
            <a:off x="6951216" y="3085523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11-9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Adam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2D17B2-B0D8-CB7E-5FE8-A1D3174F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406" y="3429000"/>
            <a:ext cx="3543300" cy="2695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BD4D9D3A-62CD-E818-9C55-561D0AE5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699" y="3767323"/>
            <a:ext cx="5443517" cy="76472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09CC0CA6-9E60-EBBF-99F0-2721E8057384}"/>
              </a:ext>
            </a:extLst>
          </p:cNvPr>
          <p:cNvSpPr/>
          <p:nvPr/>
        </p:nvSpPr>
        <p:spPr>
          <a:xfrm>
            <a:off x="7368466" y="3018408"/>
            <a:ext cx="3767240" cy="3195961"/>
          </a:xfrm>
          <a:prstGeom prst="roundRect">
            <a:avLst>
              <a:gd name="adj" fmla="val 8889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80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11.3.6 </a:t>
            </a:r>
            <a:r>
              <a:rPr lang="en-US" altLang="ko-KR" b="1" dirty="0" err="1">
                <a:solidFill>
                  <a:srgbClr val="FF0000"/>
                </a:solidFill>
              </a:rPr>
              <a:t>AdaMax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/>
              <a:t>AdaMax</a:t>
            </a:r>
            <a:endParaRPr lang="en-US" altLang="ko-KR" dirty="0"/>
          </a:p>
          <a:p>
            <a:pPr lvl="2"/>
            <a:r>
              <a:rPr lang="en-US" altLang="ko-KR" i="1" dirty="0"/>
              <a:t>ℓ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노름을 </a:t>
            </a:r>
            <a:r>
              <a:rPr lang="en-US" altLang="ko-KR" i="1" dirty="0"/>
              <a:t>ℓ</a:t>
            </a:r>
            <a:r>
              <a:rPr lang="en-US" altLang="ko-KR" baseline="-25000" dirty="0"/>
              <a:t>∞</a:t>
            </a:r>
            <a:r>
              <a:rPr lang="en-US" altLang="ko-KR" dirty="0"/>
              <a:t> </a:t>
            </a:r>
            <a:r>
              <a:rPr lang="ko-KR" altLang="en-US" dirty="0"/>
              <a:t>노름으로 바꿈</a:t>
            </a:r>
            <a:r>
              <a:rPr lang="en-US" altLang="ko-KR" dirty="0"/>
              <a:t>(</a:t>
            </a:r>
            <a:r>
              <a:rPr lang="ko-KR" altLang="en-US" dirty="0"/>
              <a:t>그래서 이름이 </a:t>
            </a:r>
            <a:r>
              <a:rPr lang="en-US" altLang="ko-KR" dirty="0"/>
              <a:t>Max)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식 </a:t>
            </a:r>
            <a:r>
              <a:rPr lang="en-US" altLang="ko-KR" dirty="0"/>
              <a:t>11-8]</a:t>
            </a:r>
            <a:r>
              <a:rPr lang="ko-KR" altLang="en-US" dirty="0"/>
              <a:t>의 단계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en-US" altLang="ko-KR" b="1" dirty="0"/>
              <a:t>s</a:t>
            </a:r>
            <a:r>
              <a:rPr lang="en-US" altLang="ko-KR" dirty="0"/>
              <a:t> ← max(</a:t>
            </a:r>
            <a:r>
              <a:rPr lang="en-US" altLang="ko-KR" i="1" dirty="0"/>
              <a:t>β</a:t>
            </a:r>
            <a:r>
              <a:rPr lang="en-US" altLang="ko-KR" baseline="-25000" dirty="0"/>
              <a:t>2</a:t>
            </a:r>
            <a:r>
              <a:rPr lang="en-US" altLang="ko-KR" b="1" dirty="0"/>
              <a:t>s</a:t>
            </a:r>
            <a:r>
              <a:rPr lang="en-US" altLang="ko-KR" dirty="0"/>
              <a:t>, abs(∇</a:t>
            </a:r>
            <a:r>
              <a:rPr lang="en-US" altLang="ko-KR" b="1" baseline="-25000" dirty="0"/>
              <a:t>θ</a:t>
            </a:r>
            <a:r>
              <a:rPr lang="en-US" altLang="ko-KR" dirty="0"/>
              <a:t> </a:t>
            </a:r>
            <a:r>
              <a:rPr lang="en-US" altLang="ko-KR" i="1" dirty="0"/>
              <a:t>J</a:t>
            </a:r>
            <a:r>
              <a:rPr lang="en-US" altLang="ko-KR" dirty="0"/>
              <a:t>(</a:t>
            </a:r>
            <a:r>
              <a:rPr lang="en-US" altLang="ko-KR" b="1" dirty="0"/>
              <a:t>θ</a:t>
            </a:r>
            <a:r>
              <a:rPr lang="en-US" altLang="ko-KR" dirty="0"/>
              <a:t>))</a:t>
            </a:r>
            <a:r>
              <a:rPr lang="ko-KR" altLang="en-US" dirty="0"/>
              <a:t>로 바꾸고 단계 </a:t>
            </a:r>
            <a:r>
              <a:rPr lang="en-US" altLang="ko-KR" dirty="0"/>
              <a:t>4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5</a:t>
            </a:r>
            <a:r>
              <a:rPr lang="ko-KR" altLang="en-US" dirty="0"/>
              <a:t>에서 </a:t>
            </a:r>
            <a:r>
              <a:rPr lang="en-US" altLang="ko-KR" b="1" dirty="0"/>
              <a:t>s</a:t>
            </a:r>
            <a:r>
              <a:rPr lang="ko-KR" altLang="en-US" dirty="0"/>
              <a:t>에 비례하여 </a:t>
            </a:r>
            <a:r>
              <a:rPr lang="ko-KR" altLang="en-US" dirty="0" err="1"/>
              <a:t>그레이디언트</a:t>
            </a:r>
            <a:r>
              <a:rPr lang="ko-KR" altLang="en-US" dirty="0"/>
              <a:t> 업데이트의 스케일을 낮춤</a:t>
            </a:r>
            <a:endParaRPr lang="en-US" altLang="ko-KR" dirty="0"/>
          </a:p>
          <a:p>
            <a:pPr lvl="2"/>
            <a:r>
              <a:rPr lang="ko-KR" altLang="en-US" dirty="0"/>
              <a:t>시간에 따라 감쇠된 </a:t>
            </a:r>
            <a:r>
              <a:rPr lang="ko-KR" altLang="en-US" dirty="0" err="1"/>
              <a:t>그레이디언트의</a:t>
            </a:r>
            <a:r>
              <a:rPr lang="ko-KR" altLang="en-US" dirty="0"/>
              <a:t> 최대 절댓값</a:t>
            </a:r>
            <a:endParaRPr lang="en-US" altLang="ko-KR" dirty="0"/>
          </a:p>
          <a:p>
            <a:pPr lvl="2"/>
            <a:r>
              <a:rPr lang="ko-KR" altLang="en-US" dirty="0"/>
              <a:t>실전에서 </a:t>
            </a:r>
            <a:r>
              <a:rPr lang="en-US" altLang="ko-KR" dirty="0" err="1"/>
              <a:t>AdaMax</a:t>
            </a:r>
            <a:r>
              <a:rPr lang="ko-KR" altLang="en-US" dirty="0"/>
              <a:t>가 </a:t>
            </a:r>
            <a:r>
              <a:rPr lang="en-US" altLang="ko-KR" dirty="0"/>
              <a:t>Adam</a:t>
            </a:r>
            <a:r>
              <a:rPr lang="ko-KR" altLang="en-US" dirty="0"/>
              <a:t>보다 더 안정적이지만 </a:t>
            </a:r>
            <a:r>
              <a:rPr lang="ko-KR" altLang="en-US" dirty="0" err="1"/>
              <a:t>데이터셋에</a:t>
            </a:r>
            <a:r>
              <a:rPr lang="ko-KR" altLang="en-US" dirty="0"/>
              <a:t> 따라 다르고 일반적으로 </a:t>
            </a:r>
            <a:r>
              <a:rPr lang="en-US" altLang="ko-KR" dirty="0"/>
              <a:t>Adam</a:t>
            </a:r>
            <a:r>
              <a:rPr lang="ko-KR" altLang="en-US" dirty="0"/>
              <a:t>의 성능이 더 좋음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308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11.3.7 Nadam</a:t>
            </a:r>
          </a:p>
          <a:p>
            <a:pPr lvl="1"/>
            <a:r>
              <a:rPr lang="en-US" altLang="ko-KR"/>
              <a:t>Nadam </a:t>
            </a:r>
            <a:r>
              <a:rPr lang="ko-KR" altLang="en-US"/>
              <a:t>옵티마이저는 </a:t>
            </a:r>
            <a:r>
              <a:rPr lang="en-US" altLang="ko-KR"/>
              <a:t>Adam </a:t>
            </a:r>
            <a:r>
              <a:rPr lang="ko-KR" altLang="en-US"/>
              <a:t>옵티마이저에 네스테로프 기법을 더한 것</a:t>
            </a:r>
            <a:endParaRPr lang="en-US" altLang="ko-KR"/>
          </a:p>
          <a:p>
            <a:pPr lvl="2"/>
            <a:r>
              <a:rPr lang="ko-KR" altLang="en-US"/>
              <a:t>종종 </a:t>
            </a:r>
            <a:r>
              <a:rPr lang="en-US" altLang="ko-KR"/>
              <a:t>Adam</a:t>
            </a:r>
            <a:r>
              <a:rPr lang="ko-KR" altLang="en-US"/>
              <a:t>보다 조금 더 빠르게 수렴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882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11.3.8 AdamW</a:t>
            </a:r>
          </a:p>
          <a:p>
            <a:pPr lvl="1"/>
            <a:r>
              <a:rPr lang="en-US" altLang="ko-KR"/>
              <a:t>AdamW</a:t>
            </a:r>
            <a:r>
              <a:rPr lang="ko-KR" altLang="en-US"/>
              <a:t>는 가중치 감쇠</a:t>
            </a:r>
            <a:r>
              <a:rPr lang="en-US" altLang="ko-KR"/>
              <a:t>(weight decay)</a:t>
            </a:r>
            <a:r>
              <a:rPr lang="ko-KR" altLang="en-US"/>
              <a:t>라는 규제 기법을 통합한 </a:t>
            </a:r>
            <a:r>
              <a:rPr lang="en-US" altLang="ko-KR"/>
              <a:t>Adam</a:t>
            </a:r>
            <a:r>
              <a:rPr lang="ko-KR" altLang="en-US"/>
              <a:t>의 변형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CD992A-33F7-8525-59C5-6F4C4B597194}"/>
              </a:ext>
            </a:extLst>
          </p:cNvPr>
          <p:cNvSpPr txBox="1"/>
          <p:nvPr/>
        </p:nvSpPr>
        <p:spPr>
          <a:xfrm>
            <a:off x="2024109" y="2177241"/>
            <a:ext cx="6915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표 </a:t>
            </a:r>
            <a:r>
              <a:rPr lang="en-US" altLang="ko-KR" sz="1400" b="1">
                <a:latin typeface="+mn-ea"/>
              </a:rPr>
              <a:t>11-2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지금까지 소개한 모든 옵티마이저 비교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(* =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나쁨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** =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보통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*** =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좋음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AE52C95-1086-5E03-2E2E-406C36D7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18" y="2520718"/>
            <a:ext cx="79057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265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11.3.9 </a:t>
            </a:r>
            <a:r>
              <a:rPr lang="ko-KR" altLang="en-US" b="1">
                <a:solidFill>
                  <a:srgbClr val="FF0000"/>
                </a:solidFill>
              </a:rPr>
              <a:t>학습률 스케줄링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학습률 </a:t>
            </a:r>
            <a:endParaRPr lang="en-US" altLang="ko-KR"/>
          </a:p>
          <a:p>
            <a:pPr lvl="2"/>
            <a:r>
              <a:rPr lang="ko-KR" altLang="en-US"/>
              <a:t>너무 크게 잡으면 </a:t>
            </a:r>
            <a:r>
              <a:rPr lang="en-US" altLang="ko-KR"/>
              <a:t>(&lt;4.2 </a:t>
            </a:r>
            <a:r>
              <a:rPr lang="ko-KR" altLang="en-US"/>
              <a:t>경사 하강법</a:t>
            </a:r>
            <a:r>
              <a:rPr lang="en-US" altLang="ko-KR"/>
              <a:t>&gt;</a:t>
            </a:r>
            <a:r>
              <a:rPr lang="ko-KR" altLang="en-US"/>
              <a:t>에서 언급한 것처럼</a:t>
            </a:r>
            <a:r>
              <a:rPr lang="en-US" altLang="ko-KR"/>
              <a:t>) </a:t>
            </a:r>
            <a:r>
              <a:rPr lang="ko-KR" altLang="en-US"/>
              <a:t>훈련이 발산</a:t>
            </a:r>
            <a:endParaRPr lang="en-US" altLang="ko-KR"/>
          </a:p>
          <a:p>
            <a:pPr lvl="2"/>
            <a:r>
              <a:rPr lang="ko-KR" altLang="en-US"/>
              <a:t>너무 작게 잡으면 최적점에 수렴하겠지만 시간이 매우 오래 걸릴 것</a:t>
            </a:r>
            <a:endParaRPr lang="en-US" altLang="ko-KR"/>
          </a:p>
          <a:p>
            <a:pPr lvl="2"/>
            <a:r>
              <a:rPr lang="ko-KR" altLang="en-US"/>
              <a:t>만약 조금 높게 잡으면 처음에는 매우 빠르게 진행하겠지만 최적점 근처에서는 요동이 심해져 수렴하지 못함</a:t>
            </a:r>
            <a:endParaRPr lang="en-US" altLang="ko-KR"/>
          </a:p>
          <a:p>
            <a:pPr lvl="2"/>
            <a:r>
              <a:rPr lang="ko-KR" altLang="en-US"/>
              <a:t>컴퓨팅 자원이 한정적이라면 차선의 솔루션을 만들기 위해 완전히 수렴하기 전에 훈련을 멈추어야 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CD992A-33F7-8525-59C5-6F4C4B597194}"/>
              </a:ext>
            </a:extLst>
          </p:cNvPr>
          <p:cNvSpPr txBox="1"/>
          <p:nvPr/>
        </p:nvSpPr>
        <p:spPr>
          <a:xfrm>
            <a:off x="2868335" y="6188826"/>
            <a:ext cx="6915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11-9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가지 학습률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η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에 대한 학습 곡선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FD40AC6-84BB-E79A-7B5D-2418EE3E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33" y="3001121"/>
            <a:ext cx="5582905" cy="304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18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학습 스케줄</a:t>
            </a:r>
            <a:endParaRPr lang="en-US" altLang="ko-KR" b="1" dirty="0"/>
          </a:p>
          <a:p>
            <a:pPr lvl="1"/>
            <a:r>
              <a:rPr lang="ko-KR" altLang="en-US" dirty="0"/>
              <a:t>거듭제곱 기반 스케줄링 </a:t>
            </a:r>
            <a:endParaRPr lang="en-US" altLang="ko-KR" dirty="0"/>
          </a:p>
          <a:p>
            <a:pPr lvl="2"/>
            <a:r>
              <a:rPr lang="ko-KR" altLang="en-US" dirty="0" err="1"/>
              <a:t>학습률을</a:t>
            </a:r>
            <a:r>
              <a:rPr lang="ko-KR" altLang="en-US" dirty="0"/>
              <a:t> 반복 횟수 </a:t>
            </a:r>
            <a:r>
              <a:rPr lang="en-US" altLang="ko-KR" dirty="0"/>
              <a:t>t</a:t>
            </a:r>
            <a:r>
              <a:rPr lang="ko-KR" altLang="en-US" dirty="0"/>
              <a:t>에 대한 함수 </a:t>
            </a:r>
            <a:r>
              <a:rPr lang="en-US" altLang="ko-KR" i="1" dirty="0" smtClean="0"/>
              <a:t>η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)</a:t>
            </a:r>
            <a:r>
              <a:rPr lang="en-US" altLang="ko-KR" i="1" dirty="0" smtClean="0"/>
              <a:t> </a:t>
            </a:r>
            <a:r>
              <a:rPr lang="en-US" altLang="ko-KR" dirty="0"/>
              <a:t>=</a:t>
            </a:r>
            <a:r>
              <a:rPr lang="en-US" altLang="ko-KR" i="1" dirty="0"/>
              <a:t> η</a:t>
            </a:r>
            <a:r>
              <a:rPr lang="en-US" altLang="ko-KR" baseline="-25000" dirty="0"/>
              <a:t>0</a:t>
            </a:r>
            <a:r>
              <a:rPr lang="en-US" altLang="ko-KR" i="1" dirty="0"/>
              <a:t> </a:t>
            </a:r>
            <a:r>
              <a:rPr lang="en-US" altLang="ko-KR" dirty="0"/>
              <a:t>/(</a:t>
            </a:r>
            <a:r>
              <a:rPr lang="en-US" altLang="ko-KR" i="1" dirty="0"/>
              <a:t>1 + </a:t>
            </a:r>
            <a:r>
              <a:rPr lang="en-US" altLang="ko-KR" i="1" dirty="0" smtClean="0"/>
              <a:t>t/s</a:t>
            </a:r>
            <a:r>
              <a:rPr lang="en-US" altLang="ko-KR" dirty="0" smtClean="0"/>
              <a:t>)</a:t>
            </a:r>
            <a:r>
              <a:rPr lang="en-US" altLang="ko-KR" i="1" baseline="30000" dirty="0" smtClean="0"/>
              <a:t>c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2"/>
            <a:r>
              <a:rPr lang="ko-KR" altLang="en-US" dirty="0"/>
              <a:t>처음에는 빠르게 감소하다가 점점 느리게 감소</a:t>
            </a:r>
            <a:endParaRPr lang="en-US" altLang="ko-KR" dirty="0"/>
          </a:p>
          <a:p>
            <a:pPr lvl="1"/>
            <a:r>
              <a:rPr lang="ko-KR" altLang="en-US" dirty="0"/>
              <a:t>지수 기반 스케줄링</a:t>
            </a:r>
          </a:p>
          <a:p>
            <a:pPr lvl="2"/>
            <a:r>
              <a:rPr lang="ko-KR" altLang="en-US" dirty="0" err="1"/>
              <a:t>학습률을</a:t>
            </a:r>
            <a:r>
              <a:rPr lang="ko-KR" altLang="en-US" dirty="0"/>
              <a:t> </a:t>
            </a:r>
            <a:r>
              <a:rPr lang="en-US" altLang="ko-KR" i="1" dirty="0" smtClean="0"/>
              <a:t>η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t</a:t>
            </a:r>
            <a:r>
              <a:rPr lang="en-US" altLang="ko-KR" dirty="0" smtClean="0"/>
              <a:t>) </a:t>
            </a:r>
            <a:r>
              <a:rPr lang="en-US" altLang="ko-KR" dirty="0"/>
              <a:t>= </a:t>
            </a:r>
            <a:r>
              <a:rPr lang="en-US" altLang="ko-KR" i="1" dirty="0"/>
              <a:t>η</a:t>
            </a:r>
            <a:r>
              <a:rPr lang="en-US" altLang="ko-KR" baseline="-25000" dirty="0"/>
              <a:t>0</a:t>
            </a:r>
            <a:r>
              <a:rPr lang="en-US" altLang="ko-KR" i="1" dirty="0"/>
              <a:t> </a:t>
            </a:r>
            <a:r>
              <a:rPr lang="en-US" altLang="ko-KR" dirty="0"/>
              <a:t>0.1</a:t>
            </a:r>
            <a:r>
              <a:rPr lang="en-US" altLang="ko-KR" i="1" baseline="30000" dirty="0"/>
              <a:t>t</a:t>
            </a:r>
            <a:r>
              <a:rPr lang="en-US" altLang="ko-KR" baseline="30000" dirty="0"/>
              <a:t>/</a:t>
            </a:r>
            <a:r>
              <a:rPr lang="en-US" altLang="ko-KR" i="1" baseline="30000" dirty="0"/>
              <a:t>s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2"/>
            <a:r>
              <a:rPr lang="ko-KR" altLang="en-US" dirty="0" err="1"/>
              <a:t>학습률이</a:t>
            </a:r>
            <a:r>
              <a:rPr lang="ko-KR" altLang="en-US" dirty="0"/>
              <a:t> </a:t>
            </a:r>
            <a:r>
              <a:rPr lang="en-US" altLang="ko-KR" i="1" dirty="0"/>
              <a:t>s</a:t>
            </a:r>
            <a:r>
              <a:rPr lang="en-US" altLang="ko-KR" dirty="0"/>
              <a:t> </a:t>
            </a:r>
            <a:r>
              <a:rPr lang="ko-KR" altLang="en-US" dirty="0"/>
              <a:t>스텝마다 </a:t>
            </a:r>
            <a:r>
              <a:rPr lang="en-US" altLang="ko-KR" dirty="0"/>
              <a:t>10</a:t>
            </a:r>
            <a:r>
              <a:rPr lang="ko-KR" altLang="en-US" dirty="0"/>
              <a:t>배씩 점차 감소</a:t>
            </a:r>
            <a:endParaRPr lang="en-US" altLang="ko-KR" dirty="0"/>
          </a:p>
          <a:p>
            <a:pPr lvl="1"/>
            <a:r>
              <a:rPr lang="ko-KR" altLang="en-US" dirty="0"/>
              <a:t>구간별 고정 스케줄링</a:t>
            </a:r>
          </a:p>
          <a:p>
            <a:pPr lvl="2"/>
            <a:r>
              <a:rPr lang="ko-KR" altLang="en-US" dirty="0"/>
              <a:t>일정 횟수의 </a:t>
            </a:r>
            <a:r>
              <a:rPr lang="ko-KR" altLang="en-US" dirty="0" err="1"/>
              <a:t>에포크</a:t>
            </a:r>
            <a:r>
              <a:rPr lang="ko-KR" altLang="en-US" dirty="0"/>
              <a:t> 동안 일정한 </a:t>
            </a:r>
            <a:r>
              <a:rPr lang="ko-KR" altLang="en-US" dirty="0" err="1"/>
              <a:t>학습률을</a:t>
            </a:r>
            <a:r>
              <a:rPr lang="ko-KR" altLang="en-US" dirty="0"/>
              <a:t> 사용하고</a:t>
            </a:r>
            <a:r>
              <a:rPr lang="en-US" altLang="ko-KR" dirty="0"/>
              <a:t> </a:t>
            </a:r>
            <a:r>
              <a:rPr lang="ko-KR" altLang="en-US" dirty="0" err="1"/>
              <a:t>그다음</a:t>
            </a:r>
            <a:r>
              <a:rPr lang="ko-KR" altLang="en-US" dirty="0"/>
              <a:t> 또 다른 횟수의 </a:t>
            </a:r>
            <a:r>
              <a:rPr lang="ko-KR" altLang="en-US" dirty="0" err="1"/>
              <a:t>에포크</a:t>
            </a:r>
            <a:r>
              <a:rPr lang="ko-KR" altLang="en-US" dirty="0"/>
              <a:t> 동안 작은 </a:t>
            </a:r>
            <a:r>
              <a:rPr lang="ko-KR" altLang="en-US" dirty="0" err="1"/>
              <a:t>학습률을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성능 기반 스케줄링</a:t>
            </a:r>
          </a:p>
          <a:p>
            <a:pPr lvl="2"/>
            <a:r>
              <a:rPr lang="en-US" altLang="ko-KR" i="1" dirty="0"/>
              <a:t>N</a:t>
            </a:r>
            <a:r>
              <a:rPr lang="en-US" altLang="ko-KR" dirty="0"/>
              <a:t> </a:t>
            </a:r>
            <a:r>
              <a:rPr lang="ko-KR" altLang="en-US" dirty="0"/>
              <a:t>스텝마다 </a:t>
            </a:r>
            <a:r>
              <a:rPr lang="en-US" altLang="ko-KR" dirty="0"/>
              <a:t>(</a:t>
            </a:r>
            <a:r>
              <a:rPr lang="ko-KR" altLang="en-US" dirty="0"/>
              <a:t>조기 종료처럼</a:t>
            </a:r>
            <a:r>
              <a:rPr lang="en-US" altLang="ko-KR" dirty="0"/>
              <a:t>) </a:t>
            </a:r>
            <a:r>
              <a:rPr lang="ko-KR" altLang="en-US" dirty="0"/>
              <a:t>검증 오차를 측정하고 오차가 줄어들지 않으면 </a:t>
            </a:r>
            <a:r>
              <a:rPr lang="en-US" altLang="ko-KR" dirty="0"/>
              <a:t>λ</a:t>
            </a:r>
            <a:r>
              <a:rPr lang="ko-KR" altLang="en-US" dirty="0"/>
              <a:t>배만큼 </a:t>
            </a:r>
            <a:r>
              <a:rPr lang="ko-KR" altLang="en-US" dirty="0" err="1"/>
              <a:t>학습률을</a:t>
            </a:r>
            <a:r>
              <a:rPr lang="ko-KR" altLang="en-US" dirty="0"/>
              <a:t> 감소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사이클 스케줄링</a:t>
            </a:r>
            <a:endParaRPr lang="en-US" altLang="ko-KR" dirty="0"/>
          </a:p>
          <a:p>
            <a:pPr lvl="2"/>
            <a:r>
              <a:rPr lang="ko-KR" altLang="en-US" dirty="0"/>
              <a:t>훈련 절반 동안 초기 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i="1" dirty="0"/>
              <a:t>η</a:t>
            </a:r>
            <a:r>
              <a:rPr lang="en-US" altLang="ko-KR" baseline="-25000" dirty="0"/>
              <a:t>0</a:t>
            </a:r>
            <a:r>
              <a:rPr lang="ko-KR" altLang="en-US" dirty="0"/>
              <a:t>을 선형적으로 </a:t>
            </a:r>
            <a:r>
              <a:rPr lang="en-US" altLang="ko-KR" i="1" dirty="0"/>
              <a:t>η</a:t>
            </a:r>
            <a:r>
              <a:rPr lang="en-US" altLang="ko-KR" baseline="-25000" dirty="0"/>
              <a:t>1</a:t>
            </a:r>
            <a:r>
              <a:rPr lang="ko-KR" altLang="en-US" dirty="0"/>
              <a:t>까지 증가시키고 나머지 절반은 선형적으로 </a:t>
            </a:r>
            <a:r>
              <a:rPr lang="ko-KR" altLang="en-US" dirty="0" err="1"/>
              <a:t>학습률을</a:t>
            </a:r>
            <a:r>
              <a:rPr lang="ko-KR" altLang="en-US" dirty="0"/>
              <a:t> </a:t>
            </a:r>
            <a:r>
              <a:rPr lang="en-US" altLang="ko-KR" i="1" dirty="0"/>
              <a:t>η</a:t>
            </a:r>
            <a:r>
              <a:rPr lang="en-US" altLang="ko-KR" baseline="-25000" dirty="0"/>
              <a:t>0</a:t>
            </a:r>
            <a:r>
              <a:rPr lang="ko-KR" altLang="en-US" dirty="0"/>
              <a:t>까지 다시 줄임</a:t>
            </a:r>
            <a:endParaRPr lang="en-US" altLang="ko-KR" dirty="0"/>
          </a:p>
          <a:p>
            <a:pPr lvl="2"/>
            <a:r>
              <a:rPr lang="ko-KR" altLang="en-US" dirty="0"/>
              <a:t>마지막 몇 번의 </a:t>
            </a:r>
            <a:r>
              <a:rPr lang="ko-KR" altLang="en-US" dirty="0" err="1"/>
              <a:t>에포크는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소수점 몇째 자리까지 줄임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386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케라스에서</a:t>
            </a:r>
            <a:r>
              <a:rPr lang="ko-KR" altLang="en-US" dirty="0"/>
              <a:t> 거듭제곱 기반 스케줄링이 가장 구현하기 쉬움</a:t>
            </a:r>
            <a:endParaRPr lang="en-US" altLang="ko-KR" dirty="0"/>
          </a:p>
          <a:p>
            <a:pPr lvl="2"/>
            <a:r>
              <a:rPr lang="ko-KR" altLang="en-US" dirty="0" err="1"/>
              <a:t>옵티마이저를</a:t>
            </a:r>
            <a:r>
              <a:rPr lang="ko-KR" altLang="en-US" dirty="0"/>
              <a:t> 만들 때 </a:t>
            </a:r>
            <a:r>
              <a:rPr lang="en-US" altLang="ko-KR" dirty="0"/>
              <a:t>decay </a:t>
            </a:r>
            <a:r>
              <a:rPr lang="ko-KR" altLang="en-US" dirty="0"/>
              <a:t>매개변수만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지수 기반 스케줄링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구간별 고정 스케줄링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6A026A-E73F-F221-2687-37293D01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7069"/>
            <a:ext cx="6991350" cy="619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C67E294-CC8C-EA2A-F004-E35D8A9A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96101"/>
            <a:ext cx="3886200" cy="895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2308F0D-3222-6C43-3C12-D89AD8169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923862"/>
            <a:ext cx="5724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6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11.3</a:t>
            </a:r>
            <a:r>
              <a:rPr lang="ko-KR" altLang="en-US" dirty="0" smtClean="0"/>
              <a:t> </a:t>
            </a:r>
            <a:r>
              <a:rPr lang="ko-KR" altLang="en-US" dirty="0"/>
              <a:t>고속 </a:t>
            </a:r>
            <a:r>
              <a:rPr lang="ko-KR" altLang="en-US" dirty="0" err="1"/>
              <a:t>옵티마이저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tf.keras.optimizers.schedules</a:t>
            </a:r>
            <a:r>
              <a:rPr lang="ko-KR" altLang="en-US"/>
              <a:t>에 있는 스케줄 중 하나를 사용해 학습률을 정의하고 옵티마이저에 전달</a:t>
            </a:r>
          </a:p>
          <a:p>
            <a:pPr lvl="2"/>
            <a:r>
              <a:rPr lang="ko-KR" altLang="en-US"/>
              <a:t>에포크가 아니라 매 스텝마다 학습률을 업데이트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앞서 정의한 </a:t>
            </a:r>
            <a:r>
              <a:rPr lang="en-US" altLang="ko-KR"/>
              <a:t>exponential_decay_fn()</a:t>
            </a:r>
            <a:r>
              <a:rPr lang="ko-KR" altLang="en-US"/>
              <a:t>과 동일한 지수 기반 스케줄링을 구현하는 코드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07EE34-5187-71D3-E9B3-F1A2C62DB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82" y="1787525"/>
            <a:ext cx="71247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64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11.4</a:t>
            </a:r>
            <a:r>
              <a:rPr lang="ko-KR" altLang="en-US" dirty="0" smtClean="0"/>
              <a:t> </a:t>
            </a:r>
            <a:r>
              <a:rPr lang="ko-KR" altLang="en-US" dirty="0"/>
              <a:t>규제를 사용해 과대적합 피하기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11.4.1 ℓ</a:t>
            </a:r>
            <a:r>
              <a:rPr lang="en-US" altLang="ko-KR" b="1" baseline="-25000">
                <a:solidFill>
                  <a:srgbClr val="FF0000"/>
                </a:solidFill>
              </a:rPr>
              <a:t>1</a:t>
            </a:r>
            <a:r>
              <a:rPr lang="ko-KR" altLang="en-US" b="1">
                <a:solidFill>
                  <a:srgbClr val="FF0000"/>
                </a:solidFill>
              </a:rPr>
              <a:t>과 </a:t>
            </a:r>
            <a:r>
              <a:rPr lang="en-US" altLang="ko-KR" b="1">
                <a:solidFill>
                  <a:srgbClr val="FF0000"/>
                </a:solidFill>
              </a:rPr>
              <a:t>ℓ</a:t>
            </a:r>
            <a:r>
              <a:rPr lang="en-US" altLang="ko-KR" b="1" baseline="-25000">
                <a:solidFill>
                  <a:srgbClr val="FF0000"/>
                </a:solidFill>
              </a:rPr>
              <a:t>2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규제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신경망의 연결 가중치를 제한하기 위해 </a:t>
            </a:r>
            <a:r>
              <a:rPr lang="en-US" altLang="ko-KR"/>
              <a:t>ℓ</a:t>
            </a:r>
            <a:r>
              <a:rPr lang="en-US" altLang="ko-KR" baseline="-25000"/>
              <a:t>2</a:t>
            </a:r>
            <a:r>
              <a:rPr lang="en-US" altLang="ko-KR"/>
              <a:t> </a:t>
            </a:r>
            <a:r>
              <a:rPr lang="ko-KR" altLang="en-US"/>
              <a:t>규제를 사용하거나 </a:t>
            </a:r>
            <a:endParaRPr lang="en-US" altLang="ko-KR"/>
          </a:p>
          <a:p>
            <a:pPr lvl="1"/>
            <a:r>
              <a:rPr lang="en-US" altLang="ko-KR"/>
              <a:t>(</a:t>
            </a:r>
            <a:r>
              <a:rPr lang="ko-KR" altLang="en-US"/>
              <a:t>많은 가중치가 </a:t>
            </a:r>
            <a:r>
              <a:rPr lang="en-US" altLang="ko-KR"/>
              <a:t>0</a:t>
            </a:r>
            <a:r>
              <a:rPr lang="ko-KR" altLang="en-US"/>
              <a:t>인</a:t>
            </a:r>
            <a:r>
              <a:rPr lang="en-US" altLang="ko-KR"/>
              <a:t>) </a:t>
            </a:r>
            <a:r>
              <a:rPr lang="ko-KR" altLang="en-US"/>
              <a:t>희소 모델을 만들기 위해 </a:t>
            </a:r>
            <a:r>
              <a:rPr lang="en-US" altLang="ko-KR"/>
              <a:t>ℓ</a:t>
            </a:r>
            <a:r>
              <a:rPr lang="en-US" altLang="ko-KR" baseline="-25000"/>
              <a:t>1</a:t>
            </a:r>
            <a:r>
              <a:rPr lang="en-US" altLang="ko-KR"/>
              <a:t> </a:t>
            </a:r>
            <a:r>
              <a:rPr lang="ko-KR" altLang="en-US"/>
              <a:t>규제를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케라스 층의 연결 가중치에 규제 강도 </a:t>
            </a:r>
            <a:r>
              <a:rPr lang="en-US" altLang="ko-KR"/>
              <a:t>0.01</a:t>
            </a:r>
            <a:r>
              <a:rPr lang="ko-KR" altLang="en-US"/>
              <a:t>을 사용하여 </a:t>
            </a:r>
            <a:r>
              <a:rPr lang="en-US" altLang="ko-KR"/>
              <a:t>ℓ</a:t>
            </a:r>
            <a:r>
              <a:rPr lang="en-US" altLang="ko-KR" baseline="-25000"/>
              <a:t>2</a:t>
            </a:r>
            <a:r>
              <a:rPr lang="en-US" altLang="ko-KR"/>
              <a:t> </a:t>
            </a:r>
            <a:r>
              <a:rPr lang="ko-KR" altLang="en-US"/>
              <a:t>규제를 적용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83577B3-01DB-5297-06C0-8865ADB0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92939"/>
            <a:ext cx="77628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75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11.4</a:t>
            </a:r>
            <a:r>
              <a:rPr lang="ko-KR" altLang="en-US" dirty="0" smtClean="0"/>
              <a:t> </a:t>
            </a:r>
            <a:r>
              <a:rPr lang="ko-KR" altLang="en-US" dirty="0"/>
              <a:t>규제를 사용해 과대적합 피하기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일반적으로 네트워크의 모든 은닉 층에 동일한 활성화 함수</a:t>
            </a:r>
            <a:r>
              <a:rPr lang="en-US" altLang="ko-KR"/>
              <a:t>, </a:t>
            </a:r>
            <a:r>
              <a:rPr lang="ko-KR" altLang="en-US"/>
              <a:t>동일한 초기화 전략을 사용하거나 모든 층에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동일한 규제를 적용하기 때문에 동일한 매개변수 값을 반복하는 경우가 많음</a:t>
            </a:r>
            <a:endParaRPr lang="en-US" altLang="ko-KR"/>
          </a:p>
          <a:p>
            <a:pPr lvl="2"/>
            <a:r>
              <a:rPr lang="ko-KR" altLang="en-US"/>
              <a:t>반복문을 사용하도록 코드를 리팩터링</a:t>
            </a:r>
            <a:r>
              <a:rPr lang="en-US" altLang="ko-KR"/>
              <a:t>(refactoring)</a:t>
            </a:r>
          </a:p>
          <a:p>
            <a:pPr lvl="2"/>
            <a:r>
              <a:rPr lang="ko-KR" altLang="en-US"/>
              <a:t>또는 파이썬의 </a:t>
            </a:r>
            <a:r>
              <a:rPr lang="en-US" altLang="ko-KR"/>
              <a:t>functools.partial() </a:t>
            </a:r>
            <a:r>
              <a:rPr lang="ko-KR" altLang="en-US"/>
              <a:t>함수를 사용하여 기본 매개변수 값을 통해 함수 호출을 감싸기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BED1C54-9FA9-CCAE-A152-7AF24A41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27" y="2082646"/>
            <a:ext cx="74104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1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11.4</a:t>
            </a:r>
            <a:r>
              <a:rPr lang="ko-KR" altLang="en-US" dirty="0" smtClean="0"/>
              <a:t> </a:t>
            </a:r>
            <a:r>
              <a:rPr lang="ko-KR" altLang="en-US" dirty="0"/>
              <a:t>규제를 사용해 과대적합 피하기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11.4.2 </a:t>
            </a:r>
            <a:r>
              <a:rPr lang="ko-KR" altLang="en-US" b="1" dirty="0" err="1">
                <a:solidFill>
                  <a:srgbClr val="FF0000"/>
                </a:solidFill>
              </a:rPr>
              <a:t>드롭아웃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드롭아웃</a:t>
            </a:r>
            <a:r>
              <a:rPr lang="en-US" altLang="ko-KR" dirty="0"/>
              <a:t>(dropout)</a:t>
            </a:r>
          </a:p>
          <a:p>
            <a:pPr lvl="2"/>
            <a:r>
              <a:rPr lang="ko-KR" altLang="en-US" dirty="0"/>
              <a:t>심층 신경망에서 인기 있는 규제 기법</a:t>
            </a:r>
            <a:endParaRPr lang="en-US" altLang="ko-KR" dirty="0"/>
          </a:p>
          <a:p>
            <a:pPr lvl="2"/>
            <a:r>
              <a:rPr lang="ko-KR" altLang="en-US" dirty="0"/>
              <a:t>매 훈련 스텝에서 각 뉴런</a:t>
            </a:r>
            <a:r>
              <a:rPr lang="en-US" altLang="ko-KR" dirty="0"/>
              <a:t>(</a:t>
            </a:r>
            <a:r>
              <a:rPr lang="ko-KR" altLang="en-US" dirty="0"/>
              <a:t>입력 뉴런은 포함하고 출력 뉴런은 제외</a:t>
            </a:r>
            <a:r>
              <a:rPr lang="en-US" altLang="ko-KR" dirty="0"/>
              <a:t>)</a:t>
            </a:r>
            <a:r>
              <a:rPr lang="ko-KR" altLang="en-US" dirty="0"/>
              <a:t>은 임시적으로 </a:t>
            </a:r>
            <a:r>
              <a:rPr lang="ko-KR" altLang="en-US" dirty="0" err="1"/>
              <a:t>드롭아웃될</a:t>
            </a:r>
            <a:r>
              <a:rPr lang="ko-KR" altLang="en-US" dirty="0"/>
              <a:t> 확률 </a:t>
            </a:r>
            <a:r>
              <a:rPr lang="en-US" altLang="ko-KR" dirty="0"/>
              <a:t>p</a:t>
            </a:r>
            <a:r>
              <a:rPr lang="ko-KR" altLang="en-US" dirty="0"/>
              <a:t>를 가짐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이번 훈련 스텝에는 완전히 무시되지만 다음 스텝에는 활성화될 수 있음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11-10)</a:t>
            </a:r>
          </a:p>
          <a:p>
            <a:pPr lvl="2"/>
            <a:r>
              <a:rPr lang="ko-KR" altLang="en-US" dirty="0" err="1"/>
              <a:t>드롭아웃</a:t>
            </a:r>
            <a:r>
              <a:rPr lang="ko-KR" altLang="en-US" dirty="0"/>
              <a:t> 비율</a:t>
            </a:r>
            <a:r>
              <a:rPr lang="en-US" altLang="ko-KR" dirty="0"/>
              <a:t>(dropout rate) -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en-US" altLang="ko-KR" dirty="0"/>
              <a:t>p, </a:t>
            </a:r>
            <a:r>
              <a:rPr lang="ko-KR" altLang="en-US" dirty="0"/>
              <a:t>보통 </a:t>
            </a:r>
            <a:r>
              <a:rPr lang="en-US" altLang="ko-KR" dirty="0"/>
              <a:t>10%</a:t>
            </a:r>
            <a:r>
              <a:rPr lang="ko-KR" altLang="en-US" dirty="0"/>
              <a:t>와 </a:t>
            </a:r>
            <a:r>
              <a:rPr lang="en-US" altLang="ko-KR" dirty="0"/>
              <a:t>50% </a:t>
            </a:r>
            <a:r>
              <a:rPr lang="ko-KR" altLang="en-US" dirty="0"/>
              <a:t>사이로 지정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B2719BA-ACB4-901D-6DA6-88340A8E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17" y="2900340"/>
            <a:ext cx="2617201" cy="330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234CC6-D590-8A26-AFB9-4C04C42D1930}"/>
              </a:ext>
            </a:extLst>
          </p:cNvPr>
          <p:cNvSpPr txBox="1"/>
          <p:nvPr/>
        </p:nvSpPr>
        <p:spPr>
          <a:xfrm>
            <a:off x="5793166" y="4073526"/>
            <a:ext cx="56412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드롭아웃</a:t>
            </a:r>
            <a:r>
              <a:rPr lang="ko-KR" altLang="en-US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규제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각 훈련 반복에서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출력 층을 제외하고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b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하나 이상의 층에 있는 모든 뉴런의 일부를 제거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이런 뉴런은 이 반복에서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을 출력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파선으로 표시된 부분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93166" y="3771337"/>
            <a:ext cx="1159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11-10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4205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11.4</a:t>
            </a:r>
            <a:r>
              <a:rPr lang="ko-KR" altLang="en-US" dirty="0" smtClean="0"/>
              <a:t> </a:t>
            </a:r>
            <a:r>
              <a:rPr lang="ko-KR" altLang="en-US" dirty="0"/>
              <a:t>규제를 사용해 과대적합 피하기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케라스 </a:t>
            </a:r>
            <a:r>
              <a:rPr lang="en-US" altLang="ko-KR"/>
              <a:t>tf.keras.layers.Dropout </a:t>
            </a:r>
            <a:r>
              <a:rPr lang="ko-KR" altLang="en-US"/>
              <a:t>층을 사용하여 드롭아웃을 구현</a:t>
            </a:r>
            <a:endParaRPr lang="en-US" altLang="ko-KR"/>
          </a:p>
          <a:p>
            <a:pPr lvl="2"/>
            <a:r>
              <a:rPr lang="ko-KR" altLang="en-US"/>
              <a:t>드롭아웃 비율을 </a:t>
            </a:r>
            <a:r>
              <a:rPr lang="en-US" altLang="ko-KR"/>
              <a:t>0.2</a:t>
            </a:r>
            <a:r>
              <a:rPr lang="ko-KR" altLang="en-US"/>
              <a:t>로 설정하고 드롭아웃 규제를 모든 </a:t>
            </a:r>
            <a:r>
              <a:rPr lang="en-US" altLang="ko-KR"/>
              <a:t>Dense </a:t>
            </a:r>
            <a:r>
              <a:rPr lang="ko-KR" altLang="en-US"/>
              <a:t>층 이전에 적용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28702D9-6D3D-40AF-7ECD-8C8102B9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6806"/>
            <a:ext cx="5667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89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11.4</a:t>
            </a:r>
            <a:r>
              <a:rPr lang="ko-KR" altLang="en-US" dirty="0" smtClean="0"/>
              <a:t> </a:t>
            </a:r>
            <a:r>
              <a:rPr lang="ko-KR" altLang="en-US" dirty="0"/>
              <a:t>규제를 사용해 과대적합 피하기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11.4.3 </a:t>
            </a:r>
            <a:r>
              <a:rPr lang="ko-KR" altLang="en-US" b="1">
                <a:solidFill>
                  <a:srgbClr val="FF0000"/>
                </a:solidFill>
              </a:rPr>
              <a:t>몬테 카를로 드롭아웃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몬테카를로 드롭아웃</a:t>
            </a:r>
            <a:r>
              <a:rPr lang="en-US" altLang="ko-KR"/>
              <a:t>(Monte Carlo dropout, MC </a:t>
            </a:r>
            <a:r>
              <a:rPr lang="ko-KR" altLang="en-US"/>
              <a:t>드롭아웃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훈련된 드롭아웃 모델을 재훈련하거나 전혀 수정하지 않고 성능을 크게 향상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759808-EABA-2E03-6D1B-A9BC6EE6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58931"/>
            <a:ext cx="47244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3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11.4</a:t>
            </a:r>
            <a:r>
              <a:rPr lang="ko-KR" altLang="en-US" dirty="0" smtClean="0"/>
              <a:t> </a:t>
            </a:r>
            <a:r>
              <a:rPr lang="ko-KR" altLang="en-US" dirty="0"/>
              <a:t>규제를 사용해 과대적합 피하기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패션 </a:t>
            </a:r>
            <a:r>
              <a:rPr lang="en-US" altLang="ko-KR"/>
              <a:t>MNIST </a:t>
            </a:r>
            <a:r>
              <a:rPr lang="ko-KR" altLang="en-US"/>
              <a:t>테스트 세트에 있는 첫 번째 샘플의 모델 예측과 </a:t>
            </a:r>
            <a:r>
              <a:rPr lang="en-US" altLang="ko-KR"/>
              <a:t>MC </a:t>
            </a:r>
            <a:r>
              <a:rPr lang="ko-KR" altLang="en-US"/>
              <a:t>드롭아웃의 예측</a:t>
            </a:r>
            <a:r>
              <a:rPr lang="en-US" altLang="ko-KR"/>
              <a:t> </a:t>
            </a:r>
            <a:r>
              <a:rPr lang="ko-KR" altLang="en-US"/>
              <a:t>비교</a:t>
            </a:r>
            <a:endParaRPr lang="en-US" altLang="ko-KR"/>
          </a:p>
          <a:p>
            <a:pPr lvl="2"/>
            <a:r>
              <a:rPr lang="ko-KR" altLang="en-US"/>
              <a:t>패션 </a:t>
            </a:r>
            <a:r>
              <a:rPr lang="en-US" altLang="ko-KR"/>
              <a:t>MNIST </a:t>
            </a:r>
            <a:r>
              <a:rPr lang="ko-KR" altLang="en-US"/>
              <a:t>테스트 세트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MC </a:t>
            </a:r>
            <a:r>
              <a:rPr lang="ko-KR" altLang="en-US"/>
              <a:t>드롭아웃의 예측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4411968-97DF-E4E5-59CB-58EFF608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8226"/>
            <a:ext cx="7124700" cy="1190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5C4E04B-732F-11EC-FF2C-2070C1F48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3"/>
          <a:stretch/>
        </p:blipFill>
        <p:spPr>
          <a:xfrm>
            <a:off x="1480491" y="3267657"/>
            <a:ext cx="716820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45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11.4</a:t>
            </a:r>
            <a:r>
              <a:rPr lang="ko-KR" altLang="en-US" dirty="0" smtClean="0"/>
              <a:t> </a:t>
            </a:r>
            <a:r>
              <a:rPr lang="ko-KR" altLang="en-US" dirty="0"/>
              <a:t>규제를 사용해 과대적합 피하기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MC </a:t>
            </a:r>
            <a:r>
              <a:rPr lang="ko-KR" altLang="en-US"/>
              <a:t>드롭아웃은 모델이 만든 확률 추정치의 신뢰성을 높임</a:t>
            </a:r>
            <a:endParaRPr lang="en-US" altLang="ko-KR"/>
          </a:p>
          <a:p>
            <a:pPr lvl="2"/>
            <a:r>
              <a:rPr lang="ko-KR" altLang="en-US"/>
              <a:t>또한 가장 가능성이 높은 다른 클래스를 아는 데도 유용</a:t>
            </a:r>
            <a:endParaRPr lang="en-US" altLang="ko-KR"/>
          </a:p>
          <a:p>
            <a:pPr lvl="2"/>
            <a:r>
              <a:rPr lang="ko-KR" altLang="en-US"/>
              <a:t>이 확률 추정의 표준 분포를 확인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4A1E404-1936-8D9A-6C6A-70C49F14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22743"/>
            <a:ext cx="6877050" cy="1419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8055703-CFC0-CA2B-75CC-B9DDD5F9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45741"/>
            <a:ext cx="5743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97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11.4</a:t>
            </a:r>
            <a:r>
              <a:rPr lang="ko-KR" altLang="en-US" dirty="0" smtClean="0"/>
              <a:t> </a:t>
            </a:r>
            <a:r>
              <a:rPr lang="ko-KR" altLang="en-US" dirty="0"/>
              <a:t>규제를 사용해 과대적합 피하기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모델이 훈련하는 동안 다르게 작동하는 </a:t>
            </a:r>
            <a:r>
              <a:rPr lang="en-US" altLang="ko-KR"/>
              <a:t>(BatchNormalization </a:t>
            </a:r>
            <a:r>
              <a:rPr lang="ko-KR" altLang="en-US"/>
              <a:t>층과 같은</a:t>
            </a:r>
            <a:r>
              <a:rPr lang="en-US" altLang="ko-KR"/>
              <a:t>) </a:t>
            </a:r>
            <a:r>
              <a:rPr lang="ko-KR" altLang="en-US"/>
              <a:t>층을 가지고 있다면 </a:t>
            </a:r>
            <a:endParaRPr lang="en-US" altLang="ko-KR"/>
          </a:p>
          <a:p>
            <a:pPr lvl="2"/>
            <a:r>
              <a:rPr lang="ko-KR" altLang="en-US"/>
              <a:t>앞에서와 같이 훈련 모드를 강제로 설정해서는 안 됨</a:t>
            </a:r>
            <a:endParaRPr lang="en-US" altLang="ko-KR"/>
          </a:p>
          <a:p>
            <a:pPr lvl="2"/>
            <a:r>
              <a:rPr lang="ko-KR" altLang="en-US"/>
              <a:t>대신 </a:t>
            </a:r>
            <a:r>
              <a:rPr lang="en-US" altLang="ko-KR"/>
              <a:t>Dropout </a:t>
            </a:r>
            <a:r>
              <a:rPr lang="ko-KR" altLang="en-US"/>
              <a:t>층을 다음과 같은 </a:t>
            </a:r>
            <a:r>
              <a:rPr lang="en-US" altLang="ko-KR"/>
              <a:t>MCDropout </a:t>
            </a:r>
            <a:r>
              <a:rPr lang="ko-KR" altLang="en-US"/>
              <a:t>클래스로 바꿔줌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C0096C9-5841-A076-20FD-BD2ADC56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82732"/>
            <a:ext cx="5000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4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11.4</a:t>
            </a:r>
            <a:r>
              <a:rPr lang="ko-KR" altLang="en-US" dirty="0" smtClean="0"/>
              <a:t> </a:t>
            </a:r>
            <a:r>
              <a:rPr lang="ko-KR" altLang="en-US" dirty="0"/>
              <a:t>규제를 사용해 과대적합 피하기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11.4.4 </a:t>
            </a:r>
            <a:r>
              <a:rPr lang="ko-KR" altLang="en-US" b="1" dirty="0" err="1">
                <a:solidFill>
                  <a:srgbClr val="FF0000"/>
                </a:solidFill>
              </a:rPr>
              <a:t>맥스</a:t>
            </a:r>
            <a:r>
              <a:rPr lang="en-US" altLang="ko-KR" b="1" dirty="0">
                <a:solidFill>
                  <a:srgbClr val="FF0000"/>
                </a:solidFill>
              </a:rPr>
              <a:t>-</a:t>
            </a:r>
            <a:r>
              <a:rPr lang="ko-KR" altLang="en-US" b="1" dirty="0">
                <a:solidFill>
                  <a:srgbClr val="FF0000"/>
                </a:solidFill>
              </a:rPr>
              <a:t>노름 규제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맥스</a:t>
            </a:r>
            <a:r>
              <a:rPr lang="en-US" altLang="ko-KR" dirty="0"/>
              <a:t>-</a:t>
            </a:r>
            <a:r>
              <a:rPr lang="ko-KR" altLang="en-US" dirty="0"/>
              <a:t>노름 규제</a:t>
            </a:r>
            <a:r>
              <a:rPr lang="en-US" altLang="ko-KR" dirty="0"/>
              <a:t>(max-norm regularization)</a:t>
            </a:r>
          </a:p>
          <a:p>
            <a:pPr lvl="2"/>
            <a:r>
              <a:rPr lang="ko-KR" altLang="en-US" dirty="0"/>
              <a:t>각각의 뉴런에 대해 입력의 연결 가중치 </a:t>
            </a:r>
            <a:r>
              <a:rPr lang="en-US" altLang="ko-KR" b="1" dirty="0"/>
              <a:t>w</a:t>
            </a:r>
            <a:r>
              <a:rPr lang="ko-KR" altLang="en-US" dirty="0"/>
              <a:t>가 ∥</a:t>
            </a:r>
            <a:r>
              <a:rPr lang="en-US" altLang="ko-KR" b="1" dirty="0"/>
              <a:t>w</a:t>
            </a:r>
            <a:r>
              <a:rPr lang="en-US" altLang="ko-KR" dirty="0"/>
              <a:t>∥</a:t>
            </a:r>
            <a:r>
              <a:rPr lang="en-US" altLang="ko-KR" baseline="30000" dirty="0"/>
              <a:t>2</a:t>
            </a:r>
            <a:r>
              <a:rPr lang="en-US" altLang="ko-KR" dirty="0"/>
              <a:t> ≤ r </a:t>
            </a:r>
            <a:r>
              <a:rPr lang="ko-KR" altLang="en-US" dirty="0" smtClean="0"/>
              <a:t>이 </a:t>
            </a:r>
            <a:r>
              <a:rPr lang="ko-KR" altLang="en-US" dirty="0"/>
              <a:t>되도록 제한</a:t>
            </a:r>
            <a:endParaRPr lang="en-US" altLang="ko-KR" dirty="0"/>
          </a:p>
          <a:p>
            <a:pPr lvl="2"/>
            <a:r>
              <a:rPr lang="ko-KR" altLang="en-US" dirty="0"/>
              <a:t>전체 손실 함수에 규제 손실 항을 추가하지 않고</a:t>
            </a:r>
            <a:r>
              <a:rPr lang="en-US" altLang="ko-KR" dirty="0"/>
              <a:t>, </a:t>
            </a:r>
            <a:r>
              <a:rPr lang="ko-KR" altLang="en-US" dirty="0"/>
              <a:t>대신 일반적으로 매 훈련 스텝이 끝나고 ∥</a:t>
            </a:r>
            <a:r>
              <a:rPr lang="en-US" altLang="ko-KR" b="1" dirty="0"/>
              <a:t>w</a:t>
            </a:r>
            <a:r>
              <a:rPr lang="en-US" altLang="ko-KR" dirty="0"/>
              <a:t>∥</a:t>
            </a:r>
            <a:r>
              <a:rPr lang="en-US" altLang="ko-KR" baseline="30000" dirty="0"/>
              <a:t>2</a:t>
            </a:r>
            <a:r>
              <a:rPr lang="ko-KR" altLang="en-US" dirty="0"/>
              <a:t>를 계산하고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필요하면 </a:t>
            </a:r>
            <a:r>
              <a:rPr lang="en-US" altLang="ko-KR" b="1" dirty="0"/>
              <a:t>w</a:t>
            </a:r>
            <a:r>
              <a:rPr lang="ko-KR" altLang="en-US" dirty="0"/>
              <a:t>의 스케일을 조정</a:t>
            </a:r>
            <a:endParaRPr lang="en-US" altLang="ko-KR" dirty="0"/>
          </a:p>
          <a:p>
            <a:pPr lvl="2"/>
            <a:r>
              <a:rPr lang="ko-KR" altLang="en-US" dirty="0" err="1"/>
              <a:t>맥스</a:t>
            </a:r>
            <a:r>
              <a:rPr lang="en-US" altLang="ko-KR" dirty="0"/>
              <a:t>-</a:t>
            </a:r>
            <a:r>
              <a:rPr lang="ko-KR" altLang="en-US" dirty="0"/>
              <a:t>노름 규제는 </a:t>
            </a:r>
            <a:r>
              <a:rPr lang="en-US" altLang="ko-KR" dirty="0"/>
              <a:t>(</a:t>
            </a:r>
            <a:r>
              <a:rPr lang="ko-KR" altLang="en-US" dirty="0"/>
              <a:t>배치 정규화를 사용하지 않았을 때</a:t>
            </a:r>
            <a:r>
              <a:rPr lang="en-US" altLang="ko-KR" dirty="0"/>
              <a:t>) </a:t>
            </a:r>
            <a:r>
              <a:rPr lang="ko-KR" altLang="en-US" dirty="0"/>
              <a:t>불안정한 </a:t>
            </a:r>
            <a:r>
              <a:rPr lang="ko-KR" altLang="en-US" dirty="0" err="1"/>
              <a:t>그레이디언트</a:t>
            </a:r>
            <a:r>
              <a:rPr lang="ko-KR" altLang="en-US" dirty="0"/>
              <a:t> 문제를 완화하는 데 도움</a:t>
            </a:r>
            <a:endParaRPr lang="en-US" altLang="ko-KR" dirty="0"/>
          </a:p>
          <a:p>
            <a:pPr lvl="2"/>
            <a:r>
              <a:rPr lang="ko-KR" altLang="en-US" dirty="0" err="1"/>
              <a:t>케라스에서</a:t>
            </a:r>
            <a:r>
              <a:rPr lang="ko-KR" altLang="en-US" dirty="0"/>
              <a:t> </a:t>
            </a:r>
            <a:r>
              <a:rPr lang="ko-KR" altLang="en-US" dirty="0" err="1"/>
              <a:t>맥스</a:t>
            </a:r>
            <a:r>
              <a:rPr lang="en-US" altLang="ko-KR" dirty="0"/>
              <a:t>-</a:t>
            </a:r>
            <a:r>
              <a:rPr lang="ko-KR" altLang="en-US" dirty="0"/>
              <a:t>노름 규제를 구현</a:t>
            </a:r>
            <a:endParaRPr lang="en-US" altLang="ko-KR" dirty="0"/>
          </a:p>
          <a:p>
            <a:pPr lvl="3"/>
            <a:r>
              <a:rPr lang="ko-KR" altLang="en-US" dirty="0"/>
              <a:t>적절한 최댓값으로 지정한 </a:t>
            </a:r>
            <a:r>
              <a:rPr lang="en-US" altLang="ko-KR" dirty="0" err="1"/>
              <a:t>max_norm</a:t>
            </a:r>
            <a:r>
              <a:rPr lang="en-US" altLang="ko-KR" dirty="0"/>
              <a:t>()</a:t>
            </a:r>
            <a:r>
              <a:rPr lang="ko-KR" altLang="en-US" dirty="0"/>
              <a:t>이 반환한 객체로 은닉 층의 </a:t>
            </a:r>
            <a:r>
              <a:rPr lang="en-US" altLang="ko-KR" dirty="0" err="1"/>
              <a:t>kernel_constraint</a:t>
            </a:r>
            <a:r>
              <a:rPr lang="en-US" altLang="ko-KR" dirty="0"/>
              <a:t> </a:t>
            </a:r>
            <a:r>
              <a:rPr lang="ko-KR" altLang="en-US" dirty="0"/>
              <a:t>매개변수를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A1FA3C-F5F8-50BB-FB90-FFB49442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55816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11.5</a:t>
            </a:r>
            <a:r>
              <a:rPr lang="ko-KR" altLang="en-US" dirty="0" smtClean="0"/>
              <a:t> </a:t>
            </a:r>
            <a:r>
              <a:rPr lang="ko-KR" altLang="en-US" dirty="0"/>
              <a:t>요약 및 실용적인 가이드라인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1E537CA-2BC9-4B2D-62F5-BC266FAC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41801"/>
            <a:ext cx="5829300" cy="22193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F5D4E785-5A6B-3076-E2CE-E5629389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72353"/>
            <a:ext cx="5286375" cy="2228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7447D29-62D9-C0F6-D92E-261FA92E787B}"/>
              </a:ext>
            </a:extLst>
          </p:cNvPr>
          <p:cNvSpPr txBox="1"/>
          <p:nvPr/>
        </p:nvSpPr>
        <p:spPr>
          <a:xfrm>
            <a:off x="1447060" y="1020632"/>
            <a:ext cx="48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표 </a:t>
            </a:r>
            <a:r>
              <a:rPr lang="en-US" altLang="ko-KR" sz="1400" b="1">
                <a:latin typeface="+mn-ea"/>
              </a:rPr>
              <a:t>11-3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기본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DNN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9BD599C-8CE9-08F5-CFA7-B62AB9252730}"/>
              </a:ext>
            </a:extLst>
          </p:cNvPr>
          <p:cNvSpPr txBox="1"/>
          <p:nvPr/>
        </p:nvSpPr>
        <p:spPr>
          <a:xfrm>
            <a:off x="1447060" y="3755398"/>
            <a:ext cx="4879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표 </a:t>
            </a:r>
            <a:r>
              <a:rPr lang="en-US" altLang="ko-KR" sz="1400" b="1">
                <a:latin typeface="+mn-ea"/>
              </a:rPr>
              <a:t>11-4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자기 정규화를 위한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DNN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454240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11.5</a:t>
            </a:r>
            <a:r>
              <a:rPr lang="ko-KR" altLang="en-US" dirty="0" smtClean="0"/>
              <a:t> </a:t>
            </a:r>
            <a:r>
              <a:rPr lang="ko-KR" altLang="en-US" dirty="0"/>
              <a:t>요약 및 실용적인 가이드라인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가이드 라인</a:t>
            </a:r>
            <a:endParaRPr lang="en-US" altLang="ko-KR"/>
          </a:p>
          <a:p>
            <a:pPr lvl="2"/>
            <a:r>
              <a:rPr lang="ko-KR" altLang="en-US"/>
              <a:t>네트워크가 완전 연결 층을 쌓은 단순한 모델이라면 자기 정규화를 사용할 수 있음</a:t>
            </a:r>
            <a:endParaRPr lang="en-US" altLang="ko-KR"/>
          </a:p>
          <a:p>
            <a:pPr lvl="2"/>
            <a:r>
              <a:rPr lang="ko-KR" altLang="en-US"/>
              <a:t>입력 특성을 정규화해야 한다는 점을 기억</a:t>
            </a:r>
            <a:endParaRPr lang="en-US" altLang="ko-KR"/>
          </a:p>
          <a:p>
            <a:pPr lvl="2"/>
            <a:r>
              <a:rPr lang="ko-KR" altLang="en-US"/>
              <a:t>비슷한 문제를 해결한 모델을 찾을 수 있다면 사전 훈련된 신경망의 일부를 재사용</a:t>
            </a:r>
            <a:endParaRPr lang="en-US" altLang="ko-KR"/>
          </a:p>
          <a:p>
            <a:pPr lvl="3"/>
            <a:r>
              <a:rPr lang="ko-KR" altLang="en-US"/>
              <a:t>레이블이 없는 데이터가 많다면 비지도 사전 훈련을 사용</a:t>
            </a:r>
            <a:endParaRPr lang="en-US" altLang="ko-KR"/>
          </a:p>
          <a:p>
            <a:pPr lvl="3"/>
            <a:r>
              <a:rPr lang="ko-KR" altLang="en-US"/>
              <a:t>비슷한 작업을 위한 레이블된 데이터가 많다면 보조 작업에서 사전 훈련을 수행할 수 있음</a:t>
            </a:r>
            <a:endParaRPr lang="en-US" altLang="ko-KR"/>
          </a:p>
          <a:p>
            <a:pPr lvl="3"/>
            <a:endParaRPr lang="en-US" altLang="ko-KR"/>
          </a:p>
          <a:p>
            <a:pPr lvl="1"/>
            <a:r>
              <a:rPr lang="ko-KR" altLang="en-US"/>
              <a:t>예외</a:t>
            </a:r>
            <a:endParaRPr lang="en-US" altLang="ko-KR"/>
          </a:p>
          <a:p>
            <a:pPr lvl="2"/>
            <a:r>
              <a:rPr lang="ko-KR" altLang="en-US"/>
              <a:t>희소 모델이 필요하다면 </a:t>
            </a:r>
            <a:r>
              <a:rPr lang="en-US" altLang="ko-KR"/>
              <a:t>ℓ</a:t>
            </a:r>
            <a:r>
              <a:rPr lang="en-US" altLang="ko-KR" baseline="-25000"/>
              <a:t>1</a:t>
            </a:r>
            <a:r>
              <a:rPr lang="en-US" altLang="ko-KR"/>
              <a:t> </a:t>
            </a:r>
            <a:r>
              <a:rPr lang="ko-KR" altLang="en-US"/>
              <a:t>규제를 사용</a:t>
            </a:r>
            <a:endParaRPr lang="en-US" altLang="ko-KR"/>
          </a:p>
          <a:p>
            <a:pPr lvl="2"/>
            <a:r>
              <a:rPr lang="ko-KR" altLang="en-US"/>
              <a:t>빠른 응답을 하는 모델</a:t>
            </a:r>
            <a:r>
              <a:rPr lang="en-US" altLang="ko-KR"/>
              <a:t>(</a:t>
            </a:r>
            <a:r>
              <a:rPr lang="ko-KR" altLang="en-US"/>
              <a:t>번개처럼 빨리 예측하는 모델</a:t>
            </a:r>
            <a:r>
              <a:rPr lang="en-US" altLang="ko-KR"/>
              <a:t>)</a:t>
            </a:r>
            <a:r>
              <a:rPr lang="ko-KR" altLang="en-US"/>
              <a:t>이 필요하면 층 개수를 줄이고 배치 정규화 층을 이전 층에 합침</a:t>
            </a:r>
            <a:endParaRPr lang="en-US" altLang="ko-KR"/>
          </a:p>
          <a:p>
            <a:pPr lvl="2"/>
            <a:r>
              <a:rPr lang="ko-KR" altLang="en-US"/>
              <a:t>위험에 민감하고 예측 속도가 매우 중요하지 않은 애플리케이션이라면 성능을 올리고 불확실성 추정과 신뢰할 수 있는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확률 추정을 얻기 위해 </a:t>
            </a:r>
            <a:r>
              <a:rPr lang="en-US" altLang="ko-KR"/>
              <a:t>MC </a:t>
            </a:r>
            <a:r>
              <a:rPr lang="ko-KR" altLang="en-US"/>
              <a:t>드롭아웃을 사용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237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(1)</a:t>
            </a:r>
            <a:endParaRPr lang="x-none" sz="3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 err="1"/>
              <a:t>글로럿</a:t>
            </a:r>
            <a:r>
              <a:rPr lang="ko-KR" altLang="en-US" sz="1600" dirty="0"/>
              <a:t> 초기화와 </a:t>
            </a:r>
            <a:r>
              <a:rPr lang="en-US" altLang="ko-KR" sz="1600" dirty="0"/>
              <a:t>He </a:t>
            </a:r>
            <a:r>
              <a:rPr lang="ko-KR" altLang="en-US" sz="1600" dirty="0"/>
              <a:t>초기화가 해결하고자 하는 문제는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He </a:t>
            </a:r>
            <a:r>
              <a:rPr lang="ko-KR" altLang="en-US" sz="1600" dirty="0"/>
              <a:t>초기화를 사용하여 랜덤으로 선택한 값이라면 모든 가중치를 같은 값으로 초기화해도 괜찮을까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편향을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초기화해도 괜찮을까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어떤 경우에 이 장에서 언급한 활성화 함수를 사용하나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SGD </a:t>
            </a:r>
            <a:r>
              <a:rPr lang="ko-KR" altLang="en-US" sz="1600" dirty="0"/>
              <a:t>옵티마이저를 사용할 때 </a:t>
            </a:r>
            <a:r>
              <a:rPr lang="en-US" altLang="ko-KR" sz="1600" dirty="0"/>
              <a:t>momentum </a:t>
            </a:r>
            <a:r>
              <a:rPr lang="ko-KR" altLang="en-US" sz="1600" dirty="0"/>
              <a:t>하이퍼파라미터를 너무 </a:t>
            </a:r>
            <a:r>
              <a:rPr lang="en-US" altLang="ko-KR" sz="1600" dirty="0"/>
              <a:t>1</a:t>
            </a:r>
            <a:r>
              <a:rPr lang="ko-KR" altLang="en-US" sz="1600" dirty="0"/>
              <a:t>에 가깝게 하면</a:t>
            </a:r>
            <a:r>
              <a:rPr lang="en-US" altLang="ko-KR" sz="1600" dirty="0"/>
              <a:t>(</a:t>
            </a:r>
            <a:r>
              <a:rPr lang="ko-KR" altLang="en-US" sz="1600" dirty="0"/>
              <a:t>예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0.99999) </a:t>
            </a:r>
            <a:r>
              <a:rPr lang="ko-KR" altLang="en-US" sz="1600" dirty="0"/>
              <a:t>어떤 일이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일어날까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희소 모델을 만들 수 있는 세 가지 방법은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드롭아웃이 훈련 속도를 느리게 만드나</a:t>
            </a:r>
            <a:r>
              <a:rPr lang="en-US" altLang="ko-KR" sz="1600" dirty="0"/>
              <a:t>? </a:t>
            </a:r>
            <a:br>
              <a:rPr lang="en-US" altLang="ko-KR" sz="1600" dirty="0"/>
            </a:br>
            <a:r>
              <a:rPr lang="ko-KR" altLang="en-US" sz="1600" dirty="0"/>
              <a:t>추론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샘플에 대한 예측을 만드는 것</a:t>
            </a:r>
            <a:r>
              <a:rPr lang="en-US" altLang="ko-KR" sz="1600" dirty="0"/>
              <a:t>)</a:t>
            </a:r>
            <a:r>
              <a:rPr lang="ko-KR" altLang="en-US" sz="1600" dirty="0"/>
              <a:t>도 느리게 만드나</a:t>
            </a:r>
            <a:r>
              <a:rPr lang="en-US" altLang="ko-KR" sz="1600" dirty="0"/>
              <a:t>? </a:t>
            </a:r>
            <a:br>
              <a:rPr lang="en-US" altLang="ko-KR" sz="1600" dirty="0"/>
            </a:br>
            <a:r>
              <a:rPr lang="en-US" altLang="ko-KR" sz="1600" dirty="0"/>
              <a:t>MC </a:t>
            </a:r>
            <a:r>
              <a:rPr lang="ko-KR" altLang="en-US" sz="1600" dirty="0"/>
              <a:t>드롭아웃은 어떤가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859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1699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8"/>
            </a:pPr>
            <a:r>
              <a:rPr lang="en-US" altLang="ko-KR" sz="1600" dirty="0"/>
              <a:t>CIFAR10 </a:t>
            </a:r>
            <a:r>
              <a:rPr lang="ko-KR" altLang="en-US" sz="1600" dirty="0"/>
              <a:t>이미지 데이터셋에 심층 신경망을 훈련해보기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100</a:t>
            </a:r>
            <a:r>
              <a:rPr lang="ko-KR" altLang="en-US" sz="1600" dirty="0"/>
              <a:t>개의 뉴런을 가진 은닉층 </a:t>
            </a:r>
            <a:r>
              <a:rPr lang="en-US" altLang="ko-KR" sz="1600" dirty="0"/>
              <a:t>20</a:t>
            </a:r>
            <a:r>
              <a:rPr lang="ko-KR" altLang="en-US" sz="1600" dirty="0"/>
              <a:t>개로 심층 신경망을 만들기</a:t>
            </a:r>
            <a:r>
              <a:rPr lang="en-US" altLang="ko-KR" sz="1600" dirty="0"/>
              <a:t>(</a:t>
            </a:r>
            <a:r>
              <a:rPr lang="ko-KR" altLang="en-US" sz="1600" dirty="0"/>
              <a:t>너무 많은 것 같지만 이 연습문제의 핵심임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He </a:t>
            </a:r>
            <a:r>
              <a:rPr lang="ko-KR" altLang="en-US" sz="1600" dirty="0"/>
              <a:t>초기화와 </a:t>
            </a:r>
            <a:r>
              <a:rPr lang="en-US" altLang="ko-KR" sz="1600" dirty="0"/>
              <a:t>Swish </a:t>
            </a:r>
            <a:r>
              <a:rPr lang="ko-KR" altLang="en-US" sz="1600" dirty="0"/>
              <a:t>활성화 함수를 사용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err="1"/>
              <a:t>Nadam</a:t>
            </a:r>
            <a:r>
              <a:rPr lang="en-US" altLang="ko-KR" sz="1600" dirty="0"/>
              <a:t> </a:t>
            </a:r>
            <a:r>
              <a:rPr lang="ko-KR" altLang="en-US" sz="1600" dirty="0"/>
              <a:t>옵티마이저와 조기 종료를 사용하여 </a:t>
            </a:r>
            <a:r>
              <a:rPr lang="en-US" altLang="ko-KR" sz="1600" dirty="0"/>
              <a:t>CIFAR10 </a:t>
            </a:r>
            <a:r>
              <a:rPr lang="ko-KR" altLang="en-US" sz="1600" dirty="0"/>
              <a:t>데이터셋에 이 네트워크를 훈련하기</a:t>
            </a:r>
            <a:r>
              <a:rPr lang="en-US" altLang="ko-KR" sz="1600" dirty="0"/>
              <a:t> tf.keras.datasets.cifar10.load_ data()</a:t>
            </a:r>
            <a:r>
              <a:rPr lang="ko-KR" altLang="en-US" sz="1600" dirty="0"/>
              <a:t>를 사용하여 데이터를 적재할 수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이 데이터셋은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클래스와 </a:t>
            </a:r>
            <a:r>
              <a:rPr lang="en-US" altLang="ko-KR" sz="1600" dirty="0"/>
              <a:t>32×32 </a:t>
            </a:r>
            <a:r>
              <a:rPr lang="ko-KR" altLang="en-US" sz="1600" dirty="0"/>
              <a:t>크기의 컬러 이미지 </a:t>
            </a:r>
            <a:r>
              <a:rPr lang="en-US" altLang="ko-KR" sz="1600" dirty="0"/>
              <a:t>60,000</a:t>
            </a:r>
            <a:r>
              <a:rPr lang="ko-KR" altLang="en-US" sz="1600" dirty="0"/>
              <a:t>개로 구성</a:t>
            </a:r>
            <a:r>
              <a:rPr lang="en-US" altLang="ko-KR" sz="1600" dirty="0"/>
              <a:t>(50,000</a:t>
            </a:r>
            <a:r>
              <a:rPr lang="ko-KR" altLang="en-US" sz="1600" dirty="0"/>
              <a:t>개는 훈련</a:t>
            </a:r>
            <a:r>
              <a:rPr lang="en-US" altLang="ko-KR" sz="1600" dirty="0"/>
              <a:t>, 10,000</a:t>
            </a:r>
            <a:r>
              <a:rPr lang="ko-KR" altLang="en-US" sz="1600" dirty="0"/>
              <a:t>개는 테스트</a:t>
            </a:r>
            <a:r>
              <a:rPr lang="en-US" altLang="ko-KR" sz="1600" dirty="0"/>
              <a:t>). </a:t>
            </a:r>
            <a:r>
              <a:rPr lang="ko-KR" altLang="en-US" sz="1600" dirty="0"/>
              <a:t>따라서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뉴런과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소프트맥스</a:t>
            </a:r>
            <a:r>
              <a:rPr lang="ko-KR" altLang="en-US" sz="1600" dirty="0"/>
              <a:t> 활성화 함수를 사용하는 출력층이 필요</a:t>
            </a:r>
            <a:r>
              <a:rPr lang="en-US" altLang="ko-KR" sz="1600" dirty="0"/>
              <a:t>. </a:t>
            </a:r>
            <a:r>
              <a:rPr lang="ko-KR" altLang="en-US" sz="1600" dirty="0"/>
              <a:t>모델 구조와 하이퍼파라미터를 바꿀 때마다 적절한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err="1"/>
              <a:t>학습률을</a:t>
            </a:r>
            <a:r>
              <a:rPr lang="ko-KR" altLang="en-US" sz="1600" dirty="0"/>
              <a:t> 찾아야 한다는 것을 기억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/>
              <a:t>배치 정규화를 추가하고 학습 곡선을 비교하기</a:t>
            </a:r>
            <a:r>
              <a:rPr lang="en-US" altLang="ko-KR" sz="1600" dirty="0"/>
              <a:t>. </a:t>
            </a:r>
            <a:r>
              <a:rPr lang="ko-KR" altLang="en-US" sz="1600" dirty="0"/>
              <a:t>이전보다 빠르게 수렴하나</a:t>
            </a:r>
            <a:r>
              <a:rPr lang="en-US" altLang="ko-KR" sz="1600" dirty="0"/>
              <a:t>? </a:t>
            </a:r>
            <a:r>
              <a:rPr lang="ko-KR" altLang="en-US" sz="1600" dirty="0"/>
              <a:t>더 좋은 모델이 만들어지나</a:t>
            </a:r>
            <a:r>
              <a:rPr lang="en-US" altLang="ko-KR" sz="1600" dirty="0"/>
              <a:t>? </a:t>
            </a:r>
            <a:r>
              <a:rPr lang="ko-KR" altLang="en-US" sz="1600" dirty="0"/>
              <a:t>훈련 속도에는 어떤 영향을 미치나</a:t>
            </a:r>
            <a:r>
              <a:rPr lang="en-US" altLang="ko-KR" sz="1600" dirty="0"/>
              <a:t>?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/>
              <a:t>배치 정규화를 </a:t>
            </a:r>
            <a:r>
              <a:rPr lang="en-US" altLang="ko-KR" sz="1600" dirty="0"/>
              <a:t>SELU</a:t>
            </a:r>
            <a:r>
              <a:rPr lang="ko-KR" altLang="en-US" sz="1600" dirty="0"/>
              <a:t>로 바꾸어보기</a:t>
            </a:r>
            <a:r>
              <a:rPr lang="en-US" altLang="ko-KR" sz="1600" dirty="0"/>
              <a:t>. </a:t>
            </a:r>
            <a:r>
              <a:rPr lang="ko-KR" altLang="en-US" sz="1600" dirty="0"/>
              <a:t>네트워크가 자기 정규화하기 위해 필요한 변경 사항을 적용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입력 특성 표준화</a:t>
            </a:r>
            <a:r>
              <a:rPr lang="en-US" altLang="ko-KR" sz="1600" dirty="0"/>
              <a:t>, </a:t>
            </a:r>
            <a:r>
              <a:rPr lang="ko-KR" altLang="en-US" sz="1600" dirty="0"/>
              <a:t>르쿤 정규분포 초기화</a:t>
            </a:r>
            <a:r>
              <a:rPr lang="en-US" altLang="ko-KR" sz="1600" dirty="0"/>
              <a:t>, </a:t>
            </a:r>
            <a:r>
              <a:rPr lang="ko-KR" altLang="en-US" sz="1600" dirty="0"/>
              <a:t>완전 연결 층만 순차적으로 쌓은 심층 신경망 등</a:t>
            </a:r>
            <a:r>
              <a:rPr lang="en-US" altLang="ko-KR" sz="1600" dirty="0"/>
              <a:t>)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/>
              <a:t>알파 드롭아웃으로 모델에 규제를 적용</a:t>
            </a:r>
            <a:r>
              <a:rPr lang="en-US" altLang="ko-KR" sz="1600" dirty="0"/>
              <a:t>. </a:t>
            </a:r>
            <a:r>
              <a:rPr lang="ko-KR" altLang="en-US" sz="1600" dirty="0"/>
              <a:t>그다음 모델을 다시 훈련하지 않고 </a:t>
            </a:r>
            <a:r>
              <a:rPr lang="en-US" altLang="ko-KR" sz="1600" dirty="0"/>
              <a:t>MC </a:t>
            </a:r>
            <a:r>
              <a:rPr lang="ko-KR" altLang="en-US" sz="1600" dirty="0"/>
              <a:t>드롭아웃으로 더 높은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정확도를 얻을 수 있는지 확인하기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1</a:t>
            </a:r>
            <a:r>
              <a:rPr lang="ko-KR" altLang="en-US" sz="1600" dirty="0"/>
              <a:t>사이클 스케줄링으로 모델을 다시 훈련하고 훈련 속도와 모델 정확도가 향상되는지 확인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2224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심층 신경망 훈련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11.1   </a:t>
            </a:r>
            <a:r>
              <a:rPr lang="ko-KR" altLang="en-US" dirty="0"/>
              <a:t>그레이디언트 소실과 폭주 문제</a:t>
            </a:r>
            <a:endParaRPr lang="en-US" altLang="ko-KR" dirty="0"/>
          </a:p>
          <a:p>
            <a:r>
              <a:rPr lang="en-US" altLang="ko-KR" dirty="0" smtClean="0"/>
              <a:t>11.2   </a:t>
            </a:r>
            <a:r>
              <a:rPr lang="ko-KR" altLang="en-US" dirty="0"/>
              <a:t>사전 훈련된 층 재사용하기</a:t>
            </a:r>
            <a:endParaRPr lang="en-US" altLang="ko-KR" dirty="0"/>
          </a:p>
          <a:p>
            <a:r>
              <a:rPr lang="en-US" altLang="ko-KR" dirty="0" smtClean="0"/>
              <a:t>11.3   </a:t>
            </a:r>
            <a:r>
              <a:rPr lang="ko-KR" altLang="en-US" dirty="0"/>
              <a:t>고속 옵티마이저</a:t>
            </a:r>
            <a:endParaRPr lang="en-US" altLang="ko-KR" dirty="0"/>
          </a:p>
          <a:p>
            <a:r>
              <a:rPr lang="en-US" altLang="ko-KR" dirty="0" smtClean="0"/>
              <a:t>11.4   </a:t>
            </a:r>
            <a:r>
              <a:rPr lang="ko-KR" altLang="en-US" dirty="0"/>
              <a:t>규제를 사용해 과대적합 피하기</a:t>
            </a:r>
            <a:endParaRPr lang="en-US" altLang="ko-KR" dirty="0"/>
          </a:p>
          <a:p>
            <a:r>
              <a:rPr lang="en-US" altLang="ko-KR" dirty="0" smtClean="0"/>
              <a:t>11.5   </a:t>
            </a:r>
            <a:r>
              <a:rPr lang="ko-KR" altLang="en-US" dirty="0"/>
              <a:t>요약 및 실용적인 가이드라인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11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심층 신경망 훈련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심층 신경망의 문제와 해결 방법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장에서 다루는 </a:t>
            </a:r>
            <a:r>
              <a:rPr lang="ko-KR" altLang="en-US" dirty="0" smtClean="0"/>
              <a:t>내</a:t>
            </a:r>
            <a:r>
              <a:rPr lang="ko-KR" altLang="en-US" dirty="0"/>
              <a:t>용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심층 신경망을 훈련할 때 마주할 수 있는 문제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ko-KR" altLang="en-US" b="1" dirty="0" err="1"/>
              <a:t>그레이디언트</a:t>
            </a:r>
            <a:r>
              <a:rPr lang="ko-KR" altLang="en-US" b="1" dirty="0"/>
              <a:t> 소실 또는 </a:t>
            </a:r>
            <a:r>
              <a:rPr lang="ko-KR" altLang="en-US" b="1" dirty="0" err="1"/>
              <a:t>그레이디언트</a:t>
            </a:r>
            <a:r>
              <a:rPr lang="ko-KR" altLang="en-US" b="1" dirty="0"/>
              <a:t> 폭주</a:t>
            </a:r>
            <a:endParaRPr lang="en-US" altLang="ko-KR" b="1" dirty="0"/>
          </a:p>
          <a:p>
            <a:pPr lvl="2"/>
            <a:r>
              <a:rPr lang="ko-KR" altLang="en-US" dirty="0"/>
              <a:t>심층 신경망의 아래쪽으로 갈수록 </a:t>
            </a:r>
            <a:r>
              <a:rPr lang="ko-KR" altLang="en-US" dirty="0" err="1"/>
              <a:t>그레이디언트가</a:t>
            </a:r>
            <a:r>
              <a:rPr lang="ko-KR" altLang="en-US" dirty="0"/>
              <a:t> 점점 더 작아지거나 커지는 현상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두 현상 모두 </a:t>
            </a:r>
            <a:r>
              <a:rPr lang="ko-KR" altLang="en-US" dirty="0" err="1"/>
              <a:t>하위층을</a:t>
            </a:r>
            <a:r>
              <a:rPr lang="ko-KR" altLang="en-US" dirty="0"/>
              <a:t> 훈련하기 매우 어려움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b="1" dirty="0"/>
              <a:t>과도한 비용</a:t>
            </a:r>
            <a:endParaRPr lang="en-US" altLang="ko-KR" b="1" dirty="0"/>
          </a:p>
          <a:p>
            <a:pPr lvl="2"/>
            <a:r>
              <a:rPr lang="ko-KR" altLang="en-US" dirty="0"/>
              <a:t>대규모 신경망을 위한 훈련 데이터가 충분하지 않거나 레이블을 만드는 작업에 비용이 너무 많이들 수 있음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b="1" dirty="0"/>
              <a:t>훈련이 극단적으로 느려질 가능성</a:t>
            </a:r>
            <a:endParaRPr lang="en-US" altLang="ko-KR" b="1" dirty="0"/>
          </a:p>
          <a:p>
            <a:pPr marL="457200" lvl="1" indent="0">
              <a:buNone/>
            </a:pPr>
            <a:r>
              <a:rPr lang="ko-KR" altLang="en-US" b="1" dirty="0"/>
              <a:t>과대적합</a:t>
            </a:r>
            <a:endParaRPr lang="en-US" altLang="ko-KR" b="1" dirty="0"/>
          </a:p>
          <a:p>
            <a:pPr lvl="2"/>
            <a:r>
              <a:rPr lang="ko-KR" altLang="en-US" dirty="0"/>
              <a:t>수백만 개의 파라미터를 가진 모델은 훈련 세트에 </a:t>
            </a:r>
            <a:r>
              <a:rPr lang="ko-KR" altLang="en-US" dirty="0" err="1"/>
              <a:t>과대적합될</a:t>
            </a:r>
            <a:r>
              <a:rPr lang="ko-KR" altLang="en-US" dirty="0"/>
              <a:t> 위험이 매우 큼</a:t>
            </a:r>
            <a:endParaRPr lang="en-US" altLang="ko-KR" dirty="0"/>
          </a:p>
          <a:p>
            <a:pPr lvl="2"/>
            <a:r>
              <a:rPr lang="ko-KR" altLang="en-US" dirty="0"/>
              <a:t>특히 훈련 샘플이 충분하지 않거나 잡음이 많을 경우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76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16046</TotalTime>
  <Words>3950</Words>
  <Application>Microsoft Office PowerPoint</Application>
  <PresentationFormat>사용자 지정</PresentationFormat>
  <Paragraphs>626</Paragraphs>
  <Slides>60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이 장에서 다루는 내용</vt:lpstr>
      <vt:lpstr>11.1 그레이디언트 소실과 폭주 문제(1)</vt:lpstr>
      <vt:lpstr>11.1 그레이디언트 소실과 폭주 문제(2)</vt:lpstr>
      <vt:lpstr>11.1 그레이디언트 소실과 폭주 문제(3)</vt:lpstr>
      <vt:lpstr>11.1 그레이디언트 소실과 폭주 문제(4)</vt:lpstr>
      <vt:lpstr>11.1 그레이디언트 소실과 폭주 문제(5)</vt:lpstr>
      <vt:lpstr>11.1 그레이디언트 소실과 폭주 문제(6)</vt:lpstr>
      <vt:lpstr>11.1 그레이디언트 소실과 폭주 문제(7)</vt:lpstr>
      <vt:lpstr>11.1 그레이디언트 소실과 폭주 문제(8)</vt:lpstr>
      <vt:lpstr>11.1 그레이디언트 소실과 폭주 문제(9)</vt:lpstr>
      <vt:lpstr>11.1 그레이디언트 소실과 폭주 문제(10)</vt:lpstr>
      <vt:lpstr>11.1 그레이디언트 소실과 폭주 문제(11)</vt:lpstr>
      <vt:lpstr>11.1 그레이디언트 소실과 폭주 문제(12)</vt:lpstr>
      <vt:lpstr>11.1 그레이디언트 소실과 폭주 문제(13)</vt:lpstr>
      <vt:lpstr>11.1 그레이디언트 소실과 폭주 문제(14)</vt:lpstr>
      <vt:lpstr>11.1 그레이디언트 소실과 폭주 문제(15)</vt:lpstr>
      <vt:lpstr>11.1 그레이디언트 소실과 폭주 문제(16)</vt:lpstr>
      <vt:lpstr>11.1 그레이디언트 소실과 폭주 문제(17)</vt:lpstr>
      <vt:lpstr>11.2 사전 훈련된 층 재사용하기(1)</vt:lpstr>
      <vt:lpstr>11.2 사전 훈련된 층 재사용하기(2)</vt:lpstr>
      <vt:lpstr>11.2 사전 훈련된 층 재사용하기(3)</vt:lpstr>
      <vt:lpstr>11.2 사전 훈련된 층 재사용하기(4)</vt:lpstr>
      <vt:lpstr>11.2 사전 훈련된 층 재사용하기(5)</vt:lpstr>
      <vt:lpstr>11.2 사전 훈련된 층 재사용하기(6)</vt:lpstr>
      <vt:lpstr>11.2 사전 훈련된 층 재사용하기(7)</vt:lpstr>
      <vt:lpstr>11.2 사전 훈련된 층 재사용하기(8)</vt:lpstr>
      <vt:lpstr>11.3 고속 옵티마이저(1)</vt:lpstr>
      <vt:lpstr>11.3 고속 옵티마이저(2)</vt:lpstr>
      <vt:lpstr>11.3 고속 옵티마이저(3)</vt:lpstr>
      <vt:lpstr>11.3 고속 옵티마이저(4)</vt:lpstr>
      <vt:lpstr>11.3 고속 옵티마이저(5)</vt:lpstr>
      <vt:lpstr>11.3 고속 옵티마이저(6)</vt:lpstr>
      <vt:lpstr>11.3 고속 옵티마이저(7)</vt:lpstr>
      <vt:lpstr>11.3 고속 옵티마이저(8)</vt:lpstr>
      <vt:lpstr>11.3 고속 옵티마이저(9)</vt:lpstr>
      <vt:lpstr>11.3 고속 옵티마이저(10)</vt:lpstr>
      <vt:lpstr>11.3 고속 옵티마이저(11)</vt:lpstr>
      <vt:lpstr>11.3 고속 옵티마이저(12)</vt:lpstr>
      <vt:lpstr>11.3 고속 옵티마이저(13)</vt:lpstr>
      <vt:lpstr>11.4 규제를 사용해 과대적합 피하기(1)</vt:lpstr>
      <vt:lpstr>11.4 규제를 사용해 과대적합 피하기(2)</vt:lpstr>
      <vt:lpstr>11.4 규제를 사용해 과대적합 피하기(3)</vt:lpstr>
      <vt:lpstr>11.4 규제를 사용해 과대적합 피하기(4)</vt:lpstr>
      <vt:lpstr>11.4 규제를 사용해 과대적합 피하기(5)</vt:lpstr>
      <vt:lpstr>11.4 규제를 사용해 과대적합 피하기(6)</vt:lpstr>
      <vt:lpstr>11.4 규제를 사용해 과대적합 피하기(7)</vt:lpstr>
      <vt:lpstr>11.4 규제를 사용해 과대적합 피하기(8)</vt:lpstr>
      <vt:lpstr>11.4 규제를 사용해 과대적합 피하기(9)</vt:lpstr>
      <vt:lpstr>11.5 요약 및 실용적인 가이드라인(1)</vt:lpstr>
      <vt:lpstr>11.5 요약 및 실용적인 가이드라인(2)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426</cp:revision>
  <dcterms:created xsi:type="dcterms:W3CDTF">2020-01-31T07:25:46Z</dcterms:created>
  <dcterms:modified xsi:type="dcterms:W3CDTF">2023-10-16T05:43:01Z</dcterms:modified>
</cp:coreProperties>
</file>