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408" r:id="rId2"/>
    <p:sldId id="2465" r:id="rId3"/>
    <p:sldId id="2466" r:id="rId4"/>
    <p:sldId id="2462" r:id="rId5"/>
    <p:sldId id="2463" r:id="rId6"/>
    <p:sldId id="2464" r:id="rId7"/>
    <p:sldId id="2356" r:id="rId8"/>
    <p:sldId id="2341" r:id="rId9"/>
    <p:sldId id="2347" r:id="rId10"/>
    <p:sldId id="2416" r:id="rId11"/>
    <p:sldId id="2417" r:id="rId12"/>
    <p:sldId id="2418" r:id="rId13"/>
    <p:sldId id="2419" r:id="rId14"/>
    <p:sldId id="2420" r:id="rId15"/>
    <p:sldId id="2421" r:id="rId16"/>
    <p:sldId id="2422" r:id="rId17"/>
    <p:sldId id="2423" r:id="rId18"/>
    <p:sldId id="2424" r:id="rId19"/>
    <p:sldId id="2425" r:id="rId20"/>
    <p:sldId id="2426" r:id="rId21"/>
    <p:sldId id="2427" r:id="rId22"/>
    <p:sldId id="2428" r:id="rId23"/>
    <p:sldId id="2429" r:id="rId24"/>
    <p:sldId id="2430" r:id="rId25"/>
    <p:sldId id="2431" r:id="rId26"/>
    <p:sldId id="2432" r:id="rId27"/>
    <p:sldId id="2433" r:id="rId28"/>
    <p:sldId id="2434" r:id="rId29"/>
    <p:sldId id="2435" r:id="rId30"/>
    <p:sldId id="2436" r:id="rId31"/>
    <p:sldId id="2437" r:id="rId32"/>
    <p:sldId id="2438" r:id="rId33"/>
    <p:sldId id="2439" r:id="rId34"/>
    <p:sldId id="2440" r:id="rId35"/>
    <p:sldId id="2441" r:id="rId36"/>
    <p:sldId id="2442" r:id="rId37"/>
    <p:sldId id="2443" r:id="rId38"/>
    <p:sldId id="2444" r:id="rId39"/>
    <p:sldId id="2445" r:id="rId40"/>
    <p:sldId id="2446" r:id="rId41"/>
    <p:sldId id="2447" r:id="rId42"/>
    <p:sldId id="2448" r:id="rId43"/>
    <p:sldId id="2449" r:id="rId44"/>
    <p:sldId id="2450" r:id="rId45"/>
    <p:sldId id="2451" r:id="rId46"/>
    <p:sldId id="2452" r:id="rId47"/>
    <p:sldId id="2453" r:id="rId48"/>
    <p:sldId id="2454" r:id="rId49"/>
    <p:sldId id="2455" r:id="rId50"/>
    <p:sldId id="2456" r:id="rId51"/>
    <p:sldId id="2457" r:id="rId52"/>
    <p:sldId id="2458" r:id="rId53"/>
    <p:sldId id="2459" r:id="rId54"/>
    <p:sldId id="2394" r:id="rId55"/>
    <p:sldId id="240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12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 err="1"/>
              <a:t>텐서플로를</a:t>
            </a:r>
            <a:r>
              <a:rPr lang="ko-KR" altLang="en-US" dirty="0"/>
              <a:t> 사용한 사용자 정의 모델과 훈련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12.1</a:t>
            </a:r>
            <a:r>
              <a:rPr lang="ko-KR" altLang="en-US" dirty="0" smtClean="0"/>
              <a:t> </a:t>
            </a:r>
            <a:r>
              <a:rPr lang="ko-KR" altLang="en-US" dirty="0"/>
              <a:t>텐서플로 훑어보기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텐서플로는 케라스 이외에</a:t>
            </a:r>
            <a:r>
              <a:rPr lang="en-US" altLang="ko-KR"/>
              <a:t> </a:t>
            </a:r>
            <a:r>
              <a:rPr lang="ko-KR" altLang="en-US"/>
              <a:t>데이터 적재</a:t>
            </a:r>
            <a:r>
              <a:rPr lang="en-US" altLang="ko-KR"/>
              <a:t>,</a:t>
            </a:r>
            <a:r>
              <a:rPr lang="ko-KR" altLang="en-US"/>
              <a:t> 전처리 연산</a:t>
            </a:r>
            <a:r>
              <a:rPr lang="en-US" altLang="ko-KR"/>
              <a:t>(tf.data, tf.io </a:t>
            </a:r>
            <a:r>
              <a:rPr lang="ko-KR" altLang="en-US"/>
              <a:t>등</a:t>
            </a:r>
            <a:r>
              <a:rPr lang="en-US" altLang="ko-KR"/>
              <a:t>), </a:t>
            </a:r>
            <a:r>
              <a:rPr lang="ko-KR" altLang="en-US"/>
              <a:t>이미지 처리 연산</a:t>
            </a:r>
            <a:r>
              <a:rPr lang="en-US" altLang="ko-KR"/>
              <a:t>(tf.image), </a:t>
            </a:r>
            <a:br>
              <a:rPr lang="en-US" altLang="ko-KR"/>
            </a:br>
            <a:r>
              <a:rPr lang="ko-KR" altLang="en-US"/>
              <a:t>신호 처리 연산</a:t>
            </a:r>
            <a:r>
              <a:rPr lang="en-US" altLang="ko-KR"/>
              <a:t>(tf.signal)</a:t>
            </a:r>
            <a:r>
              <a:rPr lang="ko-KR" altLang="en-US"/>
              <a:t> 등 많은 기능을 포함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1957FB-C996-1D88-AE41-E3AA1F6B12DB}"/>
              </a:ext>
            </a:extLst>
          </p:cNvPr>
          <p:cNvSpPr txBox="1"/>
          <p:nvPr/>
        </p:nvSpPr>
        <p:spPr>
          <a:xfrm>
            <a:off x="3042082" y="618882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12-1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텐서플로 파이썬 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API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8ECE480-B0B0-1135-E61F-632875E0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84" y="1487044"/>
            <a:ext cx="5870232" cy="46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12.1</a:t>
            </a:r>
            <a:r>
              <a:rPr lang="ko-KR" altLang="en-US" dirty="0" smtClean="0"/>
              <a:t> </a:t>
            </a:r>
            <a:r>
              <a:rPr lang="ko-KR" altLang="en-US" dirty="0"/>
              <a:t>텐서플로 훑어보기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텐서플로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2"/>
            <a:r>
              <a:rPr lang="en-US" altLang="ko-KR" dirty="0"/>
              <a:t>Windows, </a:t>
            </a:r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en-US" altLang="ko-KR" dirty="0" err="1"/>
              <a:t>macOS</a:t>
            </a:r>
            <a:r>
              <a:rPr lang="ko-KR" altLang="en-US" dirty="0"/>
              <a:t>뿐만 아니라 </a:t>
            </a:r>
            <a:r>
              <a:rPr lang="en-US" altLang="ko-KR" dirty="0"/>
              <a:t>(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를 사용하여</a:t>
            </a:r>
            <a:r>
              <a:rPr lang="en-US" altLang="ko-KR" dirty="0"/>
              <a:t>) </a:t>
            </a:r>
            <a:r>
              <a:rPr lang="en-US" altLang="ko-KR" dirty="0" err="1"/>
              <a:t>iOS</a:t>
            </a:r>
            <a:r>
              <a:rPr lang="ko-KR" altLang="en-US" dirty="0"/>
              <a:t>와 </a:t>
            </a:r>
            <a:r>
              <a:rPr lang="ko-KR" altLang="en-US" dirty="0" err="1"/>
              <a:t>안드로이드</a:t>
            </a:r>
            <a:r>
              <a:rPr lang="ko-KR" altLang="en-US" dirty="0"/>
              <a:t> 같은 </a:t>
            </a:r>
            <a:r>
              <a:rPr lang="ko-KR" altLang="en-US" dirty="0" err="1"/>
              <a:t>모바일</a:t>
            </a:r>
            <a:r>
              <a:rPr lang="ko-KR" altLang="en-US" dirty="0"/>
              <a:t> 디바이스에서도 실행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외에 다른 언어의 </a:t>
            </a:r>
            <a:r>
              <a:rPr lang="en-US" altLang="ko-KR" dirty="0"/>
              <a:t>API</a:t>
            </a:r>
            <a:r>
              <a:rPr lang="ko-KR" altLang="en-US" dirty="0"/>
              <a:t>도 제공</a:t>
            </a:r>
            <a:endParaRPr lang="en-US" altLang="ko-KR" dirty="0"/>
          </a:p>
          <a:p>
            <a:pPr lvl="2"/>
            <a:r>
              <a:rPr lang="en-US" altLang="ko-KR" dirty="0"/>
              <a:t>C++, 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 err="1"/>
              <a:t>스위프트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사용할 수 있음</a:t>
            </a:r>
            <a:endParaRPr lang="en-US" altLang="ko-KR" dirty="0"/>
          </a:p>
          <a:p>
            <a:pPr lvl="2"/>
            <a:r>
              <a:rPr lang="en-US" altLang="ko-KR" dirty="0"/>
              <a:t>TensorFlow.js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자바스크립트 구현을 통해 브라우저에서 직접 모델을 실행할 수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1957FB-C996-1D88-AE41-E3AA1F6B12DB}"/>
              </a:ext>
            </a:extLst>
          </p:cNvPr>
          <p:cNvSpPr txBox="1"/>
          <p:nvPr/>
        </p:nvSpPr>
        <p:spPr>
          <a:xfrm>
            <a:off x="3042082" y="589732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12-2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텐서플로 구조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242E0AE-F8FC-F6B1-1676-64969DCA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53" y="2801937"/>
            <a:ext cx="5438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</a:t>
            </a:r>
            <a:r>
              <a:rPr lang="ko-KR" altLang="en-US" dirty="0" smtClean="0"/>
              <a:t> </a:t>
            </a:r>
            <a:r>
              <a:rPr lang="ko-KR" altLang="en-US" dirty="0" err="1"/>
              <a:t>넘파이처럼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사용하기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12.2.1 </a:t>
            </a:r>
            <a:r>
              <a:rPr lang="ko-KR" altLang="en-US" b="1">
                <a:solidFill>
                  <a:srgbClr val="FF0000"/>
                </a:solidFill>
              </a:rPr>
              <a:t>텐서와 연산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tf.constant() </a:t>
            </a:r>
            <a:r>
              <a:rPr lang="ko-KR" altLang="en-US"/>
              <a:t>함수</a:t>
            </a:r>
            <a:endParaRPr lang="en-US" altLang="ko-KR"/>
          </a:p>
          <a:p>
            <a:pPr lvl="2"/>
            <a:r>
              <a:rPr lang="ko-KR" altLang="en-US"/>
              <a:t>두 개의 행과 세 개의 열을 가진 실수 행렬을 나타내는 텐서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ndarray</a:t>
            </a:r>
            <a:r>
              <a:rPr lang="ko-KR" altLang="en-US"/>
              <a:t>와 마찬가지로 </a:t>
            </a:r>
            <a:r>
              <a:rPr lang="en-US" altLang="ko-KR"/>
              <a:t>tf.Tensor</a:t>
            </a:r>
            <a:r>
              <a:rPr lang="ko-KR" altLang="en-US"/>
              <a:t>는 크기</a:t>
            </a:r>
            <a:r>
              <a:rPr lang="en-US" altLang="ko-KR"/>
              <a:t>(shape)</a:t>
            </a:r>
            <a:r>
              <a:rPr lang="ko-KR" altLang="en-US"/>
              <a:t>와 데이터 타입</a:t>
            </a:r>
            <a:r>
              <a:rPr lang="en-US" altLang="ko-KR"/>
              <a:t>(dtype)</a:t>
            </a:r>
            <a:r>
              <a:rPr lang="ko-KR" altLang="en-US"/>
              <a:t>을 가짐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ED9EDA-B50E-12E4-5AC1-794CCEF5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7812"/>
            <a:ext cx="5743575" cy="2019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AFE09B5-CFF6-5170-BA4A-AA752FCE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22" y="4475872"/>
            <a:ext cx="2990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</a:t>
            </a:r>
            <a:r>
              <a:rPr lang="ko-KR" altLang="en-US" dirty="0" smtClean="0"/>
              <a:t> </a:t>
            </a:r>
            <a:r>
              <a:rPr lang="ko-KR" altLang="en-US" dirty="0" err="1"/>
              <a:t>넘파이처럼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사용하기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인덱스 참조도 넘파이와 매우 비슷하게 작동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F669632-5EA7-DE45-3781-5818C3D6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3659"/>
            <a:ext cx="54006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</a:t>
            </a:r>
            <a:r>
              <a:rPr lang="ko-KR" altLang="en-US" dirty="0" smtClean="0"/>
              <a:t> </a:t>
            </a:r>
            <a:r>
              <a:rPr lang="ko-KR" altLang="en-US" dirty="0" err="1"/>
              <a:t>넘파이처럼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사용하기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모든 종류의 텐서 연산이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텐서는 스칼라값도 가질 수 있으며</a:t>
            </a:r>
            <a:r>
              <a:rPr lang="en-US" altLang="ko-KR"/>
              <a:t> </a:t>
            </a:r>
            <a:r>
              <a:rPr lang="ko-KR" altLang="en-US"/>
              <a:t>이 경우 크기는 비어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FCF720C-857E-65EB-B714-9262241A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07410"/>
            <a:ext cx="5258218" cy="34356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317B509-BFEF-DF6F-57F1-0D5D818B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5109763"/>
            <a:ext cx="4711438" cy="8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</a:t>
            </a:r>
            <a:r>
              <a:rPr lang="ko-KR" altLang="en-US" dirty="0" smtClean="0"/>
              <a:t> </a:t>
            </a:r>
            <a:r>
              <a:rPr lang="ko-KR" altLang="en-US" dirty="0" err="1"/>
              <a:t>넘파이처럼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사용하기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12.2.2 </a:t>
            </a:r>
            <a:r>
              <a:rPr lang="ko-KR" altLang="en-US" b="1">
                <a:solidFill>
                  <a:srgbClr val="FF0000"/>
                </a:solidFill>
              </a:rPr>
              <a:t>텐서와 넘파이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텐서는 넘파이와 함께 사용하기 편리</a:t>
            </a:r>
            <a:endParaRPr lang="en-US" altLang="ko-KR"/>
          </a:p>
          <a:p>
            <a:pPr lvl="2"/>
            <a:r>
              <a:rPr lang="ko-KR" altLang="en-US"/>
              <a:t>넘파이 배열로 텐서를 만들 수 있고 그 반대도 가능</a:t>
            </a:r>
            <a:endParaRPr lang="en-US" altLang="ko-KR"/>
          </a:p>
          <a:p>
            <a:pPr lvl="2"/>
            <a:r>
              <a:rPr lang="ko-KR" altLang="en-US"/>
              <a:t>넘파이 배열에 텐서플로 연산을 적용할 수 있고 텐서에 넘파이 연산을 적용할 수도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2C3375-1A17-9C31-F69D-7C3B3933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73377"/>
            <a:ext cx="7248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</a:t>
            </a:r>
            <a:r>
              <a:rPr lang="ko-KR" altLang="en-US" dirty="0" smtClean="0"/>
              <a:t> </a:t>
            </a:r>
            <a:r>
              <a:rPr lang="ko-KR" altLang="en-US" dirty="0" err="1"/>
              <a:t>넘파이처럼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사용하기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12.2.3 </a:t>
            </a:r>
            <a:r>
              <a:rPr lang="ko-KR" altLang="en-US" b="1">
                <a:solidFill>
                  <a:srgbClr val="FF0000"/>
                </a:solidFill>
              </a:rPr>
              <a:t>타입 변환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타입 변환은 성능을 크게 감소시킬 수 있음</a:t>
            </a:r>
            <a:endParaRPr lang="en-US" altLang="ko-KR"/>
          </a:p>
          <a:p>
            <a:pPr lvl="2"/>
            <a:r>
              <a:rPr lang="ko-KR" altLang="en-US"/>
              <a:t>이를 방지하기 위해 텐서플로는 어떤 타입 변환도 자동으로 수행하지 않음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타입 변환이 필요할 때는 </a:t>
            </a:r>
            <a:r>
              <a:rPr lang="en-US" altLang="ko-KR"/>
              <a:t>tf.cast() </a:t>
            </a:r>
            <a:r>
              <a:rPr lang="ko-KR" altLang="en-US"/>
              <a:t>함수를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0AEC49-293F-E5AE-429E-19AACA6F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97232"/>
            <a:ext cx="6715125" cy="1447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CFC74CE-62E6-3106-EF4F-D791F58B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12895"/>
            <a:ext cx="54864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</a:t>
            </a:r>
            <a:r>
              <a:rPr lang="ko-KR" altLang="en-US" dirty="0" smtClean="0"/>
              <a:t> </a:t>
            </a:r>
            <a:r>
              <a:rPr lang="ko-KR" altLang="en-US" dirty="0" err="1"/>
              <a:t>넘파이처럼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사용하기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12.2.4 </a:t>
            </a:r>
            <a:r>
              <a:rPr lang="ko-KR" altLang="en-US" b="1">
                <a:solidFill>
                  <a:srgbClr val="FF0000"/>
                </a:solidFill>
              </a:rPr>
              <a:t>변수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tf.Variable</a:t>
            </a:r>
          </a:p>
          <a:p>
            <a:pPr lvl="2"/>
            <a:r>
              <a:rPr lang="en-US" altLang="ko-KR"/>
              <a:t>tf.Tensor</a:t>
            </a:r>
            <a:r>
              <a:rPr lang="ko-KR" altLang="en-US"/>
              <a:t>는 변경이 불가능한 객체</a:t>
            </a:r>
            <a:r>
              <a:rPr lang="en-US" altLang="ko-KR"/>
              <a:t>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텐서의 내용을 바꿀 수 없음</a:t>
            </a:r>
            <a:endParaRPr lang="en-US" altLang="ko-KR"/>
          </a:p>
          <a:p>
            <a:pPr lvl="3"/>
            <a:r>
              <a:rPr lang="ko-KR" altLang="en-US"/>
              <a:t>따라서 일반적인 텐서로는 역전파로 변경되어야 하는 신경망의 가중치를 구현할 수 없음</a:t>
            </a:r>
            <a:endParaRPr lang="en-US" altLang="ko-KR"/>
          </a:p>
          <a:p>
            <a:pPr lvl="3"/>
            <a:r>
              <a:rPr lang="ko-KR" altLang="en-US"/>
              <a:t>또한 시간에 따라 변경되어야 하는 파라미터에 대해 변수 사용이 필요</a:t>
            </a:r>
            <a:endParaRPr lang="en-US" altLang="ko-KR"/>
          </a:p>
          <a:p>
            <a:pPr lvl="2"/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직접 수정은 불가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167698B-6A7F-C786-40A6-855BF720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41212"/>
            <a:ext cx="4894555" cy="141069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B81454B5-5DB3-40F6-C763-0F88C628F51B}"/>
              </a:ext>
            </a:extLst>
          </p:cNvPr>
          <p:cNvGrpSpPr/>
          <p:nvPr/>
        </p:nvGrpSpPr>
        <p:grpSpPr>
          <a:xfrm>
            <a:off x="1524000" y="4415052"/>
            <a:ext cx="6507358" cy="1303017"/>
            <a:chOff x="2530676" y="3270650"/>
            <a:chExt cx="7952728" cy="16664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3E05A094-3FFC-E47C-6D52-BE8F4EE75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676" y="3270650"/>
              <a:ext cx="7886700" cy="9620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9A5EFCE7-30C3-7AC4-8F48-DF27CC46B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9554" y="4213163"/>
              <a:ext cx="7943850" cy="72390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AB4EBE7-63D7-2F52-1504-50D629794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747477"/>
            <a:ext cx="5946728" cy="7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5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</a:t>
            </a:r>
            <a:r>
              <a:rPr lang="ko-KR" altLang="en-US" dirty="0" smtClean="0"/>
              <a:t> </a:t>
            </a:r>
            <a:r>
              <a:rPr lang="ko-KR" altLang="en-US" dirty="0" err="1"/>
              <a:t>넘파이처럼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사용하기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12.2.5 </a:t>
            </a:r>
            <a:r>
              <a:rPr lang="ko-KR" altLang="en-US" b="1">
                <a:solidFill>
                  <a:srgbClr val="FF0000"/>
                </a:solidFill>
              </a:rPr>
              <a:t>다른 데이터 구조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텐서플로가 지원하는 데이터 구조</a:t>
            </a:r>
            <a:endParaRPr lang="en-US" altLang="ko-KR"/>
          </a:p>
          <a:p>
            <a:pPr lvl="2"/>
            <a:r>
              <a:rPr lang="ko-KR" altLang="en-US"/>
              <a:t>희소 텐서</a:t>
            </a:r>
            <a:r>
              <a:rPr lang="en-US" altLang="ko-KR"/>
              <a:t>(tf.SparseTensor)</a:t>
            </a:r>
          </a:p>
          <a:p>
            <a:pPr lvl="2"/>
            <a:r>
              <a:rPr lang="ko-KR" altLang="en-US"/>
              <a:t>텐서 배열</a:t>
            </a:r>
            <a:r>
              <a:rPr lang="en-US" altLang="ko-KR"/>
              <a:t>(tf.TensorArray)</a:t>
            </a:r>
          </a:p>
          <a:p>
            <a:pPr lvl="2"/>
            <a:r>
              <a:rPr lang="ko-KR" altLang="en-US"/>
              <a:t>래그드 텐서</a:t>
            </a:r>
            <a:r>
              <a:rPr lang="en-US" altLang="ko-KR"/>
              <a:t>(tf.RaggedTensor)</a:t>
            </a:r>
          </a:p>
          <a:p>
            <a:pPr lvl="2"/>
            <a:r>
              <a:rPr lang="ko-KR" altLang="en-US"/>
              <a:t>문자열 텐서</a:t>
            </a:r>
            <a:endParaRPr lang="en-US" altLang="ko-KR"/>
          </a:p>
          <a:p>
            <a:pPr lvl="2"/>
            <a:r>
              <a:rPr lang="ko-KR" altLang="en-US"/>
              <a:t>집합</a:t>
            </a:r>
            <a:endParaRPr lang="en-US" altLang="ko-KR"/>
          </a:p>
          <a:p>
            <a:pPr lvl="2"/>
            <a:r>
              <a:rPr lang="ko-KR" altLang="en-US"/>
              <a:t>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79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12.3.1 </a:t>
            </a:r>
            <a:r>
              <a:rPr lang="ko-KR" altLang="en-US" b="1">
                <a:solidFill>
                  <a:srgbClr val="FF0000"/>
                </a:solidFill>
              </a:rPr>
              <a:t>사용자 정의 손실 함수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후버 손실 구현</a:t>
            </a:r>
            <a:endParaRPr lang="en-US" altLang="ko-KR"/>
          </a:p>
          <a:p>
            <a:pPr lvl="2"/>
            <a:r>
              <a:rPr lang="ko-KR" altLang="en-US"/>
              <a:t>레이블과 모델의 예측을 매개변수로 받는 함수를 만들고 </a:t>
            </a:r>
            <a:r>
              <a:rPr lang="en-US" altLang="ko-KR"/>
              <a:t>(</a:t>
            </a:r>
            <a:r>
              <a:rPr lang="ko-KR" altLang="en-US"/>
              <a:t>각 샘플의</a:t>
            </a:r>
            <a:r>
              <a:rPr lang="en-US" altLang="ko-KR"/>
              <a:t>) </a:t>
            </a:r>
            <a:r>
              <a:rPr lang="ko-KR" altLang="en-US"/>
              <a:t>손실을 모두 담은 텐서를 계산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후버 손실을 사용해 케라스 모델의 컴파일 메서드를 호출하고 모델을 훈련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43B3D14-21C0-8272-7193-2ED2CD03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93394"/>
            <a:ext cx="6143625" cy="1952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9F7E71-AB54-6859-18F7-76C7D422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57" y="4476732"/>
            <a:ext cx="4857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12.3.2 </a:t>
            </a:r>
            <a:r>
              <a:rPr lang="ko-KR" altLang="en-US" b="1">
                <a:solidFill>
                  <a:srgbClr val="FF0000"/>
                </a:solidFill>
              </a:rPr>
              <a:t>사용자 정의 요소를 가진 모델을 저장하고 로드하기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사용자 정의 객체를 포함한 모델을 로드할 때는 그 이름과 객체를 매핑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오차의 다른 기준이 필요</a:t>
            </a:r>
            <a:endParaRPr lang="en-US" altLang="ko-KR"/>
          </a:p>
          <a:p>
            <a:pPr lvl="2"/>
            <a:r>
              <a:rPr lang="ko-KR" altLang="en-US"/>
              <a:t>매개변수를 받을 수 있는 함수 만들기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9C8AD78-83B8-6F82-82E4-6C2C14BD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99229"/>
            <a:ext cx="7019925" cy="942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0A3A84B-0C5B-5D47-CDB8-2F464FF5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33" y="3342340"/>
            <a:ext cx="64103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3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모델을 로드할 때 </a:t>
            </a:r>
            <a:r>
              <a:rPr lang="en-US" altLang="ko-KR"/>
              <a:t>threshold </a:t>
            </a:r>
            <a:r>
              <a:rPr lang="ko-KR" altLang="en-US"/>
              <a:t>값을 지정해야 함</a:t>
            </a:r>
            <a:endParaRPr lang="en-US" altLang="ko-KR"/>
          </a:p>
          <a:p>
            <a:pPr lvl="2"/>
            <a:r>
              <a:rPr lang="ko-KR" altLang="en-US"/>
              <a:t>모델을 저장할 때 이 </a:t>
            </a:r>
            <a:r>
              <a:rPr lang="en-US" altLang="ko-KR"/>
              <a:t>threshold </a:t>
            </a:r>
            <a:r>
              <a:rPr lang="ko-KR" altLang="en-US"/>
              <a:t>값은 저장되지 않기 때문임</a:t>
            </a:r>
            <a:endParaRPr lang="en-US" altLang="ko-KR"/>
          </a:p>
          <a:p>
            <a:pPr lvl="2"/>
            <a:r>
              <a:rPr lang="ko-KR" altLang="en-US"/>
              <a:t>새로 정의한 함수 이름이 아니라 저장한 케라스 모델에 사용했던 함수 이름인 </a:t>
            </a:r>
            <a:r>
              <a:rPr lang="en-US" altLang="ko-KR"/>
              <a:t>"huber_fn"</a:t>
            </a:r>
            <a:r>
              <a:rPr lang="ko-KR" altLang="en-US"/>
              <a:t>을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860CB76-9B3F-0222-6EA6-0BBAA646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30325"/>
            <a:ext cx="5248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tf.keras.losses.Loss </a:t>
            </a:r>
            <a:r>
              <a:rPr lang="ko-KR" altLang="en-US"/>
              <a:t>클래스를 상속하고 </a:t>
            </a:r>
            <a:r>
              <a:rPr lang="en-US" altLang="ko-KR"/>
              <a:t>get_config() </a:t>
            </a:r>
            <a:r>
              <a:rPr lang="ko-KR" altLang="en-US"/>
              <a:t>메서드를 구현하여 해결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0E58EB6-B931-967E-C3CB-1C292E461805}"/>
              </a:ext>
            </a:extLst>
          </p:cNvPr>
          <p:cNvGrpSpPr/>
          <p:nvPr/>
        </p:nvGrpSpPr>
        <p:grpSpPr>
          <a:xfrm>
            <a:off x="1524000" y="1276211"/>
            <a:ext cx="7960959" cy="4140975"/>
            <a:chOff x="1524000" y="1276211"/>
            <a:chExt cx="7960959" cy="41409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6C852EA1-30EC-E851-7FCC-00530A265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276211"/>
              <a:ext cx="7934325" cy="1304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E5CF36E0-9489-648A-38DB-6B67E38C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1584" y="2616836"/>
              <a:ext cx="795337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6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모델을 컴파일할 때 이 클래스의 인스턴스를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 모델을 저장할 때 임곗값도 함께 저장</a:t>
            </a:r>
            <a:endParaRPr lang="en-US" altLang="ko-KR"/>
          </a:p>
          <a:p>
            <a:pPr lvl="2"/>
            <a:r>
              <a:rPr lang="ko-KR" altLang="en-US"/>
              <a:t>모델을 로드할 때 클래스 이름과 클래스 자체를 매핑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FDB27D-FE1E-A0ED-81E3-508779E3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1213"/>
            <a:ext cx="511492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3AD1383-E2B0-E4BC-9204-4B9E3AF4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88" y="2869383"/>
            <a:ext cx="7096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12.3.3 </a:t>
            </a:r>
            <a:r>
              <a:rPr lang="ko-KR" altLang="en-US" b="1">
                <a:solidFill>
                  <a:srgbClr val="FF0000"/>
                </a:solidFill>
              </a:rPr>
              <a:t>활성화 함수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초기화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규제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제한을 커스터마이징하기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커스터마이징은</a:t>
            </a:r>
            <a:r>
              <a:rPr lang="en-US" altLang="ko-KR"/>
              <a:t> </a:t>
            </a:r>
            <a:r>
              <a:rPr lang="ko-KR" altLang="en-US"/>
              <a:t>대부분의 경우 적절한 입력과 출력을 가진 간단한 함수를 작성</a:t>
            </a:r>
            <a:endParaRPr lang="en-US" altLang="ko-KR"/>
          </a:p>
          <a:p>
            <a:pPr lvl="2"/>
            <a:r>
              <a:rPr lang="ko-KR" altLang="en-US"/>
              <a:t>사용자 정의 활성화 함수</a:t>
            </a:r>
          </a:p>
          <a:p>
            <a:pPr lvl="2"/>
            <a:r>
              <a:rPr lang="ko-KR" altLang="en-US"/>
              <a:t>사용자 정의 글로럿 초기화</a:t>
            </a:r>
          </a:p>
          <a:p>
            <a:pPr lvl="2"/>
            <a:r>
              <a:rPr lang="ko-KR" altLang="en-US"/>
              <a:t>사용자 정의 </a:t>
            </a:r>
            <a:r>
              <a:rPr lang="en-US" altLang="ko-KR"/>
              <a:t>ℓ</a:t>
            </a:r>
            <a:r>
              <a:rPr lang="en-US" altLang="ko-KR" baseline="-25000"/>
              <a:t>1</a:t>
            </a:r>
            <a:r>
              <a:rPr lang="en-US" altLang="ko-KR"/>
              <a:t> </a:t>
            </a:r>
            <a:r>
              <a:rPr lang="ko-KR" altLang="en-US"/>
              <a:t>규제</a:t>
            </a:r>
          </a:p>
          <a:p>
            <a:pPr lvl="2"/>
            <a:r>
              <a:rPr lang="ko-KR" altLang="en-US"/>
              <a:t>양수인 가중치만 남기는 사용자 정의 제한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7D76F28-7425-4E08-6189-1C0C4531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16936"/>
            <a:ext cx="6673879" cy="32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사용자 정의 함수는 보통의 함수와 동일하게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함수가 모델과 함께 저장해야 할 하이퍼파라미터를 가지고 있다면 적절한 클래스를 상속</a:t>
            </a:r>
            <a:endParaRPr lang="en-US" altLang="ko-KR"/>
          </a:p>
          <a:p>
            <a:pPr lvl="2"/>
            <a:r>
              <a:rPr lang="ko-KR" altLang="en-US"/>
              <a:t>사용자 정의 손실을 만들었던 것처럼 </a:t>
            </a:r>
            <a:r>
              <a:rPr lang="en-US" altLang="ko-KR"/>
              <a:t>factor </a:t>
            </a:r>
            <a:r>
              <a:rPr lang="ko-KR" altLang="en-US"/>
              <a:t>하이퍼파라미터를 저장하는 </a:t>
            </a:r>
            <a:r>
              <a:rPr lang="en-US" altLang="ko-KR"/>
              <a:t>ℓ</a:t>
            </a:r>
            <a:r>
              <a:rPr lang="en-US" altLang="ko-KR" baseline="-25000"/>
              <a:t>1</a:t>
            </a:r>
            <a:r>
              <a:rPr lang="en-US" altLang="ko-KR"/>
              <a:t> </a:t>
            </a:r>
            <a:r>
              <a:rPr lang="ko-KR" altLang="en-US"/>
              <a:t>규제를 위한 간단한 클래스의 예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E7B3D2-30A9-5FFA-3B89-52DCD0DE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1864"/>
            <a:ext cx="6677025" cy="1400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9463E0-6360-6974-3C69-FBE1FCD1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18565"/>
            <a:ext cx="6381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12.3.4 </a:t>
            </a:r>
            <a:r>
              <a:rPr lang="ko-KR" altLang="en-US" b="1">
                <a:solidFill>
                  <a:srgbClr val="FF0000"/>
                </a:solidFill>
              </a:rPr>
              <a:t>사용자 정의 지표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손실과 지표의 차이</a:t>
            </a:r>
            <a:endParaRPr lang="en-US" altLang="ko-KR"/>
          </a:p>
          <a:p>
            <a:pPr lvl="2"/>
            <a:r>
              <a:rPr lang="ko-KR" altLang="en-US"/>
              <a:t>손실</a:t>
            </a:r>
            <a:r>
              <a:rPr lang="en-US" altLang="ko-KR"/>
              <a:t>( </a:t>
            </a:r>
            <a:r>
              <a:rPr lang="ko-KR" altLang="en-US"/>
              <a:t>예 크로스 엔트로피</a:t>
            </a:r>
            <a:r>
              <a:rPr lang="en-US" altLang="ko-KR"/>
              <a:t>)</a:t>
            </a:r>
            <a:r>
              <a:rPr lang="ko-KR" altLang="en-US"/>
              <a:t>은 모델을 훈련하기 위해 경사 하강법에서 사용되므로 </a:t>
            </a:r>
            <a:r>
              <a:rPr lang="en-US" altLang="ko-KR"/>
              <a:t>(</a:t>
            </a:r>
            <a:r>
              <a:rPr lang="ko-KR" altLang="en-US"/>
              <a:t>적어도 평가할 지점에서는</a:t>
            </a:r>
            <a:r>
              <a:rPr lang="en-US" altLang="ko-KR"/>
              <a:t>) </a:t>
            </a:r>
            <a:r>
              <a:rPr lang="ko-KR" altLang="en-US"/>
              <a:t>미분 가능해야 하고 그레이디언트가 모든 곳에서 </a:t>
            </a:r>
            <a:r>
              <a:rPr lang="en-US" altLang="ko-KR"/>
              <a:t>0</a:t>
            </a:r>
            <a:r>
              <a:rPr lang="ko-KR" altLang="en-US"/>
              <a:t>이 아니어야 함</a:t>
            </a:r>
            <a:endParaRPr lang="en-US" altLang="ko-KR"/>
          </a:p>
          <a:p>
            <a:pPr lvl="2"/>
            <a:r>
              <a:rPr lang="ko-KR" altLang="en-US"/>
              <a:t>반대로 지표</a:t>
            </a:r>
            <a:r>
              <a:rPr lang="en-US" altLang="ko-KR"/>
              <a:t>(</a:t>
            </a:r>
            <a:r>
              <a:rPr lang="ko-KR" altLang="en-US"/>
              <a:t>예 정확도</a:t>
            </a:r>
            <a:r>
              <a:rPr lang="en-US" altLang="ko-KR"/>
              <a:t>)</a:t>
            </a:r>
            <a:r>
              <a:rPr lang="ko-KR" altLang="en-US"/>
              <a:t>는 모델을 평가할 때 사용</a:t>
            </a:r>
            <a:endParaRPr lang="en-US" altLang="ko-KR"/>
          </a:p>
          <a:p>
            <a:pPr lvl="1"/>
            <a:r>
              <a:rPr lang="ko-KR" altLang="en-US"/>
              <a:t>대부분의 경우 사용자 지표 함수를 만드는 것은 사용자 손실 함수를 만드는 것과 동일</a:t>
            </a:r>
            <a:endParaRPr lang="en-US" altLang="ko-KR"/>
          </a:p>
          <a:p>
            <a:pPr lvl="2"/>
            <a:r>
              <a:rPr lang="ko-KR" altLang="en-US"/>
              <a:t>앞서 만든 후버 손실 함수는 지표로 사용해도 잘 작동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모델을 저장할 때도 동일하게 함수의 이름 </a:t>
            </a:r>
            <a:r>
              <a:rPr lang="en-US" altLang="ko-KR"/>
              <a:t>"huber_fn"</a:t>
            </a:r>
            <a:r>
              <a:rPr lang="ko-KR" altLang="en-US"/>
              <a:t>만 저장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51A1CC-42BC-FF67-C7AD-366EEC56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69076"/>
            <a:ext cx="6915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9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tf.keras.metrics.Precision </a:t>
            </a:r>
            <a:r>
              <a:rPr lang="ko-KR" altLang="en-US"/>
              <a:t>클래스</a:t>
            </a:r>
            <a:endParaRPr lang="en-US" altLang="ko-KR"/>
          </a:p>
          <a:p>
            <a:pPr lvl="2"/>
            <a:r>
              <a:rPr lang="ko-KR" altLang="en-US"/>
              <a:t>진짜 양성 개수와 거짓 양성 개수를 기록하고 필요할 때 정밀도를 계산할 수 있는 객체가 필요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스트리밍 지표</a:t>
            </a:r>
            <a:r>
              <a:rPr lang="en-US" altLang="ko-KR"/>
              <a:t>(streaming metric) </a:t>
            </a:r>
            <a:r>
              <a:rPr lang="ko-KR" altLang="en-US"/>
              <a:t>또는 상태가 있는 지표</a:t>
            </a:r>
            <a:r>
              <a:rPr lang="en-US" altLang="ko-KR"/>
              <a:t>(stateful metric)</a:t>
            </a:r>
          </a:p>
          <a:p>
            <a:pPr lvl="2"/>
            <a:r>
              <a:rPr lang="en-US" altLang="ko-KR"/>
              <a:t>result() </a:t>
            </a:r>
            <a:r>
              <a:rPr lang="ko-KR" altLang="en-US"/>
              <a:t>메서드를 호출하여 현재 지표 값을 계산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096F7C-BD91-9BA4-676A-5BC5589E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3710"/>
            <a:ext cx="6600825" cy="1695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1C57530-AD89-E3EF-5EAD-B8A657A3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80844"/>
            <a:ext cx="7172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4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tf.keras.metrics.Metric </a:t>
            </a:r>
            <a:r>
              <a:rPr lang="ko-KR" altLang="en-US"/>
              <a:t>클래스 상속</a:t>
            </a:r>
            <a:endParaRPr lang="en-US" altLang="ko-KR"/>
          </a:p>
          <a:p>
            <a:pPr lvl="2"/>
            <a:r>
              <a:rPr lang="ko-KR" altLang="en-US"/>
              <a:t>사용자 정의 스트리밍 지표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전체 후버 손실과 지금까지 처리한 샘플 수를 기록하는 클래스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8B6D9C8-825A-DF7A-9D58-95FBAD2551A6}"/>
              </a:ext>
            </a:extLst>
          </p:cNvPr>
          <p:cNvGrpSpPr/>
          <p:nvPr/>
        </p:nvGrpSpPr>
        <p:grpSpPr>
          <a:xfrm>
            <a:off x="1524000" y="1813421"/>
            <a:ext cx="6490588" cy="4529294"/>
            <a:chOff x="2174018" y="1339807"/>
            <a:chExt cx="7924800" cy="53556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1432DEF-06FB-E4B5-FB9A-A7ADA6A7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8953" y="1339807"/>
              <a:ext cx="7877175" cy="1524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E3BD78D2-3DB8-8FA5-BFAC-4589AAD95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4018" y="2828295"/>
              <a:ext cx="7924800" cy="3867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91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12.3.5 </a:t>
            </a:r>
            <a:r>
              <a:rPr lang="ko-KR" altLang="en-US" b="1">
                <a:solidFill>
                  <a:srgbClr val="FF0000"/>
                </a:solidFill>
              </a:rPr>
              <a:t>사용자 정의 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사용자 정의 층이 필요할 때</a:t>
            </a:r>
            <a:endParaRPr lang="en-US" altLang="ko-KR"/>
          </a:p>
          <a:p>
            <a:pPr lvl="2"/>
            <a:r>
              <a:rPr lang="ko-KR" altLang="en-US"/>
              <a:t>텐서플로에는 없는 특이한 층을 가진 네트워크를 만들어야 할 때</a:t>
            </a:r>
            <a:endParaRPr lang="en-US" altLang="ko-KR"/>
          </a:p>
          <a:p>
            <a:pPr lvl="2"/>
            <a:r>
              <a:rPr lang="ko-KR" altLang="en-US"/>
              <a:t>또는 동일한 층 블록이 여러 번 반복되는 네트워크를 만들 경우 각각의 블록을 하나의 층으로 다루는 것이 편리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입력에 지수 함수를 적용하는 층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22B4446-379F-6C2B-188D-5AFF00ED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21" y="2504936"/>
            <a:ext cx="5972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사용자 정의 층을 시퀀셜 </a:t>
            </a:r>
            <a:r>
              <a:rPr lang="en-US" altLang="ko-KR"/>
              <a:t>API</a:t>
            </a:r>
            <a:r>
              <a:rPr lang="ko-KR" altLang="en-US"/>
              <a:t>나 함수형 </a:t>
            </a:r>
            <a:r>
              <a:rPr lang="en-US" altLang="ko-KR"/>
              <a:t>API, </a:t>
            </a:r>
            <a:r>
              <a:rPr lang="ko-KR" altLang="en-US"/>
              <a:t>서브클래싱 </a:t>
            </a:r>
            <a:r>
              <a:rPr lang="en-US" altLang="ko-KR"/>
              <a:t>API</a:t>
            </a:r>
            <a:r>
              <a:rPr lang="ko-KR" altLang="en-US"/>
              <a:t>에서 보통의 층과 동일하게 사용</a:t>
            </a:r>
            <a:endParaRPr lang="en-US" altLang="ko-KR"/>
          </a:p>
          <a:p>
            <a:pPr lvl="2"/>
            <a:r>
              <a:rPr lang="ko-KR" altLang="en-US"/>
              <a:t>또는 활성화 함수로 사용하거나 </a:t>
            </a:r>
            <a:r>
              <a:rPr lang="en-US" altLang="ko-KR"/>
              <a:t>activation=tf.exp</a:t>
            </a:r>
            <a:r>
              <a:rPr lang="ko-KR" altLang="en-US"/>
              <a:t>와 같이 지정</a:t>
            </a:r>
            <a:endParaRPr lang="en-US" altLang="ko-KR"/>
          </a:p>
          <a:p>
            <a:pPr lvl="2"/>
            <a:r>
              <a:rPr lang="ko-KR" altLang="en-US"/>
              <a:t>상태가 있는 층</a:t>
            </a:r>
            <a:r>
              <a:rPr lang="en-US" altLang="ko-KR"/>
              <a:t>(</a:t>
            </a:r>
            <a:r>
              <a:rPr lang="ko-KR" altLang="en-US"/>
              <a:t>가중치를 가진 층</a:t>
            </a:r>
            <a:r>
              <a:rPr lang="en-US" altLang="ko-KR"/>
              <a:t>)</a:t>
            </a:r>
            <a:r>
              <a:rPr lang="ko-KR" altLang="en-US"/>
              <a:t>을 만들려면 </a:t>
            </a:r>
            <a:r>
              <a:rPr lang="en-US" altLang="ko-KR"/>
              <a:t>tf.keras.layers.Layer</a:t>
            </a:r>
            <a:r>
              <a:rPr lang="ko-KR" altLang="en-US"/>
              <a:t>를 상속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Dense </a:t>
            </a:r>
            <a:r>
              <a:rPr lang="ko-KR" altLang="en-US"/>
              <a:t>층의 간소화 버전을 구현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C6FCCAB-ADBC-2CC1-EB1D-7956DE282DF2}"/>
              </a:ext>
            </a:extLst>
          </p:cNvPr>
          <p:cNvGrpSpPr/>
          <p:nvPr/>
        </p:nvGrpSpPr>
        <p:grpSpPr>
          <a:xfrm>
            <a:off x="1524000" y="2140375"/>
            <a:ext cx="5910864" cy="4331933"/>
            <a:chOff x="2114550" y="1343025"/>
            <a:chExt cx="7962900" cy="57054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6C2F9F7-2FC2-A0D4-EDB2-342EDEA8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1343025"/>
              <a:ext cx="7924800" cy="20859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BC2E5444-5722-434E-0A09-2570972A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4550" y="3429000"/>
              <a:ext cx="7962900" cy="361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201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여러 가지 입력을 받는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Concatenate </a:t>
            </a:r>
            <a:r>
              <a:rPr lang="ko-KR" altLang="en-US"/>
              <a:t>층과 같은</a:t>
            </a:r>
            <a:r>
              <a:rPr lang="en-US" altLang="ko-KR"/>
              <a:t>) </a:t>
            </a:r>
            <a:r>
              <a:rPr lang="ko-KR" altLang="en-US"/>
              <a:t>층을 만들려면 </a:t>
            </a:r>
            <a:r>
              <a:rPr lang="en-US" altLang="ko-KR"/>
              <a:t>call() </a:t>
            </a:r>
            <a:r>
              <a:rPr lang="ko-KR" altLang="en-US"/>
              <a:t>메서드에 모든 입력이 포함된 튜플을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매개변수 값으로 전달</a:t>
            </a:r>
            <a:endParaRPr lang="en-US" altLang="ko-KR"/>
          </a:p>
          <a:p>
            <a:pPr lvl="2"/>
            <a:r>
              <a:rPr lang="ko-KR" altLang="en-US"/>
              <a:t>여러 출력을 가진 층을 만들려면 </a:t>
            </a:r>
            <a:r>
              <a:rPr lang="en-US" altLang="ko-KR"/>
              <a:t>call() </a:t>
            </a:r>
            <a:r>
              <a:rPr lang="ko-KR" altLang="en-US"/>
              <a:t>메서드가 출력의 리스트를 반환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두 개의 입력과 세 개의 출력을 만드는 층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C64988-876F-485A-8138-05541884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2260"/>
            <a:ext cx="4476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54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훈련과 테스트에서 다르게 작동하는 층이 필요하다면 </a:t>
            </a:r>
            <a:r>
              <a:rPr lang="en-US" altLang="ko-KR"/>
              <a:t>( </a:t>
            </a:r>
            <a:r>
              <a:rPr lang="ko-KR" altLang="en-US"/>
              <a:t>예를 들어 </a:t>
            </a:r>
            <a:r>
              <a:rPr lang="en-US" altLang="ko-KR"/>
              <a:t>Dropout</a:t>
            </a:r>
            <a:r>
              <a:rPr lang="ko-KR" altLang="en-US"/>
              <a:t>이나 </a:t>
            </a:r>
            <a:r>
              <a:rPr lang="en-US" altLang="ko-KR"/>
              <a:t>Batch Normalization</a:t>
            </a:r>
            <a:r>
              <a:rPr lang="ko-KR" altLang="en-US"/>
              <a:t>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사용하는 층이라면</a:t>
            </a:r>
            <a:r>
              <a:rPr lang="en-US" altLang="ko-KR"/>
              <a:t>) call() </a:t>
            </a:r>
            <a:r>
              <a:rPr lang="ko-KR" altLang="en-US"/>
              <a:t>메서드에 </a:t>
            </a:r>
            <a:r>
              <a:rPr lang="en-US" altLang="ko-KR"/>
              <a:t>training </a:t>
            </a:r>
            <a:r>
              <a:rPr lang="ko-KR" altLang="en-US"/>
              <a:t>매개변수를 추가하여 훈련인지 테스트인지를 결정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훈련하는 동안 </a:t>
            </a:r>
            <a:r>
              <a:rPr lang="en-US" altLang="ko-KR"/>
              <a:t>(</a:t>
            </a:r>
            <a:r>
              <a:rPr lang="ko-KR" altLang="en-US"/>
              <a:t>규제 목적으로</a:t>
            </a:r>
            <a:r>
              <a:rPr lang="en-US" altLang="ko-KR"/>
              <a:t>) </a:t>
            </a:r>
            <a:r>
              <a:rPr lang="ko-KR" altLang="en-US"/>
              <a:t>가우스 잡음을 추가하고 테스트 시에는 아무것도 하지 않는 층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866720-988D-0E5B-4B13-C22B939A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95462"/>
            <a:ext cx="6667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87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12.3.6 </a:t>
            </a:r>
            <a:r>
              <a:rPr lang="ko-KR" altLang="en-US" b="1">
                <a:solidFill>
                  <a:srgbClr val="FF0000"/>
                </a:solidFill>
              </a:rPr>
              <a:t>사용자 정의 모델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사용자 정의 모델 클래스</a:t>
            </a:r>
            <a:endParaRPr lang="en-US" altLang="ko-KR"/>
          </a:p>
          <a:p>
            <a:pPr lvl="2"/>
            <a:r>
              <a:rPr lang="en-US" altLang="ko-KR"/>
              <a:t>tf.keras.Model </a:t>
            </a:r>
            <a:r>
              <a:rPr lang="ko-KR" altLang="en-US"/>
              <a:t>클래스를 상속하여 생성자에서 층과 변수를 만들고</a:t>
            </a:r>
            <a:r>
              <a:rPr lang="en-US" altLang="ko-KR"/>
              <a:t>, </a:t>
            </a:r>
            <a:r>
              <a:rPr lang="ko-KR" altLang="en-US"/>
              <a:t>모델이 해야 할 작업을 </a:t>
            </a:r>
            <a:r>
              <a:rPr lang="en-US" altLang="ko-KR"/>
              <a:t>call() </a:t>
            </a:r>
            <a:r>
              <a:rPr lang="ko-KR" altLang="en-US"/>
              <a:t>메서드에 구현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C65D5A-623B-D42E-E389-059C03EA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084541"/>
            <a:ext cx="4810125" cy="3381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34B857-2FEA-12CD-F2AF-A7CFD9DE382D}"/>
              </a:ext>
            </a:extLst>
          </p:cNvPr>
          <p:cNvSpPr txBox="1"/>
          <p:nvPr/>
        </p:nvSpPr>
        <p:spPr>
          <a:xfrm>
            <a:off x="3042081" y="5624855"/>
            <a:ext cx="610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12-3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사용자 정의 모델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스킵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연결이 있는 사용자 정의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잔차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블록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ResidualBlock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층을 가진 예제 모델</a:t>
            </a:r>
          </a:p>
        </p:txBody>
      </p:sp>
    </p:spTree>
    <p:extLst>
      <p:ext uri="{BB962C8B-B14F-4D97-AF65-F5344CB8AC3E}">
        <p14:creationId xmlns:p14="http://schemas.microsoft.com/office/powerpoint/2010/main" val="2420208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 모델을 구현하려면 동일한 블록을 여러 개 만들어야 함</a:t>
            </a:r>
            <a:r>
              <a:rPr lang="en-US" altLang="ko-KR"/>
              <a:t>(</a:t>
            </a:r>
            <a:r>
              <a:rPr lang="ko-KR" altLang="en-US"/>
              <a:t>또한 다른 모델에 재사용 하기 위해</a:t>
            </a:r>
            <a:r>
              <a:rPr lang="en-US" altLang="ko-KR"/>
              <a:t>) </a:t>
            </a:r>
          </a:p>
          <a:p>
            <a:pPr lvl="2"/>
            <a:r>
              <a:rPr lang="en-US" altLang="ko-KR"/>
              <a:t>ResidualBlock </a:t>
            </a:r>
            <a:r>
              <a:rPr lang="ko-KR" altLang="en-US"/>
              <a:t>층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F3A078-719A-80C5-9631-E00FEEAC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3336"/>
            <a:ext cx="7924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서브클래싱 </a:t>
            </a:r>
            <a:r>
              <a:rPr lang="en-US" altLang="ko-KR"/>
              <a:t>API</a:t>
            </a:r>
            <a:r>
              <a:rPr lang="ko-KR" altLang="en-US"/>
              <a:t>를 사용해 이 모델을 정의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C6211F-C6C5-BD31-618D-1A614717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4580"/>
            <a:ext cx="7458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34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12.3.7 </a:t>
            </a:r>
            <a:r>
              <a:rPr lang="ko-KR" altLang="en-US" b="1">
                <a:solidFill>
                  <a:srgbClr val="FF0000"/>
                </a:solidFill>
              </a:rPr>
              <a:t>모델 구성 요소에 기반한 손실과 지표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재구성 손실</a:t>
            </a:r>
            <a:r>
              <a:rPr lang="en-US" altLang="ko-KR"/>
              <a:t>(reconstruction loss)</a:t>
            </a:r>
          </a:p>
          <a:p>
            <a:pPr lvl="2"/>
            <a:r>
              <a:rPr lang="ko-KR" altLang="en-US"/>
              <a:t>보조 출력에 연결된 손실 </a:t>
            </a:r>
            <a:r>
              <a:rPr lang="en-US" altLang="ko-KR"/>
              <a:t>- </a:t>
            </a:r>
            <a:r>
              <a:rPr lang="ko-KR" altLang="en-US"/>
              <a:t>재구성과 입력 사이의 평균 제곱 오차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1DFCEA5-7211-1522-82D4-B294F5FA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9" y="1838734"/>
            <a:ext cx="5400859" cy="47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2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훈련하는 동안 총 손실과 재구성 손실이 함께 계산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ADBD39-87A2-C475-005B-4F5D8A37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26" y="1379893"/>
            <a:ext cx="79152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8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12.3.8 </a:t>
            </a:r>
            <a:r>
              <a:rPr lang="ko-KR" altLang="en-US" b="1">
                <a:solidFill>
                  <a:srgbClr val="FF0000"/>
                </a:solidFill>
              </a:rPr>
              <a:t>자동 미분으로 그레이디언트 계산하기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손으로 직접 도함수를 계산하는 것은 거의 불가능한 작업</a:t>
            </a:r>
            <a:endParaRPr lang="en-US" altLang="ko-KR"/>
          </a:p>
          <a:p>
            <a:pPr lvl="2"/>
            <a:r>
              <a:rPr lang="ko-KR" altLang="en-US"/>
              <a:t>대안</a:t>
            </a:r>
            <a:r>
              <a:rPr lang="en-US" altLang="ko-KR"/>
              <a:t>)</a:t>
            </a:r>
            <a:r>
              <a:rPr lang="ko-KR" altLang="en-US"/>
              <a:t> 각 파라미터가 매우 조금 바뀔 때 함수의 출력이 얼마나 변하는지 측정하여 도함수의 근삿값을 계산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2ADE559-0770-4466-0F66-6D657706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35" y="1981940"/>
            <a:ext cx="5343525" cy="923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528234F-56F0-B54A-AEE0-42592D92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44" y="3096486"/>
            <a:ext cx="5362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93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후진 모드 자동 미분을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텐서플로가 계산한 그레이디언트를 확인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F332BB-0447-CB14-A0C6-7ACE593A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689"/>
            <a:ext cx="4162425" cy="1638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8570F67-DBA4-8762-C5FD-63C4A96D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21100"/>
            <a:ext cx="4838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gradient() </a:t>
            </a:r>
            <a:r>
              <a:rPr lang="ko-KR" altLang="en-US"/>
              <a:t>메서드가 호출된 후에는 자동으로 테이프가 즉시 지워짐</a:t>
            </a:r>
            <a:endParaRPr lang="en-US" altLang="ko-KR"/>
          </a:p>
          <a:p>
            <a:pPr lvl="2"/>
            <a:r>
              <a:rPr lang="ko-KR" altLang="en-US"/>
              <a:t>따라서 </a:t>
            </a:r>
            <a:r>
              <a:rPr lang="en-US" altLang="ko-KR"/>
              <a:t>gradient() </a:t>
            </a:r>
            <a:r>
              <a:rPr lang="ko-KR" altLang="en-US"/>
              <a:t>메서드를 두 번 호출하면 예외가 발생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gradient() </a:t>
            </a:r>
            <a:r>
              <a:rPr lang="ko-KR" altLang="en-US"/>
              <a:t>메서드를 한 번 이상 호출해야 한다면 지속 가능한 테이프를 만들고 사용이 끝난 후 테이프를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삭제하여 리소스를 해제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1BB2BD-0220-24E7-0E33-F9987FFE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2789"/>
            <a:ext cx="7924800" cy="1724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EB4EAB7-B4DA-705D-8B51-EFA36477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90369"/>
            <a:ext cx="6057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기본적으로 테이프는 변수가 포함된 연산만을 기록</a:t>
            </a:r>
            <a:endParaRPr lang="en-US" altLang="ko-KR"/>
          </a:p>
          <a:p>
            <a:pPr lvl="2"/>
            <a:r>
              <a:rPr lang="ko-KR" altLang="en-US"/>
              <a:t>만약 변수가 아닌 다른 객체에 대한 </a:t>
            </a:r>
            <a:r>
              <a:rPr lang="en-US" altLang="ko-KR"/>
              <a:t>z</a:t>
            </a:r>
            <a:r>
              <a:rPr lang="ko-KR" altLang="en-US"/>
              <a:t>의 그레이디언트를 계산하면 </a:t>
            </a:r>
            <a:r>
              <a:rPr lang="en-US" altLang="ko-KR"/>
              <a:t>None</a:t>
            </a:r>
            <a:r>
              <a:rPr lang="ko-KR" altLang="en-US"/>
              <a:t>이 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필요한 경우 어떤 텐서든 감시하여 관련된 모든 연산을 기록하도록 강제</a:t>
            </a:r>
            <a:endParaRPr lang="en-US" altLang="ko-KR"/>
          </a:p>
          <a:p>
            <a:pPr lvl="2"/>
            <a:r>
              <a:rPr lang="ko-KR" altLang="en-US"/>
              <a:t>변수처럼 이런 텐서에 대해 그레이디언트를 계산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C00F04-4F5F-A78F-C697-7330B34F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0241"/>
            <a:ext cx="6238875" cy="166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EAAF503-8722-EB64-E3F5-D401E9A7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56725"/>
            <a:ext cx="6477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36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신경망의 일부분에 그레이디언트가 역전파되지 않도록 막을 필요가 있을 경우</a:t>
            </a:r>
            <a:endParaRPr lang="en-US" altLang="ko-KR"/>
          </a:p>
          <a:p>
            <a:pPr lvl="2"/>
            <a:r>
              <a:rPr lang="en-US" altLang="ko-KR"/>
              <a:t>tf.stop_gradient() </a:t>
            </a:r>
            <a:r>
              <a:rPr lang="ko-KR" altLang="en-US"/>
              <a:t>함수를 사용 </a:t>
            </a:r>
            <a:r>
              <a:rPr lang="en-US" altLang="ko-KR"/>
              <a:t>- </a:t>
            </a:r>
            <a:r>
              <a:rPr lang="ko-KR" altLang="en-US"/>
              <a:t>이 함수는 </a:t>
            </a:r>
            <a:r>
              <a:rPr lang="en-US" altLang="ko-KR"/>
              <a:t>(tf.identity()</a:t>
            </a:r>
            <a:r>
              <a:rPr lang="ko-KR" altLang="en-US"/>
              <a:t>처럼</a:t>
            </a:r>
            <a:r>
              <a:rPr lang="en-US" altLang="ko-KR"/>
              <a:t>) </a:t>
            </a:r>
            <a:r>
              <a:rPr lang="ko-KR" altLang="en-US"/>
              <a:t>정방향 계산을 할 때 입력을 반환</a:t>
            </a:r>
            <a:endParaRPr lang="en-US" altLang="ko-KR"/>
          </a:p>
          <a:p>
            <a:pPr lvl="2"/>
            <a:r>
              <a:rPr lang="ko-KR" altLang="en-US"/>
              <a:t>하지만 역전파 시에는 그레이디언트를 전파하지 않음</a:t>
            </a:r>
            <a:r>
              <a:rPr lang="en-US" altLang="ko-KR"/>
              <a:t>(</a:t>
            </a:r>
            <a:r>
              <a:rPr lang="ko-KR" altLang="en-US"/>
              <a:t>상수처럼 작동</a:t>
            </a:r>
            <a:r>
              <a:rPr lang="en-US" altLang="ko-KR"/>
              <a:t>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91E6E5-061A-2B9A-7338-C791E06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5353"/>
            <a:ext cx="7010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52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그레이디언트를 계산할 때 수치적인 이슈가 발생할 경우</a:t>
            </a:r>
            <a:endParaRPr lang="en-US" altLang="ko-KR"/>
          </a:p>
          <a:p>
            <a:pPr lvl="2"/>
            <a:r>
              <a:rPr lang="ko-KR" altLang="en-US"/>
              <a:t>예를 들어 </a:t>
            </a:r>
            <a:r>
              <a:rPr lang="en-US" altLang="ko-KR"/>
              <a:t>x = 10</a:t>
            </a:r>
            <a:r>
              <a:rPr lang="en-US" altLang="ko-KR" baseline="30000"/>
              <a:t>-50</a:t>
            </a:r>
            <a:r>
              <a:rPr lang="ko-KR" altLang="en-US"/>
              <a:t>에서 제곱근을 계산하면 결과는 무한대</a:t>
            </a:r>
            <a:endParaRPr lang="en-US" altLang="ko-KR"/>
          </a:p>
          <a:p>
            <a:pPr lvl="2"/>
            <a:r>
              <a:rPr lang="ko-KR" altLang="en-US"/>
              <a:t>실제로 이 지점의 기울기는 무한대가 아니지만 </a:t>
            </a:r>
            <a:r>
              <a:rPr lang="en-US" altLang="ko-KR"/>
              <a:t>32</a:t>
            </a:r>
            <a:r>
              <a:rPr lang="ko-KR" altLang="en-US"/>
              <a:t>비트 부동소수점으로는 다룰 수 없음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my_softplus() </a:t>
            </a:r>
            <a:r>
              <a:rPr lang="ko-KR" altLang="en-US"/>
              <a:t>함수의 구현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19F8A5-8A92-CA45-2F6B-4E5A957D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7783"/>
            <a:ext cx="5514975" cy="1924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17913E4-7237-5FDB-FA0B-D7C2FC71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34" y="4462444"/>
            <a:ext cx="6619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14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수치적으로 안정적인 함수에도 수치적으로 불안정한 그레이디언트가 있는 경우</a:t>
            </a:r>
            <a:endParaRPr lang="en-US" altLang="ko-KR"/>
          </a:p>
          <a:p>
            <a:pPr lvl="2"/>
            <a:r>
              <a:rPr lang="ko-KR" altLang="en-US"/>
              <a:t>자동 미분을 사용하지 않고 그레이디언트 계산을 위해 사용할 식을 텐서플로에 전달</a:t>
            </a:r>
            <a:endParaRPr lang="en-US" altLang="ko-KR"/>
          </a:p>
          <a:p>
            <a:pPr lvl="2"/>
            <a:r>
              <a:rPr lang="ko-KR" altLang="en-US"/>
              <a:t>수치적으로 안정적인 그레이디언트 함수도 반환하도록 </a:t>
            </a:r>
            <a:r>
              <a:rPr lang="en-US" altLang="ko-KR"/>
              <a:t>my_softplus() </a:t>
            </a:r>
            <a:r>
              <a:rPr lang="ko-KR" altLang="en-US"/>
              <a:t>함수를 업데이트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F25F94-DD63-F2F8-23D0-8829BD70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3685"/>
            <a:ext cx="7886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12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12.3.9 </a:t>
            </a:r>
            <a:r>
              <a:rPr lang="ko-KR" altLang="en-US" b="1">
                <a:solidFill>
                  <a:srgbClr val="FF0000"/>
                </a:solidFill>
              </a:rPr>
              <a:t>사용자 정의 훈련 반복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훈련 반복 구현</a:t>
            </a:r>
            <a:endParaRPr lang="en-US" altLang="ko-KR"/>
          </a:p>
          <a:p>
            <a:pPr lvl="2"/>
            <a:r>
              <a:rPr lang="ko-KR" altLang="en-US"/>
              <a:t>하나의 옵티마이저만 사용하는 </a:t>
            </a:r>
            <a:r>
              <a:rPr lang="en-US" altLang="ko-KR"/>
              <a:t>fit() </a:t>
            </a:r>
            <a:r>
              <a:rPr lang="ko-KR" altLang="en-US"/>
              <a:t>메서드로 두 개의 옵티마이저가 필요했던 헝츠 청의 논문</a:t>
            </a:r>
            <a:r>
              <a:rPr lang="en-US" altLang="ko-KR"/>
              <a:t>(10</a:t>
            </a:r>
            <a:r>
              <a:rPr lang="ko-KR" altLang="en-US"/>
              <a:t>장 참조</a:t>
            </a:r>
            <a:r>
              <a:rPr lang="en-US" altLang="ko-KR"/>
              <a:t>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</a:t>
            </a:r>
            <a:endParaRPr lang="en-US" altLang="ko-KR"/>
          </a:p>
          <a:p>
            <a:pPr marL="1257300" lvl="2" indent="-342900">
              <a:buFont typeface="+mj-lt"/>
              <a:buAutoNum type="arabicParenR"/>
            </a:pPr>
            <a:r>
              <a:rPr lang="ko-KR" altLang="en-US"/>
              <a:t>모델 만들기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1257300" lvl="2" indent="-342900">
              <a:buFont typeface="+mj-lt"/>
              <a:buAutoNum type="arabicParenR" startAt="2"/>
            </a:pPr>
            <a:r>
              <a:rPr lang="ko-KR" altLang="en-US"/>
              <a:t>훈련 세트에서 샘플 배치를 랜덤하게 추출하는 작은 함수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EDB137-76EF-49B2-C088-6E922629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40270"/>
            <a:ext cx="7543800" cy="1933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9DF7090-A99E-CEA3-10C4-8DC1ADB1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15951"/>
            <a:ext cx="5286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51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1257300" lvl="2" indent="-342900">
              <a:buFont typeface="+mj-lt"/>
              <a:buAutoNum type="arabicParenR" startAt="3"/>
            </a:pPr>
            <a:r>
              <a:rPr lang="ko-KR" altLang="en-US"/>
              <a:t>현재 스텝 수</a:t>
            </a:r>
            <a:r>
              <a:rPr lang="en-US" altLang="ko-KR"/>
              <a:t>, </a:t>
            </a:r>
            <a:r>
              <a:rPr lang="ko-KR" altLang="en-US"/>
              <a:t>전체 스텝 수</a:t>
            </a:r>
            <a:r>
              <a:rPr lang="en-US" altLang="ko-KR"/>
              <a:t>, </a:t>
            </a:r>
            <a:r>
              <a:rPr lang="ko-KR" altLang="en-US"/>
              <a:t>에포크 시작부터 평균 손실</a:t>
            </a:r>
            <a:r>
              <a:rPr lang="en-US" altLang="ko-KR"/>
              <a:t>(Mean </a:t>
            </a:r>
            <a:r>
              <a:rPr lang="ko-KR" altLang="en-US"/>
              <a:t>지표를 사용해 계산</a:t>
            </a:r>
            <a:r>
              <a:rPr lang="en-US" altLang="ko-KR"/>
              <a:t>), </a:t>
            </a:r>
            <a:r>
              <a:rPr lang="ko-KR" altLang="en-US"/>
              <a:t>그 외 다른 지표를 포함하여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훈련 상태를 출력하는 함수</a:t>
            </a:r>
            <a:endParaRPr lang="en-US" altLang="ko-KR"/>
          </a:p>
          <a:p>
            <a:pPr marL="1257300" lvl="2" indent="-342900">
              <a:buFont typeface="+mj-lt"/>
              <a:buAutoNum type="arabicParenR" startAt="3"/>
            </a:pPr>
            <a:endParaRPr lang="en-US" altLang="ko-KR"/>
          </a:p>
          <a:p>
            <a:pPr marL="1257300" lvl="2" indent="-342900">
              <a:buFont typeface="+mj-lt"/>
              <a:buAutoNum type="arabicParenR" startAt="3"/>
            </a:pPr>
            <a:endParaRPr lang="en-US" altLang="ko-KR"/>
          </a:p>
          <a:p>
            <a:pPr marL="1257300" lvl="2" indent="-342900">
              <a:buFont typeface="+mj-lt"/>
              <a:buAutoNum type="arabicParenR" startAt="3"/>
            </a:pPr>
            <a:endParaRPr lang="en-US" altLang="ko-KR"/>
          </a:p>
          <a:p>
            <a:pPr marL="1257300" lvl="2" indent="-342900">
              <a:buFont typeface="+mj-lt"/>
              <a:buAutoNum type="arabicParenR" startAt="3"/>
            </a:pPr>
            <a:endParaRPr lang="en-US" altLang="ko-KR"/>
          </a:p>
          <a:p>
            <a:pPr marL="1257300" lvl="2" indent="-342900">
              <a:buFont typeface="+mj-lt"/>
              <a:buAutoNum type="arabicParenR" startAt="3"/>
            </a:pPr>
            <a:endParaRPr lang="en-US" altLang="ko-KR"/>
          </a:p>
          <a:p>
            <a:pPr marL="1257300" lvl="2" indent="-342900">
              <a:buFont typeface="+mj-lt"/>
              <a:buAutoNum type="arabicParenR" startAt="3"/>
            </a:pPr>
            <a:endParaRPr lang="en-US" altLang="ko-KR"/>
          </a:p>
          <a:p>
            <a:pPr marL="1257300" lvl="2" indent="-342900">
              <a:buFont typeface="+mj-lt"/>
              <a:buAutoNum type="arabicParenR" startAt="3"/>
            </a:pPr>
            <a:r>
              <a:rPr lang="ko-KR" altLang="en-US"/>
              <a:t>몇 개의 하이퍼파라미터를 정의하고 옵티마이저</a:t>
            </a:r>
            <a:r>
              <a:rPr lang="en-US" altLang="ko-KR"/>
              <a:t>, </a:t>
            </a:r>
            <a:r>
              <a:rPr lang="ko-KR" altLang="en-US"/>
              <a:t>손실 함수</a:t>
            </a:r>
            <a:r>
              <a:rPr lang="en-US" altLang="ko-KR"/>
              <a:t>, </a:t>
            </a:r>
            <a:r>
              <a:rPr lang="ko-KR" altLang="en-US"/>
              <a:t>지표</a:t>
            </a:r>
            <a:r>
              <a:rPr lang="en-US" altLang="ko-KR"/>
              <a:t>(</a:t>
            </a:r>
            <a:r>
              <a:rPr lang="ko-KR" altLang="en-US"/>
              <a:t>이 예제에서는 </a:t>
            </a:r>
            <a:r>
              <a:rPr lang="en-US" altLang="ko-KR"/>
              <a:t>MAE)</a:t>
            </a:r>
            <a:r>
              <a:rPr lang="ko-KR" altLang="en-US"/>
              <a:t>를 선택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067F8E7-AB6B-7A92-6005-509BE0ACA1B1}"/>
              </a:ext>
            </a:extLst>
          </p:cNvPr>
          <p:cNvGrpSpPr/>
          <p:nvPr/>
        </p:nvGrpSpPr>
        <p:grpSpPr>
          <a:xfrm>
            <a:off x="1524000" y="1378998"/>
            <a:ext cx="7953375" cy="1762125"/>
            <a:chOff x="1524000" y="1378998"/>
            <a:chExt cx="7953375" cy="17621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C2F66B8-712E-1493-2DE0-128D2CB18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378998"/>
              <a:ext cx="7953375" cy="762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4058E1E9-9DF1-6EC1-AAC5-C9203580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2140998"/>
              <a:ext cx="7943850" cy="100012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B638898-41AC-0881-3370-7E271A4D2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679984"/>
            <a:ext cx="5372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4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(29)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1257300" lvl="2" indent="-342900">
              <a:buFont typeface="+mj-lt"/>
              <a:buAutoNum type="arabicParenR" startAt="5"/>
            </a:pPr>
            <a:r>
              <a:rPr lang="ko-KR" altLang="en-US"/>
              <a:t>사용자 정의 훈련 반복 준비 완료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EB476A-2161-BA80-172F-C4EC3587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2871"/>
            <a:ext cx="7584489" cy="51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1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</a:t>
            </a:r>
            <a:r>
              <a:rPr lang="ko-KR" altLang="en-US" dirty="0" smtClean="0"/>
              <a:t> </a:t>
            </a:r>
            <a:r>
              <a:rPr lang="ko-KR" altLang="en-US" dirty="0"/>
              <a:t>사용자 정의 모델과 훈련 알고리즘</a:t>
            </a:r>
            <a:r>
              <a:rPr lang="en-US" altLang="ko-KR" dirty="0"/>
              <a:t>(30)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만약 그레이디언트 클리핑</a:t>
            </a:r>
            <a:r>
              <a:rPr lang="en-US" altLang="ko-KR"/>
              <a:t>(11</a:t>
            </a:r>
            <a:r>
              <a:rPr lang="ko-KR" altLang="en-US"/>
              <a:t>장 참고</a:t>
            </a:r>
            <a:r>
              <a:rPr lang="en-US" altLang="ko-KR"/>
              <a:t>)</a:t>
            </a:r>
            <a:r>
              <a:rPr lang="ko-KR" altLang="en-US"/>
              <a:t>을 하고 싶다면 </a:t>
            </a:r>
            <a:endParaRPr lang="en-US" altLang="ko-KR"/>
          </a:p>
          <a:p>
            <a:pPr lvl="2"/>
            <a:r>
              <a:rPr lang="en-US" altLang="ko-KR"/>
              <a:t>clipnorm</a:t>
            </a:r>
            <a:r>
              <a:rPr lang="ko-KR" altLang="en-US"/>
              <a:t>이나 </a:t>
            </a:r>
            <a:r>
              <a:rPr lang="en-US" altLang="ko-KR"/>
              <a:t>clipvalue </a:t>
            </a:r>
            <a:r>
              <a:rPr lang="ko-KR" altLang="en-US"/>
              <a:t>하이퍼파라미터를 지정</a:t>
            </a:r>
            <a:endParaRPr lang="en-US" altLang="ko-KR"/>
          </a:p>
          <a:p>
            <a:pPr lvl="1"/>
            <a:r>
              <a:rPr lang="ko-KR" altLang="en-US"/>
              <a:t>만약 가중치에 다른 변환을 적용하려면 </a:t>
            </a:r>
            <a:endParaRPr lang="en-US" altLang="ko-KR"/>
          </a:p>
          <a:p>
            <a:pPr lvl="2"/>
            <a:r>
              <a:rPr lang="en-US" altLang="ko-KR"/>
              <a:t>apply_gradients() </a:t>
            </a:r>
            <a:r>
              <a:rPr lang="ko-KR" altLang="en-US"/>
              <a:t>메서드를 호출하기 전에 수행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층을 만들 때 </a:t>
            </a:r>
            <a:r>
              <a:rPr lang="en-US" altLang="ko-KR"/>
              <a:t>kernel_constraint</a:t>
            </a:r>
            <a:r>
              <a:rPr lang="ko-KR" altLang="en-US"/>
              <a:t>나 </a:t>
            </a:r>
            <a:r>
              <a:rPr lang="en-US" altLang="ko-KR"/>
              <a:t>bias_constraint</a:t>
            </a:r>
            <a:r>
              <a:rPr lang="ko-KR" altLang="en-US"/>
              <a:t>를 지정하여</a:t>
            </a:r>
            <a:r>
              <a:rPr lang="en-US" altLang="ko-KR"/>
              <a:t>) </a:t>
            </a:r>
            <a:r>
              <a:rPr lang="ko-KR" altLang="en-US"/>
              <a:t>모델에 가중치 제한을 추가하고 싶다면</a:t>
            </a:r>
            <a:endParaRPr lang="en-US" altLang="ko-KR"/>
          </a:p>
          <a:p>
            <a:pPr lvl="2"/>
            <a:r>
              <a:rPr lang="en-US" altLang="ko-KR"/>
              <a:t>apply_gradients() </a:t>
            </a:r>
            <a:r>
              <a:rPr lang="ko-KR" altLang="en-US"/>
              <a:t>다음에 이 제한을 적용하도록 훈련 반복을 수정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823D7A9-4D0F-4F1D-07B2-516B5752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5222"/>
            <a:ext cx="55530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7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함수와 그래프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입력의 세제곱을 계산하는 함수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정수나 실수 같은 파이썬 상수나 텐서를 사용하여 이 함수를 호출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tf.function()</a:t>
            </a:r>
            <a:r>
              <a:rPr lang="ko-KR" altLang="en-US"/>
              <a:t>을 사용하여 이 파이썬 함수를 텐서플로 함수</a:t>
            </a:r>
            <a:r>
              <a:rPr lang="en-US" altLang="ko-KR"/>
              <a:t>(TensorFlow function)</a:t>
            </a:r>
            <a:r>
              <a:rPr lang="ko-KR" altLang="en-US"/>
              <a:t>로 변환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38C0289-19D1-F1B1-30A0-5602966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2625"/>
            <a:ext cx="3829050" cy="923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8663970-5C95-ED43-D9D7-587CF527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10" y="2625725"/>
            <a:ext cx="7639050" cy="1666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1D1F8E1-D52B-7ED0-79B4-55B1EA510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811775"/>
            <a:ext cx="6191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함수와 그래프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 텐서플로 함수는 원래 파이썬 함수처럼 사용할 수 있고 동일한 </a:t>
            </a:r>
            <a:r>
              <a:rPr lang="en-US" altLang="ko-KR"/>
              <a:t>(</a:t>
            </a:r>
            <a:r>
              <a:rPr lang="ko-KR" altLang="en-US"/>
              <a:t>하지만 항상 텐서로</a:t>
            </a:r>
            <a:r>
              <a:rPr lang="en-US" altLang="ko-KR"/>
              <a:t>) </a:t>
            </a:r>
            <a:r>
              <a:rPr lang="ko-KR" altLang="en-US"/>
              <a:t>결과를 반환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400"/>
          </a:p>
          <a:p>
            <a:pPr lvl="1"/>
            <a:r>
              <a:rPr lang="en-US" altLang="ko-KR"/>
              <a:t>tf.function </a:t>
            </a:r>
            <a:r>
              <a:rPr lang="ko-KR" altLang="en-US"/>
              <a:t>데코레이터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400"/>
          </a:p>
          <a:p>
            <a:pPr lvl="1"/>
            <a:r>
              <a:rPr lang="ko-KR" altLang="en-US"/>
              <a:t>원본 파이썬 함수는 필요할 때 여전히 텐서플로 함수의 </a:t>
            </a:r>
            <a:r>
              <a:rPr lang="en-US" altLang="ko-KR"/>
              <a:t>python_function </a:t>
            </a:r>
            <a:r>
              <a:rPr lang="ko-KR" altLang="en-US"/>
              <a:t>속성으로 참조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65758C2-60C1-4432-76CC-8D161ED5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21" y="1308484"/>
            <a:ext cx="4686300" cy="1400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30BD3A8-361C-A46F-54E8-CC8FA0CB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21" y="3033361"/>
            <a:ext cx="3629025" cy="1171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8D3395A-0769-1BA4-AF51-B0F5BE942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21" y="4673216"/>
            <a:ext cx="3581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함수와 그래프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텐서플로 특징과 장점</a:t>
            </a:r>
            <a:endParaRPr lang="en-US" altLang="ko-KR"/>
          </a:p>
          <a:p>
            <a:pPr lvl="2"/>
            <a:r>
              <a:rPr lang="ko-KR" altLang="en-US"/>
              <a:t>텐서플로는 사용하지 않는 노드를 제거하고 표현을 단순화</a:t>
            </a:r>
            <a:r>
              <a:rPr lang="en-US" altLang="ko-KR"/>
              <a:t>(</a:t>
            </a:r>
            <a:r>
              <a:rPr lang="ko-KR" altLang="en-US"/>
              <a:t>예를 들면 </a:t>
            </a:r>
            <a:r>
              <a:rPr lang="en-US" altLang="ko-KR"/>
              <a:t>1 + 2</a:t>
            </a:r>
            <a:r>
              <a:rPr lang="ko-KR" altLang="en-US"/>
              <a:t>를 </a:t>
            </a:r>
            <a:r>
              <a:rPr lang="en-US" altLang="ko-KR"/>
              <a:t>3</a:t>
            </a:r>
            <a:r>
              <a:rPr lang="ko-KR" altLang="en-US"/>
              <a:t>으로 대체</a:t>
            </a:r>
            <a:r>
              <a:rPr lang="en-US" altLang="ko-KR"/>
              <a:t>)</a:t>
            </a:r>
            <a:r>
              <a:rPr lang="ko-KR" altLang="en-US"/>
              <a:t>하는 등 계산 그래프를 최적화</a:t>
            </a:r>
            <a:endParaRPr lang="en-US" altLang="ko-KR"/>
          </a:p>
          <a:p>
            <a:pPr lvl="2"/>
            <a:r>
              <a:rPr lang="ko-KR" altLang="en-US"/>
              <a:t>최적화된 그래프가 준비되면 텐서플로 함수는 적절한 순서에 맞춰 </a:t>
            </a:r>
            <a:r>
              <a:rPr lang="en-US" altLang="ko-KR"/>
              <a:t>(</a:t>
            </a:r>
            <a:r>
              <a:rPr lang="ko-KR" altLang="en-US"/>
              <a:t>그리고 가능하면 병렬로</a:t>
            </a:r>
            <a:r>
              <a:rPr lang="en-US" altLang="ko-KR"/>
              <a:t>) </a:t>
            </a:r>
            <a:r>
              <a:rPr lang="ko-KR" altLang="en-US"/>
              <a:t>그래프 내의 연산을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효율적으로 실행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일반적으로 텐서플로 함수는 원본 파이썬 함수보다 훨씬 빠르게 실행</a:t>
            </a:r>
            <a:endParaRPr lang="en-US" altLang="ko-KR"/>
          </a:p>
          <a:p>
            <a:pPr lvl="2"/>
            <a:r>
              <a:rPr lang="ko-KR" altLang="en-US"/>
              <a:t>파이썬 함수를 빠르게 실행하려면 텐서플로 함수로 변환</a:t>
            </a:r>
            <a:endParaRPr lang="en-US" altLang="ko-KR"/>
          </a:p>
          <a:p>
            <a:pPr lvl="2"/>
            <a:r>
              <a:rPr lang="en-US" altLang="ko-KR"/>
              <a:t>tf.function()</a:t>
            </a:r>
            <a:r>
              <a:rPr lang="ko-KR" altLang="en-US"/>
              <a:t>을 호출할 때 </a:t>
            </a:r>
            <a:r>
              <a:rPr lang="en-US" altLang="ko-KR"/>
              <a:t>jit_compile=True</a:t>
            </a:r>
            <a:r>
              <a:rPr lang="ko-KR" altLang="en-US"/>
              <a:t>로 설정하면 텐서플로는 </a:t>
            </a:r>
            <a:r>
              <a:rPr lang="en-US" altLang="ko-KR"/>
              <a:t>XLA(accelerated linear algebra)</a:t>
            </a:r>
            <a:r>
              <a:rPr lang="ko-KR" altLang="en-US"/>
              <a:t>를 사용하여 해당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그래프를 위한 전용 커널을 컴파일하며</a:t>
            </a:r>
            <a:r>
              <a:rPr lang="en-US" altLang="ko-KR"/>
              <a:t>, </a:t>
            </a:r>
            <a:r>
              <a:rPr lang="ko-KR" altLang="en-US"/>
              <a:t>종종 여러 연산을 융합</a:t>
            </a:r>
            <a:endParaRPr lang="en-US" altLang="ko-KR"/>
          </a:p>
          <a:p>
            <a:pPr lvl="2"/>
            <a:r>
              <a:rPr lang="ko-KR" altLang="en-US"/>
              <a:t>케라스가 </a:t>
            </a:r>
            <a:r>
              <a:rPr lang="en-US" altLang="ko-KR"/>
              <a:t>XLA</a:t>
            </a:r>
            <a:r>
              <a:rPr lang="ko-KR" altLang="en-US"/>
              <a:t>를 사용하도록 하려면 </a:t>
            </a:r>
            <a:r>
              <a:rPr lang="en-US" altLang="ko-KR"/>
              <a:t>compile() </a:t>
            </a:r>
            <a:r>
              <a:rPr lang="ko-KR" altLang="en-US"/>
              <a:t>메서드를 호출할 때 </a:t>
            </a:r>
            <a:r>
              <a:rPr lang="en-US" altLang="ko-KR"/>
              <a:t>jit_compile=True</a:t>
            </a:r>
            <a:r>
              <a:rPr lang="ko-KR" altLang="en-US"/>
              <a:t>를 설정</a:t>
            </a:r>
            <a:endParaRPr lang="en-US" altLang="ko-KR"/>
          </a:p>
          <a:p>
            <a:pPr lvl="2"/>
            <a:r>
              <a:rPr lang="ko-KR" altLang="en-US"/>
              <a:t>텐서플로 함수는 호출에 사용되는 입력 크기와 데이터 타입에 맞춰 매번 새로운 그래프를 생성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391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함수와 그래프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12.4.1 </a:t>
            </a:r>
            <a:r>
              <a:rPr lang="ko-KR" altLang="en-US" b="1">
                <a:solidFill>
                  <a:srgbClr val="FF0000"/>
                </a:solidFill>
              </a:rPr>
              <a:t>오토그래프와 트레이싱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42692E-80B7-0CA9-5C9B-5865E71F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95" y="1288785"/>
            <a:ext cx="5746810" cy="4280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8DFCC4-04E8-DDDF-7396-E7201596A26A}"/>
              </a:ext>
            </a:extLst>
          </p:cNvPr>
          <p:cNvSpPr txBox="1"/>
          <p:nvPr/>
        </p:nvSpPr>
        <p:spPr>
          <a:xfrm>
            <a:off x="2769834" y="5825977"/>
            <a:ext cx="6738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12-4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텐서플로가 오토그래프와 트레이싱을 사용해 그래프를 생성하는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663067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12.4</a:t>
            </a:r>
            <a:r>
              <a:rPr lang="ko-KR" altLang="en-US" dirty="0" smtClean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함수와 그래프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12.4.2 </a:t>
            </a:r>
            <a:r>
              <a:rPr lang="ko-KR" altLang="en-US" b="1">
                <a:solidFill>
                  <a:srgbClr val="FF0000"/>
                </a:solidFill>
              </a:rPr>
              <a:t>텐서플로 함수 사용법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tf.function </a:t>
            </a:r>
            <a:r>
              <a:rPr lang="ko-KR" altLang="en-US"/>
              <a:t>데코레이터와 사용 규칙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넘파이나 표준 라이브러리를 포함해서 다른 라이브러리를 호출하면 트레이싱 과정에서 실행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 호출은 그래프에 포함되지 않음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다른 파이썬 함수나 텐서플로 함수를 호출할 수 있음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하지만 텐서플로가 계산 그래프에 있는 이러한 함수들의 연산을 감지하므로 동일한 규칙을 따름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함수에서 텐서플로 변수</a:t>
            </a:r>
            <a:r>
              <a:rPr lang="en-US" altLang="ko-KR"/>
              <a:t>(</a:t>
            </a:r>
            <a:r>
              <a:rPr lang="ko-KR" altLang="en-US"/>
              <a:t>또는 데이터셋이나 큐와 같은 상태가 있는 다른 텐서플로 객체</a:t>
            </a:r>
            <a:r>
              <a:rPr lang="en-US" altLang="ko-KR"/>
              <a:t>)</a:t>
            </a:r>
            <a:r>
              <a:rPr lang="ko-KR" altLang="en-US"/>
              <a:t>를 만든다면 처음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호출될 때만 수행되어야 함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파이썬 함수의 소스 코드는 텐서플로에서 사용 가능해야 함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텐서플로는 텐서나 </a:t>
            </a:r>
            <a:r>
              <a:rPr lang="en-US" altLang="ko-KR"/>
              <a:t>tf.data.Dataset(13</a:t>
            </a:r>
            <a:r>
              <a:rPr lang="ko-KR" altLang="en-US"/>
              <a:t>장 참고</a:t>
            </a:r>
            <a:r>
              <a:rPr lang="en-US" altLang="ko-KR"/>
              <a:t>)</a:t>
            </a:r>
            <a:r>
              <a:rPr lang="ko-KR" altLang="en-US"/>
              <a:t>을 순회하는 </a:t>
            </a:r>
            <a:r>
              <a:rPr lang="en-US" altLang="ko-KR"/>
              <a:t>for </a:t>
            </a:r>
            <a:r>
              <a:rPr lang="ko-KR" altLang="en-US"/>
              <a:t>문만 감지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따라서 </a:t>
            </a:r>
            <a:r>
              <a:rPr lang="en-US" altLang="ko-KR"/>
              <a:t>for i in range(x) </a:t>
            </a:r>
            <a:r>
              <a:rPr lang="ko-KR" altLang="en-US"/>
              <a:t>대신 </a:t>
            </a:r>
            <a:r>
              <a:rPr lang="en-US" altLang="ko-KR"/>
              <a:t>for i in tf.range(x)</a:t>
            </a:r>
            <a:r>
              <a:rPr lang="ko-KR" altLang="en-US"/>
              <a:t>를 사용해야 함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성능 면에서는 반복문보다 벡터화된 구현을 사용하는 것이 좋음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914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텐서플로를 한마디로 어떻게 정의할 수 있나요</a:t>
            </a:r>
            <a:r>
              <a:rPr lang="en-US" altLang="ko-KR" dirty="0"/>
              <a:t>? </a:t>
            </a:r>
            <a:r>
              <a:rPr lang="ko-KR" altLang="en-US" dirty="0"/>
              <a:t>텐서플로의 주요 특징은 무엇인가요</a:t>
            </a:r>
            <a:r>
              <a:rPr lang="en-US" altLang="ko-KR" dirty="0"/>
              <a:t>? </a:t>
            </a:r>
            <a:r>
              <a:rPr lang="ko-KR" altLang="en-US" dirty="0"/>
              <a:t>인기 있는 딥러닝 </a:t>
            </a:r>
            <a:r>
              <a:rPr lang="ko-KR" altLang="en-US"/>
              <a:t>라이브러리는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어떤 </a:t>
            </a:r>
            <a:r>
              <a:rPr lang="ko-KR" altLang="en-US" dirty="0"/>
              <a:t>것이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텐서플로는 넘파이를 그대로 대체할 수 있나요</a:t>
            </a:r>
            <a:r>
              <a:rPr lang="en-US" altLang="ko-KR" dirty="0"/>
              <a:t>? </a:t>
            </a:r>
            <a:r>
              <a:rPr lang="ko-KR" altLang="en-US" dirty="0"/>
              <a:t>두 라이브러리의 주요 차이점은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tf.range</a:t>
            </a:r>
            <a:r>
              <a:rPr lang="en-US" altLang="ko-KR" dirty="0"/>
              <a:t>(10)</a:t>
            </a:r>
            <a:r>
              <a:rPr lang="ko-KR" altLang="en-US" dirty="0"/>
              <a:t>와 </a:t>
            </a:r>
            <a:r>
              <a:rPr lang="en-US" altLang="ko-KR" dirty="0" err="1"/>
              <a:t>tf.constant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(10))</a:t>
            </a:r>
            <a:r>
              <a:rPr lang="ko-KR" altLang="en-US" dirty="0"/>
              <a:t>의 결과는 같은가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일반 텐서 외에 텐서플로에서 사용할 수 있는 </a:t>
            </a:r>
            <a:r>
              <a:rPr lang="en-US" altLang="ko-KR" dirty="0"/>
              <a:t>6</a:t>
            </a:r>
            <a:r>
              <a:rPr lang="ko-KR" altLang="en-US" dirty="0"/>
              <a:t>가지 다른 데이터 구조는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/>
              <a:t>tf.keras.losses.Loss </a:t>
            </a:r>
            <a:r>
              <a:rPr lang="ko-KR" altLang="en-US"/>
              <a:t>클래스를 상속하거나 일반 함수를 작성하여 사용자 정의 손실 함 수를 정의할 수 있음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언제 사용해야 하나</a:t>
            </a:r>
            <a:r>
              <a:rPr lang="en-US" altLang="ko-KR"/>
              <a:t>?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비슷하게 </a:t>
            </a:r>
            <a:r>
              <a:rPr lang="en-US" altLang="ko-KR"/>
              <a:t>tf.keras.metrics.Metric </a:t>
            </a:r>
            <a:r>
              <a:rPr lang="ko-KR" altLang="en-US"/>
              <a:t>클래스를 상속하거나 함수를 정의하여 지표를 정의할 수 있음</a:t>
            </a:r>
            <a:r>
              <a:rPr lang="en-US" altLang="ko-KR"/>
              <a:t>. </a:t>
            </a:r>
            <a:r>
              <a:rPr lang="ko-KR" altLang="en-US" dirty="0"/>
              <a:t>언제 사용해야 하나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언제 사용자 정의 층 또는 사용자 정의 모델을 만들어야 하나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사용자 정의 훈련 반복을 만들어야 하는 경우는 어떤 것이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케라스의 사용자 정의 구성 요소가 임의의 파이썬 코드를 담을 수 있나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또는 이 구성 요소를 텐서플로 함수로 바꿀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텐서플로 함수로 바꿀 수 있는 함수를 만든다면 따라야 할 주요 규칙은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동적인 케라스 모델을 만들어야 할 때는 언제인가</a:t>
            </a:r>
            <a:r>
              <a:rPr lang="en-US" altLang="ko-KR" dirty="0"/>
              <a:t>? </a:t>
            </a:r>
            <a:r>
              <a:rPr lang="ko-KR" altLang="en-US" dirty="0"/>
              <a:t>어떻게 만들 수 있나</a:t>
            </a:r>
            <a:r>
              <a:rPr lang="en-US" altLang="ko-KR" dirty="0"/>
              <a:t>? </a:t>
            </a:r>
            <a:r>
              <a:rPr lang="ko-KR" altLang="en-US" dirty="0"/>
              <a:t>왜 전체 모델을 동적으로 만들지 않나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8598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12"/>
            </a:pPr>
            <a:r>
              <a:rPr lang="ko-KR" altLang="en-US" sz="1500" dirty="0"/>
              <a:t>층 정규화</a:t>
            </a:r>
            <a:r>
              <a:rPr lang="en-US" altLang="ko-KR" sz="1500" dirty="0"/>
              <a:t>layer normalization</a:t>
            </a:r>
            <a:r>
              <a:rPr lang="ko-KR" altLang="en-US" sz="1500" dirty="0"/>
              <a:t>를 수행하는 사용자 정의 층을 구현해보기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이런 종류의 층을 </a:t>
            </a:r>
            <a:r>
              <a:rPr lang="en-US" altLang="ko-KR" sz="1500" dirty="0"/>
              <a:t>15</a:t>
            </a:r>
            <a:r>
              <a:rPr lang="ko-KR" altLang="en-US" sz="1500" dirty="0"/>
              <a:t>장에서 사용함</a:t>
            </a:r>
            <a:r>
              <a:rPr lang="en-US" altLang="ko-KR" sz="1500" dirty="0"/>
              <a:t>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500" dirty="0"/>
              <a:t>build() </a:t>
            </a:r>
            <a:r>
              <a:rPr lang="ko-KR" altLang="en-US" sz="1500" dirty="0"/>
              <a:t>메서드에서 두 개의 훈련 가능한 가중치 </a:t>
            </a:r>
            <a:r>
              <a:rPr lang="en-US" altLang="ko-KR" sz="1500" dirty="0"/>
              <a:t>α</a:t>
            </a:r>
            <a:r>
              <a:rPr lang="ko-KR" altLang="en-US" sz="1500" dirty="0"/>
              <a:t>와 </a:t>
            </a:r>
            <a:r>
              <a:rPr lang="en-US" altLang="ko-KR" sz="1500" dirty="0"/>
              <a:t>β</a:t>
            </a:r>
            <a:r>
              <a:rPr lang="ko-KR" altLang="en-US" sz="1500" dirty="0"/>
              <a:t>를 정의</a:t>
            </a:r>
            <a:r>
              <a:rPr lang="en-US" altLang="ko-KR" sz="1500" dirty="0"/>
              <a:t>. </a:t>
            </a:r>
            <a:r>
              <a:rPr lang="ko-KR" altLang="en-US" sz="1500" dirty="0"/>
              <a:t>두 가중치 모두 크기가 </a:t>
            </a:r>
            <a:r>
              <a:rPr lang="en-US" altLang="ko-KR" sz="1500" dirty="0" err="1"/>
              <a:t>input_shape</a:t>
            </a:r>
            <a:r>
              <a:rPr lang="en-US" altLang="ko-KR" sz="1500" dirty="0"/>
              <a:t>[-1:]</a:t>
            </a:r>
            <a:r>
              <a:rPr lang="ko-KR" altLang="en-US" sz="1500" dirty="0"/>
              <a:t>이고 데이터 타입은 </a:t>
            </a:r>
            <a:r>
              <a:rPr lang="en-US" altLang="ko-KR" sz="1500" dirty="0"/>
              <a:t>tf.float32. α</a:t>
            </a:r>
            <a:r>
              <a:rPr lang="ko-KR" altLang="en-US" sz="1500" dirty="0"/>
              <a:t>는 </a:t>
            </a:r>
            <a:r>
              <a:rPr lang="en-US" altLang="ko-KR" sz="1500" dirty="0"/>
              <a:t>1</a:t>
            </a:r>
            <a:r>
              <a:rPr lang="ko-KR" altLang="en-US" sz="1500" dirty="0"/>
              <a:t>로 초기화되고 </a:t>
            </a:r>
            <a:r>
              <a:rPr lang="en-US" altLang="ko-KR" sz="1500" dirty="0"/>
              <a:t>β</a:t>
            </a:r>
            <a:r>
              <a:rPr lang="ko-KR" altLang="en-US" sz="1500" dirty="0"/>
              <a:t>는 </a:t>
            </a:r>
            <a:r>
              <a:rPr lang="en-US" altLang="ko-KR" sz="1500" dirty="0"/>
              <a:t>0</a:t>
            </a:r>
            <a:r>
              <a:rPr lang="ko-KR" altLang="en-US" sz="1500" dirty="0"/>
              <a:t>으로 초기화되어야 함</a:t>
            </a:r>
            <a:endParaRPr lang="en-US" altLang="ko-KR" sz="15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500" dirty="0"/>
              <a:t>call() </a:t>
            </a:r>
            <a:r>
              <a:rPr lang="ko-KR" altLang="en-US" sz="1500" dirty="0"/>
              <a:t>메서드는 샘플의 특성마다 평균 </a:t>
            </a:r>
            <a:r>
              <a:rPr lang="en-US" altLang="ko-KR" sz="1500" dirty="0"/>
              <a:t>μ</a:t>
            </a:r>
            <a:r>
              <a:rPr lang="ko-KR" altLang="en-US" sz="1500" dirty="0"/>
              <a:t>와 표준편차 </a:t>
            </a:r>
            <a:r>
              <a:rPr lang="en-US" altLang="ko-KR" sz="1500" dirty="0"/>
              <a:t>σ</a:t>
            </a:r>
            <a:r>
              <a:rPr lang="ko-KR" altLang="en-US" sz="1500" dirty="0"/>
              <a:t>를 계산해야 함</a:t>
            </a:r>
            <a:r>
              <a:rPr lang="en-US" altLang="ko-KR" sz="1500" dirty="0"/>
              <a:t>. </a:t>
            </a:r>
            <a:r>
              <a:rPr lang="ko-KR" altLang="en-US" sz="1500" dirty="0"/>
              <a:t>이를 위해 전체 샘플의 평균 </a:t>
            </a:r>
            <a:r>
              <a:rPr lang="en-US" altLang="ko-KR" sz="1500" dirty="0"/>
              <a:t>μ</a:t>
            </a:r>
            <a:r>
              <a:rPr lang="ko-KR" altLang="en-US" sz="1500" dirty="0"/>
              <a:t>와 분산 </a:t>
            </a:r>
            <a:r>
              <a:rPr lang="en-US" altLang="ko-KR" sz="1500" dirty="0"/>
              <a:t>σ2</a:t>
            </a:r>
            <a:r>
              <a:rPr lang="ko-KR" altLang="en-US" sz="1500" dirty="0"/>
              <a:t>을 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/>
              <a:t>반환하는 </a:t>
            </a:r>
            <a:r>
              <a:rPr lang="en-US" altLang="ko-KR" sz="1500" dirty="0" err="1"/>
              <a:t>tf.nn.moments</a:t>
            </a:r>
            <a:r>
              <a:rPr lang="en-US" altLang="ko-KR" sz="1500" dirty="0"/>
              <a:t>(inputs, axes=-1,</a:t>
            </a:r>
            <a:r>
              <a:rPr lang="ko-KR" altLang="en-US" sz="1500" dirty="0"/>
              <a:t> </a:t>
            </a:r>
            <a:r>
              <a:rPr lang="en-US" altLang="ko-KR" sz="1500" dirty="0" err="1"/>
              <a:t>keepdims</a:t>
            </a:r>
            <a:r>
              <a:rPr lang="en-US" altLang="ko-KR" sz="1500" dirty="0"/>
              <a:t>=True)</a:t>
            </a:r>
            <a:r>
              <a:rPr lang="ko-KR" altLang="en-US" sz="1500" dirty="0"/>
              <a:t>을 사용할 수 있음</a:t>
            </a:r>
            <a:r>
              <a:rPr lang="en-US" altLang="ko-KR" sz="1500" dirty="0"/>
              <a:t>(</a:t>
            </a:r>
            <a:r>
              <a:rPr lang="ko-KR" altLang="en-US" sz="1500" dirty="0"/>
              <a:t>분산의 제곱근으로 표준편차를 계산</a:t>
            </a:r>
            <a:r>
              <a:rPr lang="en-US" altLang="ko-KR" sz="1500" dirty="0"/>
              <a:t>). </a:t>
            </a:r>
            <a:r>
              <a:rPr lang="ko-KR" altLang="en-US" sz="1500" dirty="0" err="1"/>
              <a:t>그다음</a:t>
            </a:r>
            <a:r>
              <a:rPr lang="ko-KR" altLang="en-US" sz="1500" dirty="0"/>
              <a:t> </a:t>
            </a:r>
            <a:r>
              <a:rPr lang="en-US" altLang="ko-KR" sz="1500" dirty="0"/>
              <a:t>αⓧ(X - μ)/(σ + ε) + β</a:t>
            </a:r>
            <a:r>
              <a:rPr lang="ko-KR" altLang="en-US" sz="1500" dirty="0"/>
              <a:t>를 계산하여 반환</a:t>
            </a:r>
            <a:r>
              <a:rPr lang="en-US" altLang="ko-KR" sz="1500" dirty="0"/>
              <a:t>. </a:t>
            </a:r>
            <a:r>
              <a:rPr lang="ko-KR" altLang="en-US" sz="1500" dirty="0"/>
              <a:t>여기에서 ⓧ는 원소별 곱셈</a:t>
            </a:r>
            <a:r>
              <a:rPr lang="en-US" altLang="ko-KR" sz="1500" dirty="0"/>
              <a:t>(*)</a:t>
            </a:r>
            <a:r>
              <a:rPr lang="ko-KR" altLang="en-US" sz="1500" dirty="0"/>
              <a:t>을 나타냄</a:t>
            </a:r>
            <a:r>
              <a:rPr lang="en-US" altLang="ko-KR" sz="1500" dirty="0"/>
              <a:t>. ε</a:t>
            </a:r>
            <a:r>
              <a:rPr lang="ko-KR" altLang="en-US" sz="1500" dirty="0"/>
              <a:t>은 안전을 위한 항임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/>
              <a:t>(0</a:t>
            </a:r>
            <a:r>
              <a:rPr lang="ko-KR" altLang="en-US" sz="1500" dirty="0"/>
              <a:t>으로 나누어지는 것을 막기 위한 작은 상수</a:t>
            </a:r>
            <a:r>
              <a:rPr lang="en-US" altLang="ko-KR" sz="1500" dirty="0"/>
              <a:t>. </a:t>
            </a:r>
            <a:r>
              <a:rPr lang="ko-KR" altLang="en-US" sz="1500" dirty="0"/>
              <a:t>예를 들면 </a:t>
            </a:r>
            <a:r>
              <a:rPr lang="en-US" altLang="ko-KR" sz="1500" dirty="0"/>
              <a:t>0.001).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500" dirty="0"/>
              <a:t>사용자 정의 층이 </a:t>
            </a:r>
            <a:r>
              <a:rPr lang="en-US" altLang="ko-KR" sz="1500" dirty="0" err="1"/>
              <a:t>tf.keras.layers.LayerNormalization</a:t>
            </a:r>
            <a:r>
              <a:rPr lang="en-US" altLang="ko-KR" sz="1500" dirty="0"/>
              <a:t> </a:t>
            </a:r>
            <a:r>
              <a:rPr lang="ko-KR" altLang="en-US" sz="1500" dirty="0"/>
              <a:t>층과 동일한</a:t>
            </a:r>
            <a:r>
              <a:rPr lang="en-US" altLang="ko-KR" sz="1500" dirty="0"/>
              <a:t>(</a:t>
            </a:r>
            <a:r>
              <a:rPr lang="ko-KR" altLang="en-US" sz="1500" dirty="0"/>
              <a:t>또는 거의 동일한</a:t>
            </a:r>
            <a:r>
              <a:rPr lang="en-US" altLang="ko-KR" sz="1500" dirty="0"/>
              <a:t>) </a:t>
            </a:r>
            <a:r>
              <a:rPr lang="ko-KR" altLang="en-US" sz="1500" dirty="0"/>
              <a:t>출력을 만드는지 확인</a:t>
            </a:r>
            <a:endParaRPr lang="en-US" altLang="ko-KR" sz="15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 startAt="12"/>
            </a:pPr>
            <a:r>
              <a:rPr lang="ko-KR" altLang="en-US" sz="1500" dirty="0"/>
              <a:t>사용자 정의 훈련 반복을 사용해 패션 </a:t>
            </a:r>
            <a:r>
              <a:rPr lang="en-US" altLang="ko-KR" sz="1500" dirty="0"/>
              <a:t>MNIST </a:t>
            </a:r>
            <a:r>
              <a:rPr lang="ko-KR" altLang="en-US" sz="1500" dirty="0"/>
              <a:t>데이터셋</a:t>
            </a:r>
            <a:r>
              <a:rPr lang="en-US" altLang="ko-KR" sz="1500" dirty="0"/>
              <a:t>(10</a:t>
            </a:r>
            <a:r>
              <a:rPr lang="ko-KR" altLang="en-US" sz="1500" dirty="0"/>
              <a:t>장 참조</a:t>
            </a:r>
            <a:r>
              <a:rPr lang="en-US" altLang="ko-KR" sz="1500" dirty="0"/>
              <a:t>)</a:t>
            </a:r>
            <a:r>
              <a:rPr lang="ko-KR" altLang="en-US" sz="1500" dirty="0"/>
              <a:t>으로 모델을 훈련해보기</a:t>
            </a:r>
            <a:r>
              <a:rPr lang="en-US" altLang="ko-KR" sz="1500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500" dirty="0"/>
              <a:t>에포크</a:t>
            </a:r>
            <a:r>
              <a:rPr lang="en-US" altLang="ko-KR" sz="1500" dirty="0"/>
              <a:t>, </a:t>
            </a:r>
            <a:r>
              <a:rPr lang="ko-KR" altLang="en-US" sz="1500" dirty="0"/>
              <a:t>반복</a:t>
            </a:r>
            <a:r>
              <a:rPr lang="en-US" altLang="ko-KR" sz="1500" dirty="0"/>
              <a:t>, </a:t>
            </a:r>
            <a:r>
              <a:rPr lang="ko-KR" altLang="en-US" sz="1500" dirty="0"/>
              <a:t>평균 훈련 손실</a:t>
            </a:r>
            <a:r>
              <a:rPr lang="en-US" altLang="ko-KR" sz="1500" dirty="0"/>
              <a:t>, (</a:t>
            </a:r>
            <a:r>
              <a:rPr lang="ko-KR" altLang="en-US" sz="1500" dirty="0"/>
              <a:t>반복마다 업데이트되는</a:t>
            </a:r>
            <a:r>
              <a:rPr lang="en-US" altLang="ko-KR" sz="1500" dirty="0"/>
              <a:t>) </a:t>
            </a:r>
            <a:r>
              <a:rPr lang="ko-KR" altLang="en-US" sz="1500" dirty="0"/>
              <a:t>에포크의 평균 정확도는 물론 에포크 끝에서 검증 손실과 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/>
              <a:t>정확도를 출력</a:t>
            </a:r>
            <a:r>
              <a:rPr lang="en-US" altLang="ko-KR" sz="1500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500" dirty="0"/>
              <a:t>상위 층과 하위 층에 학습률이 다른 옵티마이저를 따로 사용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9353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err="1"/>
              <a:t>텐서플로를</a:t>
            </a:r>
            <a:r>
              <a:rPr lang="ko-KR" altLang="en-US" dirty="0"/>
              <a:t> 사용한 사용자 정의 모델과 훈련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12.1   </a:t>
            </a:r>
            <a:r>
              <a:rPr lang="ko-KR" altLang="en-US" dirty="0"/>
              <a:t>텐서플로 훑어보기</a:t>
            </a:r>
            <a:endParaRPr lang="en-US" altLang="ko-KR" dirty="0"/>
          </a:p>
          <a:p>
            <a:r>
              <a:rPr lang="en-US" altLang="ko-KR" dirty="0" smtClean="0"/>
              <a:t>12.2   </a:t>
            </a:r>
            <a:r>
              <a:rPr lang="ko-KR" altLang="en-US" dirty="0"/>
              <a:t>넘파이처럼 텐서플로 사용하기</a:t>
            </a:r>
            <a:endParaRPr lang="en-US" altLang="ko-KR" dirty="0"/>
          </a:p>
          <a:p>
            <a:r>
              <a:rPr lang="en-US" altLang="ko-KR" dirty="0" smtClean="0"/>
              <a:t>12.3   </a:t>
            </a:r>
            <a:r>
              <a:rPr lang="ko-KR" altLang="en-US" dirty="0"/>
              <a:t>사용자 정의 모델과 훈련 알고리즘</a:t>
            </a:r>
            <a:endParaRPr lang="en-US" altLang="ko-KR" dirty="0"/>
          </a:p>
          <a:p>
            <a:r>
              <a:rPr lang="en-US" altLang="ko-KR" dirty="0" smtClean="0"/>
              <a:t>12.4   </a:t>
            </a:r>
            <a:r>
              <a:rPr lang="ko-KR" altLang="en-US" dirty="0"/>
              <a:t>텐서플로 함수와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smtClean="0">
                <a:cs typeface="+mj-cs"/>
              </a:rPr>
              <a:t>12</a:t>
            </a:r>
            <a:r>
              <a:rPr lang="ko-KR" altLang="en-US" sz="3200" b="1" dirty="0" smtClean="0">
                <a:cs typeface="+mj-cs"/>
              </a:rPr>
              <a:t>장</a:t>
            </a:r>
            <a:r>
              <a:rPr lang="en-US" altLang="ko-KR" sz="3200" b="1" dirty="0" smtClean="0">
                <a:cs typeface="+mj-cs"/>
              </a:rPr>
              <a:t> </a:t>
            </a:r>
            <a:r>
              <a:rPr lang="ko-KR" altLang="en-US" sz="3200" b="1" dirty="0">
                <a:cs typeface="+mj-cs"/>
              </a:rPr>
              <a:t>텐서플로를 사용한 사용자 정의 모델과 훈련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텐서플로와 저수준 파이썬 </a:t>
            </a:r>
            <a:r>
              <a:rPr lang="en-US" altLang="ko-KR" sz="1600" dirty="0"/>
              <a:t>API</a:t>
            </a:r>
            <a:r>
              <a:rPr lang="ko-KR" altLang="en-US" sz="1600" dirty="0"/>
              <a:t>를 이용한 사용자 정의 모델과 훈련 알고리즘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12.1</a:t>
            </a:r>
            <a:r>
              <a:rPr lang="ko-KR" altLang="en-US" dirty="0" smtClean="0"/>
              <a:t> </a:t>
            </a:r>
            <a:r>
              <a:rPr lang="ko-KR" altLang="en-US" dirty="0"/>
              <a:t>텐서플로 훑어보기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텐서플로는 강력한 수치 계산용 라이브러리</a:t>
            </a:r>
            <a:endParaRPr lang="en-US" altLang="ko-KR" dirty="0"/>
          </a:p>
          <a:p>
            <a:pPr lvl="2"/>
            <a:r>
              <a:rPr lang="ko-KR" altLang="en-US" dirty="0"/>
              <a:t>구글에서 개발</a:t>
            </a:r>
            <a:r>
              <a:rPr lang="en-US" altLang="ko-KR" dirty="0"/>
              <a:t>, 2015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오픈 소스로 공개</a:t>
            </a:r>
            <a:endParaRPr lang="en-US" altLang="ko-KR" dirty="0"/>
          </a:p>
          <a:p>
            <a:pPr lvl="2"/>
            <a:r>
              <a:rPr lang="ko-KR" altLang="en-US" dirty="0"/>
              <a:t>셀 수 없이 많은 프로젝트가 텐서플로를 사용하여 이미지 분류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추천 시스템</a:t>
            </a:r>
            <a:r>
              <a:rPr lang="en-US" altLang="ko-KR" dirty="0"/>
              <a:t>, </a:t>
            </a:r>
            <a:r>
              <a:rPr lang="ko-KR" altLang="en-US" dirty="0"/>
              <a:t>시계열 예측 등과 같은 </a:t>
            </a:r>
            <a:r>
              <a:rPr lang="ko-KR" altLang="en-US"/>
              <a:t>모든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종류의 </a:t>
            </a:r>
            <a:r>
              <a:rPr lang="ko-KR" altLang="en-US" dirty="0"/>
              <a:t>머신러닝 작업을 수행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r>
              <a:rPr lang="ko-KR" altLang="en-US"/>
              <a:t>기능 </a:t>
            </a:r>
            <a:r>
              <a:rPr lang="ko-KR" altLang="en-US" dirty="0"/>
              <a:t>요약</a:t>
            </a:r>
            <a:endParaRPr lang="en-US" altLang="ko-KR" dirty="0"/>
          </a:p>
          <a:p>
            <a:pPr lvl="2"/>
            <a:r>
              <a:rPr lang="ko-KR" altLang="en-US" dirty="0"/>
              <a:t>핵심 구조는 넘파이와 매우 비슷하지만 </a:t>
            </a:r>
            <a:r>
              <a:rPr lang="en-US" altLang="ko-KR" dirty="0"/>
              <a:t>GPU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여러 장치와 서버에 대해서</a:t>
            </a:r>
            <a:r>
              <a:rPr lang="en-US" altLang="ko-KR" dirty="0"/>
              <a:t>) </a:t>
            </a:r>
            <a:r>
              <a:rPr lang="ko-KR" altLang="en-US" dirty="0"/>
              <a:t>분산 컴퓨팅을 지원</a:t>
            </a:r>
            <a:endParaRPr lang="en-US" altLang="ko-KR" dirty="0"/>
          </a:p>
          <a:p>
            <a:pPr lvl="2"/>
            <a:r>
              <a:rPr lang="ko-KR" altLang="en-US" dirty="0"/>
              <a:t>일종의 </a:t>
            </a:r>
            <a:r>
              <a:rPr lang="en-US" altLang="ko-KR" dirty="0" err="1"/>
              <a:t>JITjust</a:t>
            </a:r>
            <a:r>
              <a:rPr lang="en-US" altLang="ko-KR" dirty="0"/>
              <a:t>-in-time </a:t>
            </a:r>
            <a:r>
              <a:rPr lang="ko-KR" altLang="en-US" dirty="0"/>
              <a:t>컴파일러를 포함</a:t>
            </a:r>
            <a:r>
              <a:rPr lang="en-US" altLang="ko-KR" dirty="0"/>
              <a:t>. </a:t>
            </a:r>
            <a:r>
              <a:rPr lang="ko-KR" altLang="en-US" dirty="0"/>
              <a:t>속도를 높이고 메모리 사용량을 줄이기 위해 계산을 최적화</a:t>
            </a:r>
            <a:endParaRPr lang="en-US" altLang="ko-KR" dirty="0"/>
          </a:p>
          <a:p>
            <a:pPr lvl="2"/>
            <a:r>
              <a:rPr lang="ko-KR" altLang="en-US" dirty="0"/>
              <a:t>계산 그래프는 플랫폼에 중립적인 포맷으로 내보낼 수 있으므로 한 환경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리눅스에 있는 파이썬</a:t>
            </a:r>
            <a:r>
              <a:rPr lang="en-US" altLang="ko-KR" dirty="0"/>
              <a:t>)</a:t>
            </a:r>
            <a:r>
              <a:rPr lang="ko-KR" altLang="en-US" dirty="0"/>
              <a:t>에서 텐서플로 모델을 훈련하고 다른 환경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안드로이드 장치에 있는 자바</a:t>
            </a:r>
            <a:r>
              <a:rPr lang="en-US" altLang="ko-KR" dirty="0"/>
              <a:t>)</a:t>
            </a:r>
            <a:r>
              <a:rPr lang="ko-KR" altLang="en-US" dirty="0"/>
              <a:t>에서 실행할 수 있음</a:t>
            </a:r>
            <a:endParaRPr lang="en-US" altLang="ko-KR" dirty="0"/>
          </a:p>
          <a:p>
            <a:pPr lvl="2"/>
            <a:r>
              <a:rPr lang="ko-KR" altLang="en-US"/>
              <a:t>텐서플로는 후진 모드 자동 미분</a:t>
            </a:r>
            <a:r>
              <a:rPr lang="en-US" altLang="ko-KR"/>
              <a:t>(10</a:t>
            </a:r>
            <a:r>
              <a:rPr lang="ko-KR" altLang="en-US"/>
              <a:t>장과 부록 </a:t>
            </a:r>
            <a:r>
              <a:rPr lang="en-US" altLang="ko-KR"/>
              <a:t>B </a:t>
            </a:r>
            <a:r>
              <a:rPr lang="ko-KR" altLang="en-US"/>
              <a:t>참고</a:t>
            </a:r>
            <a:r>
              <a:rPr lang="en-US" altLang="ko-KR"/>
              <a:t>) </a:t>
            </a:r>
            <a:r>
              <a:rPr lang="ko-KR" altLang="en-US"/>
              <a:t>기능과 </a:t>
            </a:r>
            <a:r>
              <a:rPr lang="en-US" altLang="ko-KR"/>
              <a:t>RMSProp, Nadam </a:t>
            </a:r>
            <a:r>
              <a:rPr lang="ko-KR" altLang="en-US"/>
              <a:t>같은 고성능 옵티마이저</a:t>
            </a:r>
            <a:r>
              <a:rPr lang="en-US" altLang="ko-KR"/>
              <a:t>(11</a:t>
            </a:r>
            <a:r>
              <a:rPr lang="ko-KR" altLang="en-US"/>
              <a:t>장 참고</a:t>
            </a:r>
            <a:r>
              <a:rPr lang="en-US" altLang="ko-KR"/>
              <a:t>)</a:t>
            </a:r>
            <a:r>
              <a:rPr lang="ko-KR" altLang="en-US"/>
              <a:t>를 제공하므로 모든 종류의 손실 함수를 쉽게 최소화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16338</TotalTime>
  <Words>2858</Words>
  <Application>Microsoft Office PowerPoint</Application>
  <PresentationFormat>사용자 지정</PresentationFormat>
  <Paragraphs>527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12.1 텐서플로 훑어보기(1)</vt:lpstr>
      <vt:lpstr>12.1 텐서플로 훑어보기(2)</vt:lpstr>
      <vt:lpstr>12.1 텐서플로 훑어보기(3)</vt:lpstr>
      <vt:lpstr>12.2 넘파이처럼 텐서플로 사용하기(1)</vt:lpstr>
      <vt:lpstr>12.2 넘파이처럼 텐서플로 사용하기(2)</vt:lpstr>
      <vt:lpstr>12.2 넘파이처럼 텐서플로 사용하기(3)</vt:lpstr>
      <vt:lpstr>12.2 넘파이처럼 텐서플로 사용하기(4)</vt:lpstr>
      <vt:lpstr>12.2 넘파이처럼 텐서플로 사용하기(5)</vt:lpstr>
      <vt:lpstr>12.2 넘파이처럼 텐서플로 사용하기(6)</vt:lpstr>
      <vt:lpstr>12.2 넘파이처럼 텐서플로 사용하기(7)</vt:lpstr>
      <vt:lpstr>12.3 사용자 정의 모델과 훈련 알고리즘(1)</vt:lpstr>
      <vt:lpstr>12.3 사용자 정의 모델과 훈련 알고리즘(2)</vt:lpstr>
      <vt:lpstr>12.3 사용자 정의 모델과 훈련 알고리즘(3)</vt:lpstr>
      <vt:lpstr>12.3 사용자 정의 모델과 훈련 알고리즘(4)</vt:lpstr>
      <vt:lpstr>12.3 사용자 정의 모델과 훈련 알고리즘(5)</vt:lpstr>
      <vt:lpstr>12.3 사용자 정의 모델과 훈련 알고리즘(6)</vt:lpstr>
      <vt:lpstr>12.3 사용자 정의 모델과 훈련 알고리즘(7)</vt:lpstr>
      <vt:lpstr>12.3 사용자 정의 모델과 훈련 알고리즘(8)</vt:lpstr>
      <vt:lpstr>12.3 사용자 정의 모델과 훈련 알고리즘(9)</vt:lpstr>
      <vt:lpstr>12.3 사용자 정의 모델과 훈련 알고리즘(10)</vt:lpstr>
      <vt:lpstr>12.3 사용자 정의 모델과 훈련 알고리즘(11)</vt:lpstr>
      <vt:lpstr>12.3 사용자 정의 모델과 훈련 알고리즘(12)</vt:lpstr>
      <vt:lpstr>12.3 사용자 정의 모델과 훈련 알고리즘(13)</vt:lpstr>
      <vt:lpstr>12.3 사용자 정의 모델과 훈련 알고리즘(14)</vt:lpstr>
      <vt:lpstr>12.3 사용자 정의 모델과 훈련 알고리즘(15)</vt:lpstr>
      <vt:lpstr>12.3 사용자 정의 모델과 훈련 알고리즘(16)</vt:lpstr>
      <vt:lpstr>12.3 사용자 정의 모델과 훈련 알고리즘(17)</vt:lpstr>
      <vt:lpstr>12.3 사용자 정의 모델과 훈련 알고리즘(18)</vt:lpstr>
      <vt:lpstr>12.3 사용자 정의 모델과 훈련 알고리즘(19)</vt:lpstr>
      <vt:lpstr>12.3 사용자 정의 모델과 훈련 알고리즘(20)</vt:lpstr>
      <vt:lpstr>12.3 사용자 정의 모델과 훈련 알고리즘(21)</vt:lpstr>
      <vt:lpstr>12.3 사용자 정의 모델과 훈련 알고리즘(22)</vt:lpstr>
      <vt:lpstr>12.3 사용자 정의 모델과 훈련 알고리즘(23)</vt:lpstr>
      <vt:lpstr>12.3 사용자 정의 모델과 훈련 알고리즘(24)</vt:lpstr>
      <vt:lpstr>12.3 사용자 정의 모델과 훈련 알고리즘(25)</vt:lpstr>
      <vt:lpstr>12.3 사용자 정의 모델과 훈련 알고리즘(26)</vt:lpstr>
      <vt:lpstr>12.3 사용자 정의 모델과 훈련 알고리즘(27)</vt:lpstr>
      <vt:lpstr>12.3 사용자 정의 모델과 훈련 알고리즘(28)</vt:lpstr>
      <vt:lpstr>12.3 사용자 정의 모델과 훈련 알고리즘(29)</vt:lpstr>
      <vt:lpstr>12.3 사용자 정의 모델과 훈련 알고리즘(30)</vt:lpstr>
      <vt:lpstr>12.4 텐서플로 함수와 그래프(1)</vt:lpstr>
      <vt:lpstr>12.4 텐서플로 함수와 그래프(2)</vt:lpstr>
      <vt:lpstr>12.4 텐서플로 함수와 그래프(3)</vt:lpstr>
      <vt:lpstr>12.4 텐서플로 함수와 그래프(4)</vt:lpstr>
      <vt:lpstr>12.4 텐서플로 함수와 그래프(5)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422</cp:revision>
  <dcterms:created xsi:type="dcterms:W3CDTF">2020-01-31T07:25:46Z</dcterms:created>
  <dcterms:modified xsi:type="dcterms:W3CDTF">2023-10-16T05:43:07Z</dcterms:modified>
</cp:coreProperties>
</file>