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6"/>
  </p:notesMasterIdLst>
  <p:handoutMasterIdLst>
    <p:handoutMasterId r:id="rId47"/>
  </p:handoutMasterIdLst>
  <p:sldIdLst>
    <p:sldId id="2393" r:id="rId2"/>
    <p:sldId id="2442" r:id="rId3"/>
    <p:sldId id="2443" r:id="rId4"/>
    <p:sldId id="2439" r:id="rId5"/>
    <p:sldId id="2440" r:id="rId6"/>
    <p:sldId id="2441" r:id="rId7"/>
    <p:sldId id="2356" r:id="rId8"/>
    <p:sldId id="2341" r:id="rId9"/>
    <p:sldId id="2404" r:id="rId10"/>
    <p:sldId id="2347" r:id="rId11"/>
    <p:sldId id="2405" r:id="rId12"/>
    <p:sldId id="2406" r:id="rId13"/>
    <p:sldId id="2407" r:id="rId14"/>
    <p:sldId id="2408" r:id="rId15"/>
    <p:sldId id="2409" r:id="rId16"/>
    <p:sldId id="2410" r:id="rId17"/>
    <p:sldId id="2411" r:id="rId18"/>
    <p:sldId id="2412" r:id="rId19"/>
    <p:sldId id="2413" r:id="rId20"/>
    <p:sldId id="2414" r:id="rId21"/>
    <p:sldId id="2415" r:id="rId22"/>
    <p:sldId id="2416" r:id="rId23"/>
    <p:sldId id="2417" r:id="rId24"/>
    <p:sldId id="2418" r:id="rId25"/>
    <p:sldId id="2419" r:id="rId26"/>
    <p:sldId id="2420" r:id="rId27"/>
    <p:sldId id="2421" r:id="rId28"/>
    <p:sldId id="2422" r:id="rId29"/>
    <p:sldId id="2423" r:id="rId30"/>
    <p:sldId id="2424" r:id="rId31"/>
    <p:sldId id="2425" r:id="rId32"/>
    <p:sldId id="2426" r:id="rId33"/>
    <p:sldId id="2427" r:id="rId34"/>
    <p:sldId id="2429" r:id="rId35"/>
    <p:sldId id="2428" r:id="rId36"/>
    <p:sldId id="2430" r:id="rId37"/>
    <p:sldId id="2431" r:id="rId38"/>
    <p:sldId id="2432" r:id="rId39"/>
    <p:sldId id="2433" r:id="rId40"/>
    <p:sldId id="2434" r:id="rId41"/>
    <p:sldId id="2435" r:id="rId42"/>
    <p:sldId id="2436" r:id="rId43"/>
    <p:sldId id="2385" r:id="rId44"/>
    <p:sldId id="2391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5" orient="horz" pos="2704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pos="302" userDrawn="1">
          <p15:clr>
            <a:srgbClr val="A4A3A4"/>
          </p15:clr>
        </p15:guide>
        <p15:guide id="8" pos="7265" userDrawn="1">
          <p15:clr>
            <a:srgbClr val="A4A3A4"/>
          </p15:clr>
        </p15:guide>
        <p15:guide id="9" orient="horz" pos="6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B0A0"/>
    <a:srgbClr val="43B0A0"/>
    <a:srgbClr val="F06436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50000" autoAdjust="0"/>
  </p:normalViewPr>
  <p:slideViewPr>
    <p:cSldViewPr snapToGrid="0" showGuides="1">
      <p:cViewPr>
        <p:scale>
          <a:sx n="129" d="100"/>
          <a:sy n="129" d="100"/>
        </p:scale>
        <p:origin x="-72" y="-58"/>
      </p:cViewPr>
      <p:guideLst>
        <p:guide orient="horz" pos="2319"/>
        <p:guide orient="horz" pos="2704"/>
        <p:guide orient="horz" pos="686"/>
        <p:guide pos="3840"/>
        <p:guide pos="3985"/>
        <p:guide pos="960"/>
        <p:guide pos="302"/>
        <p:guide pos="726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rmAutofit/>
          </a:bodyPr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1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xmlns="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608409" cy="3591827"/>
          </a:xfrm>
        </p:spPr>
        <p:txBody>
          <a:bodyPr/>
          <a:lstStyle/>
          <a:p>
            <a:r>
              <a:rPr lang="ko-KR" altLang="en-US" dirty="0"/>
              <a:t>핸즈온 </a:t>
            </a:r>
            <a:r>
              <a:rPr lang="ko-KR" altLang="en-US" dirty="0" err="1"/>
              <a:t>머신러닝</a:t>
            </a:r>
            <a:r>
              <a:rPr lang="en-US" altLang="ko-KR" dirty="0"/>
              <a:t>(3</a:t>
            </a:r>
            <a:r>
              <a:rPr lang="ko-KR" altLang="en-US" dirty="0"/>
              <a:t>판</a:t>
            </a:r>
            <a:r>
              <a:rPr lang="en-US" altLang="ko-KR" dirty="0"/>
              <a:t>)</a:t>
            </a:r>
            <a:endParaRPr lang="x-none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20350" y="781107"/>
            <a:ext cx="881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</a:t>
            </a:r>
            <a:r>
              <a:rPr lang="ko-KR" altLang="en-US" dirty="0"/>
              <a:t>부</a:t>
            </a:r>
            <a:r>
              <a:rPr lang="en-US" altLang="ko-KR" dirty="0"/>
              <a:t>]</a:t>
            </a:r>
            <a:r>
              <a:rPr lang="en-US" dirty="0"/>
              <a:t> </a:t>
            </a:r>
            <a:r>
              <a:rPr lang="ko-KR" altLang="en-US" dirty="0"/>
              <a:t>머신러닝 </a:t>
            </a:r>
          </a:p>
          <a:p>
            <a:r>
              <a:rPr lang="en-US" dirty="0" smtClean="0"/>
              <a:t>7</a:t>
            </a:r>
            <a:r>
              <a:rPr lang="ko-KR" altLang="en-US" dirty="0" smtClean="0"/>
              <a:t>장</a:t>
            </a:r>
            <a:r>
              <a:rPr lang="en-US" dirty="0" smtClean="0"/>
              <a:t> </a:t>
            </a:r>
            <a:r>
              <a:rPr lang="ko-KR" altLang="en-US" dirty="0"/>
              <a:t>앙상블 학습과 랜덤 </a:t>
            </a:r>
            <a:r>
              <a:rPr lang="ko-KR" altLang="en-US" dirty="0" err="1"/>
              <a:t>포레스트</a:t>
            </a:r>
            <a:endParaRPr lang="en-US" altLang="ko-KR" dirty="0"/>
          </a:p>
        </p:txBody>
      </p:sp>
      <p:pic>
        <p:nvPicPr>
          <p:cNvPr id="9" name="Picture 2" descr="\\hanbittemp.hanbit.co.kr\IT출판부\IT출판2부\IT출판2부_2팀\이채윤\2_완료\(2023-9)핸즈온 머신러닝(3판)_박해선\7_디자인\입체표지-핸즈온 머신러닝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849" y="1176611"/>
            <a:ext cx="3382470" cy="397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61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7.1</a:t>
            </a:r>
            <a:r>
              <a:rPr lang="ko-KR" altLang="en-US" dirty="0" smtClean="0"/>
              <a:t> </a:t>
            </a:r>
            <a:r>
              <a:rPr lang="ko-KR" altLang="en-US" dirty="0"/>
              <a:t>투표 기반 분류기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3827332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직접 </a:t>
            </a:r>
            <a:r>
              <a:rPr lang="ko-KR" altLang="en-US" dirty="0"/>
              <a:t>투표</a:t>
            </a:r>
            <a:r>
              <a:rPr lang="en-US" altLang="ko-KR" dirty="0"/>
              <a:t>(hard voting</a:t>
            </a:r>
            <a:r>
              <a:rPr lang="en-US" altLang="ko-KR"/>
              <a:t>) </a:t>
            </a:r>
            <a:r>
              <a:rPr lang="ko-KR" altLang="en-US"/>
              <a:t>분류기</a:t>
            </a:r>
          </a:p>
          <a:p>
            <a:pPr lvl="2"/>
            <a:r>
              <a:rPr lang="ko-KR" altLang="en-US"/>
              <a:t>강한 학습기</a:t>
            </a:r>
            <a:endParaRPr lang="en-US" altLang="ko-KR"/>
          </a:p>
          <a:p>
            <a:pPr lvl="2"/>
            <a:r>
              <a:rPr lang="ko-KR" altLang="en-US"/>
              <a:t>약한 학습기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xmlns="" id="{44F0D160-41F0-0DD7-0D0F-7E7D1DD302F5}"/>
              </a:ext>
            </a:extLst>
          </p:cNvPr>
          <p:cNvSpPr/>
          <p:nvPr/>
        </p:nvSpPr>
        <p:spPr>
          <a:xfrm>
            <a:off x="4377131" y="5871882"/>
            <a:ext cx="2933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7-2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직접 투표 분류기의 예측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D40F439-7F71-294F-21F1-1ED382E84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7" y="2093930"/>
            <a:ext cx="53054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5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7.1</a:t>
            </a:r>
            <a:r>
              <a:rPr lang="ko-KR" altLang="en-US" dirty="0" smtClean="0"/>
              <a:t> </a:t>
            </a:r>
            <a:r>
              <a:rPr lang="ko-KR" altLang="en-US" dirty="0"/>
              <a:t>투표 기반 분류기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3827332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큰 수의 법칙</a:t>
            </a:r>
            <a:r>
              <a:rPr lang="en-US" altLang="ko-KR"/>
              <a:t>(law of large numbers)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xmlns="" id="{44F0D160-41F0-0DD7-0D0F-7E7D1DD302F5}"/>
              </a:ext>
            </a:extLst>
          </p:cNvPr>
          <p:cNvSpPr/>
          <p:nvPr/>
        </p:nvSpPr>
        <p:spPr>
          <a:xfrm>
            <a:off x="5109191" y="5276917"/>
            <a:ext cx="19736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7-3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큰 수의 법칙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291F004-BC5F-27DB-5759-F3D5F6B07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757362"/>
            <a:ext cx="79438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54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7.1</a:t>
            </a:r>
            <a:r>
              <a:rPr lang="ko-KR" altLang="en-US" dirty="0" smtClean="0"/>
              <a:t> </a:t>
            </a:r>
            <a:r>
              <a:rPr lang="ko-KR" altLang="en-US" dirty="0"/>
              <a:t>투표 기반 분류기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3827332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moons </a:t>
            </a:r>
            <a:r>
              <a:rPr lang="ko-KR" altLang="en-US"/>
              <a:t>데이터셋을 로드하고 훈련 세트와 테스트 세트로 분할한 다음 세 가지 다양한 분류기로 구성된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투표 기반 분류기를 생성하고 훈련</a:t>
            </a:r>
            <a:endParaRPr lang="en-US" altLang="ko-KR"/>
          </a:p>
          <a:p>
            <a:pPr lvl="2"/>
            <a:r>
              <a:rPr lang="en-US" altLang="ko-KR"/>
              <a:t>VotingClassifier </a:t>
            </a:r>
            <a:r>
              <a:rPr lang="ko-KR" altLang="en-US"/>
              <a:t>클래스 사용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8B4C9B2-782F-91F7-42CB-8ACFFA07B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08966"/>
            <a:ext cx="6683612" cy="413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39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7.1</a:t>
            </a:r>
            <a:r>
              <a:rPr lang="ko-KR" altLang="en-US" dirty="0" smtClean="0"/>
              <a:t> </a:t>
            </a:r>
            <a:r>
              <a:rPr lang="ko-KR" altLang="en-US" dirty="0"/>
              <a:t>투표 기반 분류기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9467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테스트 세트에서 훈련된 각 분류기의 정확도 확인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투표 기반 분류기의 </a:t>
            </a:r>
            <a:r>
              <a:rPr lang="en-US" altLang="ko-KR"/>
              <a:t>predict() </a:t>
            </a:r>
            <a:r>
              <a:rPr lang="ko-KR" altLang="en-US"/>
              <a:t>메서드를 호출하여 직접 투표를 수행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테스트 세트에서 투표 기반 분류기의 성능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CE9F9B6-4F60-37F2-3265-95AC9497D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50087"/>
            <a:ext cx="4965577" cy="15753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89BC3F8-8887-2865-B5B4-EFE66D552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397123"/>
            <a:ext cx="5197252" cy="12124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9A7B3D9C-D261-83FD-BC52-ED628D594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124025"/>
            <a:ext cx="3853535" cy="69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27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7.1</a:t>
            </a:r>
            <a:r>
              <a:rPr lang="ko-KR" altLang="en-US" dirty="0" smtClean="0"/>
              <a:t> </a:t>
            </a:r>
            <a:r>
              <a:rPr lang="ko-KR" altLang="en-US" dirty="0"/>
              <a:t>투표 기반 분류기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9467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간접 투표</a:t>
            </a:r>
            <a:r>
              <a:rPr lang="en-US" altLang="ko-KR"/>
              <a:t>(soft voting)</a:t>
            </a:r>
          </a:p>
          <a:p>
            <a:pPr lvl="2"/>
            <a:r>
              <a:rPr lang="ko-KR" altLang="en-US"/>
              <a:t>모든 분류기가 클래스의 확률을 예측할 수 있으면</a:t>
            </a:r>
            <a:r>
              <a:rPr lang="en-US" altLang="ko-KR"/>
              <a:t>(</a:t>
            </a:r>
            <a:r>
              <a:rPr lang="ko-KR" altLang="en-US"/>
              <a:t>즉</a:t>
            </a:r>
            <a:r>
              <a:rPr lang="en-US" altLang="ko-KR"/>
              <a:t>, predict_proba() </a:t>
            </a:r>
            <a:r>
              <a:rPr lang="ko-KR" altLang="en-US"/>
              <a:t>메서드가 있으면</a:t>
            </a:r>
            <a:r>
              <a:rPr lang="en-US" altLang="ko-KR"/>
              <a:t>) </a:t>
            </a:r>
            <a:r>
              <a:rPr lang="ko-KR" altLang="en-US"/>
              <a:t>개별 분류기의 예측을 평균 내어 확률이 가장 높은 클래스를 예측할 수 있음</a:t>
            </a:r>
            <a:endParaRPr lang="en-US" altLang="ko-KR"/>
          </a:p>
          <a:p>
            <a:pPr lvl="2"/>
            <a:r>
              <a:rPr lang="ko-KR" altLang="en-US"/>
              <a:t>투표 기반 분류기의 </a:t>
            </a:r>
            <a:r>
              <a:rPr lang="en-US" altLang="ko-KR"/>
              <a:t>voting </a:t>
            </a:r>
            <a:r>
              <a:rPr lang="ko-KR" altLang="en-US"/>
              <a:t>매개변수를 </a:t>
            </a:r>
            <a:r>
              <a:rPr lang="en-US" altLang="ko-KR"/>
              <a:t>"soft"</a:t>
            </a:r>
            <a:r>
              <a:rPr lang="ko-KR" altLang="en-US"/>
              <a:t>로 바꾸고 모든 분류기가 클래스의 확률을 추정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5BF0FD0-3491-AFEA-AF71-240A7BD72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98888"/>
            <a:ext cx="69532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15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7.2</a:t>
            </a:r>
            <a:r>
              <a:rPr lang="ko-KR" altLang="en-US" dirty="0" smtClean="0"/>
              <a:t> </a:t>
            </a:r>
            <a:r>
              <a:rPr lang="ko-KR" altLang="en-US" dirty="0" err="1"/>
              <a:t>배깅과</a:t>
            </a:r>
            <a:r>
              <a:rPr lang="ko-KR" altLang="en-US" dirty="0"/>
              <a:t> </a:t>
            </a:r>
            <a:r>
              <a:rPr lang="ko-KR" altLang="en-US" dirty="0" err="1"/>
              <a:t>페이스팅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9467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배깅</a:t>
            </a:r>
            <a:r>
              <a:rPr lang="en-US" altLang="ko-KR"/>
              <a:t>(bagging, bootstrap aggregating</a:t>
            </a:r>
            <a:r>
              <a:rPr lang="ko-KR" altLang="en-US"/>
              <a:t>의 줄임말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훈련 세트에서 중복을 허용하여</a:t>
            </a:r>
            <a:r>
              <a:rPr lang="en-US" altLang="ko-KR"/>
              <a:t> </a:t>
            </a:r>
            <a:r>
              <a:rPr lang="ko-KR" altLang="en-US"/>
              <a:t>샘플링하는 방식</a:t>
            </a:r>
          </a:p>
          <a:p>
            <a:pPr lvl="1"/>
            <a:r>
              <a:rPr lang="ko-KR" altLang="en-US"/>
              <a:t>페이스팅</a:t>
            </a:r>
            <a:r>
              <a:rPr lang="en-US" altLang="ko-KR"/>
              <a:t>(pasting)</a:t>
            </a:r>
          </a:p>
          <a:p>
            <a:pPr lvl="2"/>
            <a:r>
              <a:rPr lang="ko-KR" altLang="en-US"/>
              <a:t>중복을 허용하지 않고 샘플링하는 방식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BD68DA6-E6F5-372E-CF99-A5186C81B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517" y="2309499"/>
            <a:ext cx="5822965" cy="3458581"/>
          </a:xfrm>
          <a:prstGeom prst="rect">
            <a:avLst/>
          </a:prstGeom>
        </p:spPr>
      </p:pic>
      <p:sp>
        <p:nvSpPr>
          <p:cNvPr id="8" name="Rectangle 17">
            <a:extLst>
              <a:ext uri="{FF2B5EF4-FFF2-40B4-BE49-F238E27FC236}">
                <a16:creationId xmlns:a16="http://schemas.microsoft.com/office/drawing/2014/main" xmlns="" id="{6D8CD6C1-B92E-552B-CC79-C6150F3E7206}"/>
              </a:ext>
            </a:extLst>
          </p:cNvPr>
          <p:cNvSpPr/>
          <p:nvPr/>
        </p:nvSpPr>
        <p:spPr>
          <a:xfrm>
            <a:off x="2318645" y="5934990"/>
            <a:ext cx="7617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7-4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배깅과 페이스팅은 훈련 세트에서 랜덤으로 샘플링하여 여러 개의 예측기를 훈련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0658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7.2</a:t>
            </a:r>
            <a:r>
              <a:rPr lang="ko-KR" altLang="en-US" dirty="0" smtClean="0"/>
              <a:t> </a:t>
            </a:r>
            <a:r>
              <a:rPr lang="ko-KR" altLang="en-US" dirty="0" err="1"/>
              <a:t>배깅과</a:t>
            </a:r>
            <a:r>
              <a:rPr lang="ko-KR" altLang="en-US" dirty="0"/>
              <a:t> </a:t>
            </a:r>
            <a:r>
              <a:rPr lang="ko-KR" altLang="en-US" dirty="0" err="1"/>
              <a:t>페이스팅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94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7.2.1 </a:t>
            </a:r>
            <a:r>
              <a:rPr lang="ko-KR" altLang="en-US" b="1">
                <a:solidFill>
                  <a:srgbClr val="FF0000"/>
                </a:solidFill>
              </a:rPr>
              <a:t>사이킷런의 배깅과 페이스팅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BaggingClassifier(</a:t>
            </a:r>
            <a:r>
              <a:rPr lang="ko-KR" altLang="en-US"/>
              <a:t>회귀의 경우에는 </a:t>
            </a:r>
            <a:r>
              <a:rPr lang="en-US" altLang="ko-KR"/>
              <a:t>BaggingRegressor)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09EABD1-2AFB-1E11-CCE4-6F406ACE4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8766"/>
            <a:ext cx="70199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18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7.2</a:t>
            </a:r>
            <a:r>
              <a:rPr lang="ko-KR" altLang="en-US" dirty="0" smtClean="0"/>
              <a:t> </a:t>
            </a:r>
            <a:r>
              <a:rPr lang="ko-KR" altLang="en-US" dirty="0" err="1"/>
              <a:t>배깅과</a:t>
            </a:r>
            <a:r>
              <a:rPr lang="ko-KR" altLang="en-US" dirty="0"/>
              <a:t> </a:t>
            </a:r>
            <a:r>
              <a:rPr lang="ko-KR" altLang="en-US" dirty="0" err="1"/>
              <a:t>페이스팅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9467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단일 결정 트리의 결정 경계와 </a:t>
            </a:r>
            <a:r>
              <a:rPr lang="en-US" altLang="ko-KR"/>
              <a:t>500</a:t>
            </a:r>
            <a:r>
              <a:rPr lang="ko-KR" altLang="en-US"/>
              <a:t>개의 트리를 사용한 배깅 앙상블</a:t>
            </a:r>
            <a:r>
              <a:rPr lang="en-US" altLang="ko-KR"/>
              <a:t>(</a:t>
            </a:r>
            <a:r>
              <a:rPr lang="ko-KR" altLang="en-US"/>
              <a:t>이전 코드로 만든 모델</a:t>
            </a:r>
            <a:r>
              <a:rPr lang="en-US" altLang="ko-KR"/>
              <a:t>)</a:t>
            </a:r>
            <a:r>
              <a:rPr lang="ko-KR" altLang="en-US"/>
              <a:t>의 결정 경계를 비교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xmlns="" id="{7FB12AB0-037A-76D4-697D-02BFFAAEBEF6}"/>
              </a:ext>
            </a:extLst>
          </p:cNvPr>
          <p:cNvSpPr/>
          <p:nvPr/>
        </p:nvSpPr>
        <p:spPr>
          <a:xfrm>
            <a:off x="2783517" y="5137344"/>
            <a:ext cx="66880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7-5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단일 결정 트리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왼쪽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와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500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개의 트리로 만든 배깅 앙상블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오른쪽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비교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BDE6F31-60DE-FD40-C8EC-B47896096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885950"/>
            <a:ext cx="79629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48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7.2</a:t>
            </a:r>
            <a:r>
              <a:rPr lang="ko-KR" altLang="en-US" dirty="0" smtClean="0"/>
              <a:t> </a:t>
            </a:r>
            <a:r>
              <a:rPr lang="ko-KR" altLang="en-US" dirty="0" err="1"/>
              <a:t>배깅과</a:t>
            </a:r>
            <a:r>
              <a:rPr lang="ko-KR" altLang="en-US" dirty="0"/>
              <a:t> </a:t>
            </a:r>
            <a:r>
              <a:rPr lang="ko-KR" altLang="en-US" dirty="0" err="1"/>
              <a:t>페이스팅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94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7.2.2 OOB </a:t>
            </a:r>
            <a:r>
              <a:rPr lang="ko-KR" altLang="en-US" b="1">
                <a:solidFill>
                  <a:srgbClr val="FF0000"/>
                </a:solidFill>
              </a:rPr>
              <a:t>평가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BaggingClassifier</a:t>
            </a:r>
            <a:r>
              <a:rPr lang="ko-KR" altLang="en-US"/>
              <a:t>는 기본값으로 중복을 허용하여</a:t>
            </a:r>
            <a:r>
              <a:rPr lang="en-US" altLang="ko-KR"/>
              <a:t>(bootstrap=True) </a:t>
            </a:r>
            <a:r>
              <a:rPr lang="ko-KR" altLang="en-US"/>
              <a:t>훈련 세트의 크기만큼인 </a:t>
            </a:r>
            <a:r>
              <a:rPr lang="en-US" altLang="ko-KR"/>
              <a:t>m</a:t>
            </a:r>
            <a:r>
              <a:rPr lang="ko-KR" altLang="en-US"/>
              <a:t>개 샘플을 선택</a:t>
            </a:r>
            <a:endParaRPr lang="en-US" altLang="ko-KR"/>
          </a:p>
          <a:p>
            <a:pPr lvl="2"/>
            <a:r>
              <a:rPr lang="ko-KR" altLang="en-US"/>
              <a:t>이는 평균적으로 각 예측기에 훈련 샘플의 </a:t>
            </a:r>
            <a:r>
              <a:rPr lang="en-US" altLang="ko-KR"/>
              <a:t>63% </a:t>
            </a:r>
            <a:r>
              <a:rPr lang="ko-KR" altLang="en-US"/>
              <a:t>정도만 샘플링된다는 것을 의미</a:t>
            </a:r>
            <a:endParaRPr lang="en-US" altLang="ko-KR"/>
          </a:p>
          <a:p>
            <a:pPr lvl="2"/>
            <a:r>
              <a:rPr lang="en-US" altLang="ko-KR"/>
              <a:t>OOB(out-of-bag) </a:t>
            </a:r>
            <a:r>
              <a:rPr lang="ko-KR" altLang="en-US"/>
              <a:t>샘플 </a:t>
            </a:r>
            <a:r>
              <a:rPr lang="en-US" altLang="ko-KR"/>
              <a:t>- </a:t>
            </a:r>
            <a:r>
              <a:rPr lang="ko-KR" altLang="en-US"/>
              <a:t>선택되지 않은 나머지 </a:t>
            </a:r>
            <a:r>
              <a:rPr lang="en-US" altLang="ko-KR"/>
              <a:t>37%</a:t>
            </a:r>
            <a:r>
              <a:rPr lang="ko-KR" altLang="en-US"/>
              <a:t>의 샘플</a:t>
            </a:r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/>
              <a:t>oob_score=True</a:t>
            </a:r>
            <a:r>
              <a:rPr lang="ko-KR" altLang="en-US"/>
              <a:t>로 지정하면 훈련이 끝난 후 자동으로 </a:t>
            </a:r>
            <a:r>
              <a:rPr lang="en-US" altLang="ko-KR"/>
              <a:t>OOB </a:t>
            </a:r>
            <a:r>
              <a:rPr lang="ko-KR" altLang="en-US"/>
              <a:t>평가를 수행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B4D7D89-8736-D908-6E79-38FD328DB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917794"/>
            <a:ext cx="74104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4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7.2</a:t>
            </a:r>
            <a:r>
              <a:rPr lang="ko-KR" altLang="en-US" dirty="0" smtClean="0"/>
              <a:t> </a:t>
            </a:r>
            <a:r>
              <a:rPr lang="ko-KR" altLang="en-US" dirty="0" err="1"/>
              <a:t>배깅과</a:t>
            </a:r>
            <a:r>
              <a:rPr lang="ko-KR" altLang="en-US" dirty="0"/>
              <a:t> </a:t>
            </a:r>
            <a:r>
              <a:rPr lang="ko-KR" altLang="en-US" dirty="0" err="1"/>
              <a:t>페이스팅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94671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OOB </a:t>
            </a:r>
            <a:r>
              <a:rPr lang="ko-KR" altLang="en-US"/>
              <a:t>평가 결과 확인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OOB </a:t>
            </a:r>
            <a:r>
              <a:rPr lang="ko-KR" altLang="en-US"/>
              <a:t>샘플에 대한 결정 함수의 값도 </a:t>
            </a:r>
            <a:r>
              <a:rPr lang="en-US" altLang="ko-KR"/>
              <a:t>oob_decision_function_ </a:t>
            </a:r>
            <a:r>
              <a:rPr lang="ko-KR" altLang="en-US"/>
              <a:t>변수에서 확인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4D2CD11-2AAA-BE95-E6FD-5C42E1F4D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49809"/>
            <a:ext cx="5133975" cy="14287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B2D7B50-D87D-4A80-B4A7-D43E84C72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353170"/>
            <a:ext cx="75342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7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 smtClean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 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43362D23-A774-4433-9ACD-C201DD15AB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97502D5-0DE6-43F9-8F2E-D2C7BA7481E7}"/>
              </a:ext>
            </a:extLst>
          </p:cNvPr>
          <p:cNvSpPr/>
          <p:nvPr/>
        </p:nvSpPr>
        <p:spPr>
          <a:xfrm>
            <a:off x="4976032" y="630316"/>
            <a:ext cx="6377768" cy="5263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700" b="1" dirty="0">
                <a:latin typeface="+mn-ea"/>
              </a:rPr>
              <a:t>지은이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ko-KR" altLang="en-US" sz="1700" b="1" dirty="0">
                <a:latin typeface="+mn-ea"/>
              </a:rPr>
              <a:t>오렐리앙 제롱 </a:t>
            </a:r>
            <a:r>
              <a:rPr lang="en-US" altLang="ko-KR" sz="1700" b="1" dirty="0" err="1">
                <a:latin typeface="+mn-ea"/>
              </a:rPr>
              <a:t>Aurélien</a:t>
            </a:r>
            <a:r>
              <a:rPr lang="en-US" altLang="ko-KR" sz="1700" b="1" dirty="0">
                <a:latin typeface="+mn-ea"/>
              </a:rPr>
              <a:t> </a:t>
            </a:r>
            <a:r>
              <a:rPr lang="en-US" altLang="ko-KR" sz="1700" b="1" dirty="0" err="1">
                <a:latin typeface="+mn-ea"/>
              </a:rPr>
              <a:t>Géron</a:t>
            </a:r>
            <a:endParaRPr lang="en-US" altLang="ko-KR" sz="1700" b="1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머신러닝 컨설턴트</a:t>
            </a:r>
            <a:r>
              <a:rPr lang="en-US" altLang="ko-KR" sz="1500" dirty="0">
                <a:latin typeface="+mn-ea"/>
              </a:rPr>
              <a:t>. 2013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2016</a:t>
            </a:r>
            <a:r>
              <a:rPr lang="ko-KR" altLang="en-US" sz="1500" dirty="0">
                <a:latin typeface="+mn-ea"/>
              </a:rPr>
              <a:t>년까지 구글에서 유튜브 동영상 </a:t>
            </a:r>
            <a:r>
              <a:rPr lang="en-US" altLang="ko-KR" sz="1500" dirty="0">
                <a:latin typeface="+mn-ea"/>
              </a:rPr>
              <a:t/>
            </a:r>
            <a:br>
              <a:rPr lang="en-US" altLang="ko-KR" sz="1500" dirty="0">
                <a:latin typeface="+mn-ea"/>
              </a:rPr>
            </a:br>
            <a:r>
              <a:rPr lang="ko-KR" altLang="en-US" sz="1500" dirty="0">
                <a:latin typeface="+mn-ea"/>
              </a:rPr>
              <a:t>분류 팀을 이끌었다</a:t>
            </a:r>
            <a:r>
              <a:rPr lang="en-US" altLang="ko-KR" sz="1500" dirty="0">
                <a:latin typeface="+mn-ea"/>
              </a:rPr>
              <a:t>. 2002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2012</a:t>
            </a:r>
            <a:r>
              <a:rPr lang="ko-KR" altLang="en-US" sz="1500" dirty="0">
                <a:latin typeface="+mn-ea"/>
              </a:rPr>
              <a:t>년까지 프랑스의 모바일 </a:t>
            </a:r>
            <a:r>
              <a:rPr lang="en-US" altLang="ko-KR" sz="1500" dirty="0">
                <a:latin typeface="+mn-ea"/>
              </a:rPr>
              <a:t>ISP </a:t>
            </a:r>
            <a:r>
              <a:rPr lang="ko-KR" altLang="en-US" sz="1500" dirty="0">
                <a:latin typeface="+mn-ea"/>
              </a:rPr>
              <a:t>선두 주자인 위퍼스트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Wifirst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를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2001</a:t>
            </a:r>
            <a:r>
              <a:rPr lang="ko-KR" altLang="en-US" sz="1500" dirty="0">
                <a:latin typeface="+mn-ea"/>
              </a:rPr>
              <a:t>년에는 폴리콘셀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Polyconseil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을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>
                <a:latin typeface="+mn-ea"/>
              </a:rPr>
              <a:t>이 회사는 지금 전기차 공유 서비스인 오토립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Autolib</a:t>
            </a:r>
            <a:r>
              <a:rPr lang="en-US" altLang="ko-KR" sz="1500" dirty="0">
                <a:latin typeface="+mn-ea"/>
              </a:rPr>
              <a:t>’)</a:t>
            </a:r>
            <a:r>
              <a:rPr lang="ko-KR" altLang="en-US" sz="1500" dirty="0">
                <a:latin typeface="+mn-ea"/>
              </a:rPr>
              <a:t>을 운영하고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ko-KR" altLang="en-US" sz="1500" dirty="0">
                <a:latin typeface="+mn-ea"/>
              </a:rPr>
              <a:t>그전에는 재무</a:t>
            </a:r>
            <a:r>
              <a:rPr lang="en-US" altLang="ko-KR" sz="1500" dirty="0">
                <a:latin typeface="+mn-ea"/>
              </a:rPr>
              <a:t>(J. P. </a:t>
            </a:r>
            <a:r>
              <a:rPr lang="ko-KR" altLang="en-US" sz="1500" dirty="0">
                <a:latin typeface="+mn-ea"/>
              </a:rPr>
              <a:t>모건과 </a:t>
            </a:r>
            <a:r>
              <a:rPr lang="ko-KR" altLang="en-US" sz="1500" dirty="0" err="1">
                <a:latin typeface="+mn-ea"/>
              </a:rPr>
              <a:t>소시에테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 smtClean="0">
                <a:latin typeface="+mn-ea"/>
              </a:rPr>
              <a:t>제네랄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Société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 err="1" smtClean="0">
                <a:latin typeface="+mn-ea"/>
              </a:rPr>
              <a:t>Générale</a:t>
            </a:r>
            <a:r>
              <a:rPr lang="en-US" altLang="ko-KR" sz="1500" dirty="0" smtClean="0">
                <a:latin typeface="+mn-ea"/>
              </a:rPr>
              <a:t>)), </a:t>
            </a:r>
            <a:r>
              <a:rPr lang="ko-KR" altLang="en-US" sz="1500" dirty="0">
                <a:latin typeface="+mn-ea"/>
              </a:rPr>
              <a:t>방위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캐나다 국방부</a:t>
            </a:r>
            <a:r>
              <a:rPr lang="en-US" altLang="ko-KR" sz="1500" dirty="0">
                <a:latin typeface="+mn-ea"/>
              </a:rPr>
              <a:t>), </a:t>
            </a:r>
            <a:r>
              <a:rPr lang="ko-KR" altLang="en-US" sz="1500" dirty="0">
                <a:latin typeface="+mn-ea"/>
              </a:rPr>
              <a:t>의료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수혈</a:t>
            </a:r>
            <a:r>
              <a:rPr lang="en-US" altLang="ko-KR" sz="1500" dirty="0">
                <a:latin typeface="+mn-ea"/>
              </a:rPr>
              <a:t>) </a:t>
            </a:r>
            <a:r>
              <a:rPr lang="ko-KR" altLang="en-US" sz="1500" dirty="0">
                <a:latin typeface="+mn-ea"/>
              </a:rPr>
              <a:t>등 다양한 분야에서 엔지니어로 일했고</a:t>
            </a:r>
            <a:r>
              <a:rPr lang="en-US" altLang="ko-KR" sz="1500" dirty="0">
                <a:latin typeface="+mn-ea"/>
              </a:rPr>
              <a:t>, C++, </a:t>
            </a:r>
            <a:r>
              <a:rPr lang="en-US" altLang="ko-KR" sz="1500" dirty="0" err="1">
                <a:latin typeface="+mn-ea"/>
              </a:rPr>
              <a:t>WiFi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인터넷 구조에 </a:t>
            </a:r>
            <a:r>
              <a:rPr lang="ko-KR" altLang="en-US" sz="1500" dirty="0" smtClean="0">
                <a:latin typeface="+mn-ea"/>
              </a:rPr>
              <a:t>관한 </a:t>
            </a:r>
            <a:r>
              <a:rPr lang="ko-KR" altLang="en-US" sz="1500" dirty="0">
                <a:latin typeface="+mn-ea"/>
              </a:rPr>
              <a:t>몇 권의 </a:t>
            </a:r>
            <a:r>
              <a:rPr lang="ko-KR" altLang="en-US" sz="1500" dirty="0" smtClean="0">
                <a:latin typeface="+mn-ea"/>
              </a:rPr>
              <a:t>기술 서적을 </a:t>
            </a:r>
            <a:r>
              <a:rPr lang="ko-KR" altLang="en-US" sz="1500" dirty="0">
                <a:latin typeface="+mn-ea"/>
              </a:rPr>
              <a:t>썼으며 한 프랑스 </a:t>
            </a:r>
            <a:r>
              <a:rPr lang="ko-KR" altLang="en-US" sz="1500" dirty="0" smtClean="0">
                <a:latin typeface="+mn-ea"/>
              </a:rPr>
              <a:t>공과대학에서 컴퓨터과학을 </a:t>
            </a:r>
            <a:r>
              <a:rPr lang="ko-KR" altLang="en-US" sz="1500" dirty="0">
                <a:latin typeface="+mn-ea"/>
              </a:rPr>
              <a:t>가르쳤다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sz="1700" b="1" dirty="0" smtClean="0">
                <a:latin typeface="+mn-ea"/>
              </a:rPr>
              <a:t>옮긴이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ko-KR" altLang="en-US" sz="1700" b="1" dirty="0">
                <a:latin typeface="+mn-ea"/>
              </a:rPr>
              <a:t>박해선 </a:t>
            </a:r>
            <a:r>
              <a:rPr lang="en-US" altLang="ko-KR" sz="1700" b="1" dirty="0">
                <a:latin typeface="+mn-ea"/>
              </a:rPr>
              <a:t>haesun.park@tensorflow.blog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기계공학을 전공했지만 졸업 후엔 줄곧 코드를 읽고 쓰는 일을 </a:t>
            </a:r>
            <a:r>
              <a:rPr lang="ko-KR" altLang="en-US" sz="1500" dirty="0" smtClean="0">
                <a:latin typeface="+mn-ea"/>
              </a:rPr>
              <a:t>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 err="1">
                <a:latin typeface="+mn-ea"/>
              </a:rPr>
              <a:t>블로그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i="1" dirty="0" err="1" smtClean="0">
                <a:latin typeface="+mn-ea"/>
              </a:rPr>
              <a:t>tensorflow.blog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에 글을 쓰고 </a:t>
            </a:r>
            <a:r>
              <a:rPr lang="ko-KR" altLang="en-US" sz="1500" dirty="0" err="1">
                <a:latin typeface="+mn-ea"/>
              </a:rPr>
              <a:t>머신러닝과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>
                <a:latin typeface="+mn-ea"/>
              </a:rPr>
              <a:t>딥러닝에</a:t>
            </a:r>
            <a:r>
              <a:rPr lang="ko-KR" altLang="en-US" sz="1500" dirty="0">
                <a:latin typeface="+mn-ea"/>
              </a:rPr>
              <a:t> 관한 책을 집필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번역하면서 소프트웨어와 과학의 경계를 흥미롭게 탐험하고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en-US" altLang="ko-KR" sz="1500" dirty="0">
                <a:latin typeface="+mn-ea"/>
              </a:rPr>
              <a:t>『</a:t>
            </a:r>
            <a:r>
              <a:rPr lang="ko-KR" altLang="en-US" sz="1500" dirty="0" err="1">
                <a:latin typeface="+mn-ea"/>
              </a:rPr>
              <a:t>챗</a:t>
            </a:r>
            <a:r>
              <a:rPr lang="en-US" altLang="ko-KR" sz="1500" dirty="0">
                <a:latin typeface="+mn-ea"/>
              </a:rPr>
              <a:t>GPT</a:t>
            </a:r>
            <a:r>
              <a:rPr lang="ko-KR" altLang="en-US" sz="1500" dirty="0">
                <a:latin typeface="+mn-ea"/>
              </a:rPr>
              <a:t>로 대화하는 기술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</a:t>
            </a:r>
            <a:r>
              <a:rPr lang="ko-KR" altLang="en-US" sz="1500" dirty="0">
                <a:latin typeface="+mn-ea"/>
              </a:rPr>
              <a:t>혼자 공부하는 </a:t>
            </a:r>
            <a:r>
              <a:rPr lang="ko-KR" altLang="en-US" sz="1500" dirty="0" err="1">
                <a:latin typeface="+mn-ea"/>
              </a:rPr>
              <a:t>머신러닝</a:t>
            </a:r>
            <a:r>
              <a:rPr lang="en-US" altLang="ko-KR" sz="1500" dirty="0">
                <a:latin typeface="+mn-ea"/>
              </a:rPr>
              <a:t>+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2020), 『</a:t>
            </a:r>
            <a:r>
              <a:rPr lang="ko-KR" altLang="en-US" sz="1500" dirty="0">
                <a:latin typeface="+mn-ea"/>
              </a:rPr>
              <a:t>혼자 공부하는 데이터 분석 </a:t>
            </a:r>
            <a:r>
              <a:rPr lang="en-US" altLang="ko-KR" sz="1500" dirty="0">
                <a:latin typeface="+mn-ea"/>
              </a:rPr>
              <a:t>with </a:t>
            </a:r>
            <a:r>
              <a:rPr lang="ko-KR" altLang="en-US" sz="1500" dirty="0" err="1">
                <a:latin typeface="+mn-ea"/>
              </a:rPr>
              <a:t>파이썬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『Do it! 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ko-KR" altLang="en-US" sz="1500" dirty="0">
                <a:latin typeface="+mn-ea"/>
              </a:rPr>
              <a:t> 입문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이지스퍼블리싱</a:t>
            </a:r>
            <a:r>
              <a:rPr lang="en-US" altLang="ko-KR" sz="1500" dirty="0">
                <a:latin typeface="+mn-ea"/>
              </a:rPr>
              <a:t>, 2019) </a:t>
            </a:r>
            <a:r>
              <a:rPr lang="ko-KR" altLang="en-US" sz="1500" dirty="0">
                <a:latin typeface="+mn-ea"/>
              </a:rPr>
              <a:t>등 </a:t>
            </a:r>
            <a:r>
              <a:rPr lang="ko-KR" altLang="en-US" sz="1500" dirty="0" smtClean="0">
                <a:latin typeface="+mn-ea"/>
              </a:rPr>
              <a:t>집필했다</a:t>
            </a:r>
            <a:r>
              <a:rPr lang="en-US" altLang="ko-KR" sz="1500" dirty="0" smtClean="0">
                <a:latin typeface="+mn-ea"/>
              </a:rPr>
              <a:t>.</a:t>
            </a:r>
            <a:endParaRPr lang="en-US" altLang="ko-KR" sz="15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983237-135B-4034-D714-AABEE5797B37}"/>
              </a:ext>
            </a:extLst>
          </p:cNvPr>
          <p:cNvSpPr txBox="1"/>
          <p:nvPr/>
        </p:nvSpPr>
        <p:spPr>
          <a:xfrm>
            <a:off x="5004770" y="6045248"/>
            <a:ext cx="637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코드 예제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] </a:t>
            </a:r>
            <a:r>
              <a:rPr lang="en-US" altLang="ko-KR" sz="1400" b="1" i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https://bit.ly/homl3-git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에서 주피터 노트북으로 제공</a:t>
            </a:r>
          </a:p>
        </p:txBody>
      </p:sp>
    </p:spTree>
    <p:extLst>
      <p:ext uri="{BB962C8B-B14F-4D97-AF65-F5344CB8AC3E}">
        <p14:creationId xmlns:p14="http://schemas.microsoft.com/office/powerpoint/2010/main" val="1755775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7.3</a:t>
            </a:r>
            <a:r>
              <a:rPr lang="ko-KR" altLang="en-US" dirty="0" smtClean="0"/>
              <a:t> </a:t>
            </a:r>
            <a:r>
              <a:rPr lang="ko-KR" altLang="en-US" dirty="0"/>
              <a:t>랜덤 패치와 랜덤 서브스페이스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9467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랜덤 패치 방식</a:t>
            </a:r>
            <a:r>
              <a:rPr lang="en-US" altLang="ko-KR"/>
              <a:t>(random patches method)</a:t>
            </a:r>
          </a:p>
          <a:p>
            <a:pPr lvl="2"/>
            <a:r>
              <a:rPr lang="ko-KR" altLang="en-US"/>
              <a:t>훈련 특성과 샘플을 모두 샘플링</a:t>
            </a:r>
            <a:endParaRPr lang="en-US" altLang="ko-KR"/>
          </a:p>
          <a:p>
            <a:pPr lvl="1"/>
            <a:r>
              <a:rPr lang="ko-KR" altLang="en-US"/>
              <a:t>랜덤 서브스페이스 방식</a:t>
            </a:r>
            <a:r>
              <a:rPr lang="en-US" altLang="ko-KR"/>
              <a:t>(random subspaces method)</a:t>
            </a:r>
          </a:p>
          <a:p>
            <a:pPr lvl="2"/>
            <a:r>
              <a:rPr lang="ko-KR" altLang="en-US"/>
              <a:t>훈련 샘플을 모두 사용</a:t>
            </a:r>
            <a:r>
              <a:rPr lang="en-US" altLang="ko-KR"/>
              <a:t>(bootstrap=False</a:t>
            </a:r>
            <a:r>
              <a:rPr lang="ko-KR" altLang="en-US"/>
              <a:t>이고 </a:t>
            </a:r>
            <a:r>
              <a:rPr lang="en-US" altLang="ko-KR"/>
              <a:t>max_samples=1.0</a:t>
            </a:r>
            <a:r>
              <a:rPr lang="ko-KR" altLang="en-US"/>
              <a:t>으로 설정</a:t>
            </a:r>
            <a:r>
              <a:rPr lang="en-US" altLang="ko-KR"/>
              <a:t>) </a:t>
            </a:r>
          </a:p>
          <a:p>
            <a:pPr lvl="2"/>
            <a:r>
              <a:rPr lang="ko-KR" altLang="en-US"/>
              <a:t>특성을 샘플링</a:t>
            </a:r>
            <a:r>
              <a:rPr lang="en-US" altLang="ko-KR"/>
              <a:t>(bootstrap_features=True </a:t>
            </a:r>
            <a:r>
              <a:rPr lang="ko-KR" altLang="en-US"/>
              <a:t>그리고</a:t>
            </a:r>
            <a:r>
              <a:rPr lang="en-US" altLang="ko-KR"/>
              <a:t>/</a:t>
            </a:r>
            <a:r>
              <a:rPr lang="ko-KR" altLang="en-US"/>
              <a:t>또는 </a:t>
            </a:r>
            <a:r>
              <a:rPr lang="en-US" altLang="ko-KR"/>
              <a:t>max_features</a:t>
            </a:r>
            <a:r>
              <a:rPr lang="ko-KR" altLang="en-US"/>
              <a:t>는 </a:t>
            </a:r>
            <a:r>
              <a:rPr lang="en-US" altLang="ko-KR"/>
              <a:t>1.0</a:t>
            </a:r>
            <a:r>
              <a:rPr lang="ko-KR" altLang="en-US"/>
              <a:t>보다 작게 설정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특성 샘플링은 더 다양한 예측기를 만들며 편향을 늘리는 대신 분산을 낮춤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109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7.4</a:t>
            </a:r>
            <a:r>
              <a:rPr lang="ko-KR" altLang="en-US" dirty="0" smtClean="0"/>
              <a:t> </a:t>
            </a:r>
            <a:r>
              <a:rPr lang="ko-KR" altLang="en-US" dirty="0"/>
              <a:t>랜덤 </a:t>
            </a:r>
            <a:r>
              <a:rPr lang="ko-KR" altLang="en-US" dirty="0" err="1"/>
              <a:t>포레스트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개체 틀 8">
                <a:extLst>
                  <a:ext uri="{FF2B5EF4-FFF2-40B4-BE49-F238E27FC236}">
                    <a16:creationId xmlns:a16="http://schemas.microsoft.com/office/drawing/2014/main" xmlns="" id="{2669C13A-11E1-4220-85F5-005C528963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87015" y="815006"/>
                <a:ext cx="11046173" cy="5594671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altLang="ko-KR" dirty="0" smtClean="0"/>
                  <a:t>500</a:t>
                </a:r>
                <a:r>
                  <a:rPr lang="ko-KR" altLang="en-US" dirty="0"/>
                  <a:t>개의 </a:t>
                </a:r>
                <a:r>
                  <a:rPr lang="ko-KR" altLang="en-US" dirty="0" err="1"/>
                  <a:t>트리로</a:t>
                </a:r>
                <a:r>
                  <a:rPr lang="ko-KR" altLang="en-US" dirty="0"/>
                  <a:t> 이뤄진 랜덤 </a:t>
                </a:r>
                <a:r>
                  <a:rPr lang="ko-KR" altLang="en-US" dirty="0" err="1"/>
                  <a:t>포레스트</a:t>
                </a:r>
                <a:r>
                  <a:rPr lang="ko-KR" altLang="en-US" dirty="0"/>
                  <a:t> 분류기를 가능한 모든 </a:t>
                </a:r>
                <a:r>
                  <a:rPr lang="en-US" altLang="ko-KR" dirty="0"/>
                  <a:t>CPU </a:t>
                </a:r>
                <a:r>
                  <a:rPr lang="ko-KR" altLang="en-US" dirty="0"/>
                  <a:t>코어에서 훈련시키는 코드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랜덤 </a:t>
                </a:r>
                <a:r>
                  <a:rPr lang="ko-KR" altLang="en-US" dirty="0" err="1"/>
                  <a:t>포레스트</a:t>
                </a:r>
                <a:r>
                  <a:rPr lang="ko-KR" altLang="en-US" dirty="0"/>
                  <a:t> 알고리즘은 </a:t>
                </a:r>
                <a:r>
                  <a:rPr lang="ko-KR" altLang="en-US" dirty="0" err="1"/>
                  <a:t>트리의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노드를</a:t>
                </a:r>
                <a:r>
                  <a:rPr lang="ko-KR" altLang="en-US" dirty="0"/>
                  <a:t> 분할할 때 전체 특성 중에서 최선의 특성을 찾는 대신 랜덤으로 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ko-KR" altLang="en-US" dirty="0"/>
                  <a:t>선택한 특성 후보 중에서 최적의 특성을 찾는 식으로 </a:t>
                </a:r>
                <a:r>
                  <a:rPr lang="ko-KR" altLang="en-US" dirty="0" err="1"/>
                  <a:t>무작위성을</a:t>
                </a:r>
                <a:r>
                  <a:rPr lang="ko-KR" altLang="en-US" dirty="0"/>
                  <a:t> 더 주입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기본적으로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ko-KR" altLang="en-US" dirty="0" smtClean="0"/>
                  <a:t>개의 </a:t>
                </a:r>
                <a:r>
                  <a:rPr lang="ko-KR" altLang="en-US" dirty="0"/>
                  <a:t>특성을 선택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9" name="텍스트 개체 틀 8">
                <a:extLst>
                  <a:ext uri="{FF2B5EF4-FFF2-40B4-BE49-F238E27FC236}">
                    <a16:creationId xmlns="" xmlns:a16="http://schemas.microsoft.com/office/drawing/2014/main" id="{2669C13A-11E1-4220-85F5-005C52896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87015" y="815006"/>
                <a:ext cx="11046173" cy="5594671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12D50DF-C107-47BC-6E06-93E19B6F9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239175"/>
            <a:ext cx="6055163" cy="19035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47D6CF8-8553-3842-8257-D149D1E7E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292600"/>
            <a:ext cx="6112595" cy="10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21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7.4</a:t>
            </a:r>
            <a:r>
              <a:rPr lang="ko-KR" altLang="en-US" dirty="0" smtClean="0"/>
              <a:t> </a:t>
            </a:r>
            <a:r>
              <a:rPr lang="ko-KR" altLang="en-US" dirty="0"/>
              <a:t>랜덤 </a:t>
            </a:r>
            <a:r>
              <a:rPr lang="ko-KR" altLang="en-US" dirty="0" err="1"/>
              <a:t>포레스트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94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7.4.1 </a:t>
            </a:r>
            <a:r>
              <a:rPr lang="ko-KR" altLang="en-US" b="1" dirty="0">
                <a:solidFill>
                  <a:srgbClr val="FF0000"/>
                </a:solidFill>
              </a:rPr>
              <a:t>엑스트라 트리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err="1"/>
              <a:t>익스트림</a:t>
            </a:r>
            <a:r>
              <a:rPr lang="ko-KR" altLang="en-US" dirty="0"/>
              <a:t> 랜덤 트리</a:t>
            </a:r>
            <a:r>
              <a:rPr lang="en-US" altLang="ko-KR" dirty="0"/>
              <a:t>(extremely randomized tree) </a:t>
            </a:r>
            <a:r>
              <a:rPr lang="ko-KR" altLang="en-US" dirty="0"/>
              <a:t>앙상블</a:t>
            </a:r>
            <a:r>
              <a:rPr lang="en-US" altLang="ko-KR" dirty="0"/>
              <a:t>(</a:t>
            </a:r>
            <a:r>
              <a:rPr lang="ko-KR" altLang="en-US" dirty="0"/>
              <a:t>또는 줄여서 엑스트라 </a:t>
            </a:r>
            <a:r>
              <a:rPr lang="ko-KR" altLang="en-US" dirty="0" smtClean="0"/>
              <a:t>트리</a:t>
            </a:r>
            <a:r>
              <a:rPr lang="en-US" altLang="ko-KR" dirty="0" smtClean="0"/>
              <a:t>(extra-tree))</a:t>
            </a:r>
            <a:endParaRPr lang="en-US" altLang="ko-KR" dirty="0"/>
          </a:p>
          <a:p>
            <a:pPr lvl="2"/>
            <a:r>
              <a:rPr lang="ko-KR" altLang="en-US" dirty="0"/>
              <a:t>극단적으로 </a:t>
            </a:r>
            <a:r>
              <a:rPr lang="ko-KR" altLang="en-US" dirty="0" err="1"/>
              <a:t>랜덤한</a:t>
            </a:r>
            <a:r>
              <a:rPr lang="ko-KR" altLang="en-US" dirty="0"/>
              <a:t> </a:t>
            </a:r>
            <a:r>
              <a:rPr lang="ko-KR" altLang="en-US" dirty="0" err="1"/>
              <a:t>트리의</a:t>
            </a:r>
            <a:r>
              <a:rPr lang="ko-KR" altLang="en-US" dirty="0"/>
              <a:t> 랜덤 </a:t>
            </a:r>
            <a:r>
              <a:rPr lang="ko-KR" altLang="en-US" dirty="0" err="1"/>
              <a:t>포레스트</a:t>
            </a:r>
            <a:endParaRPr lang="en-US" altLang="ko-KR" dirty="0"/>
          </a:p>
          <a:p>
            <a:pPr lvl="2"/>
            <a:r>
              <a:rPr lang="ko-KR" altLang="en-US" dirty="0" err="1"/>
              <a:t>사이킷런의</a:t>
            </a:r>
            <a:r>
              <a:rPr lang="ko-KR" altLang="en-US" dirty="0"/>
              <a:t> </a:t>
            </a:r>
            <a:r>
              <a:rPr lang="en-US" altLang="ko-KR" dirty="0" err="1"/>
              <a:t>ExtraTreesClassifier</a:t>
            </a:r>
            <a:r>
              <a:rPr lang="ko-KR" altLang="en-US" dirty="0"/>
              <a:t>를 사용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63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7.4</a:t>
            </a:r>
            <a:r>
              <a:rPr lang="ko-KR" altLang="en-US" dirty="0" smtClean="0"/>
              <a:t> </a:t>
            </a:r>
            <a:r>
              <a:rPr lang="ko-KR" altLang="en-US" dirty="0"/>
              <a:t>랜덤 </a:t>
            </a:r>
            <a:r>
              <a:rPr lang="ko-KR" altLang="en-US" dirty="0" err="1"/>
              <a:t>포레스트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94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7.4.2 </a:t>
            </a:r>
            <a:r>
              <a:rPr lang="ko-KR" altLang="en-US" b="1">
                <a:solidFill>
                  <a:srgbClr val="FF0000"/>
                </a:solidFill>
              </a:rPr>
              <a:t>특성 중요도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랜덤 포레스트의 또 다른 장점은 특성의 상대적 중요도를 측정하기 쉽다는 점</a:t>
            </a:r>
            <a:endParaRPr lang="en-US" altLang="ko-KR"/>
          </a:p>
          <a:p>
            <a:pPr lvl="1"/>
            <a:r>
              <a:rPr lang="ko-KR" altLang="en-US"/>
              <a:t>훈련이 끝난 뒤 특성마다 자동으로 이 점수를 계산하고 중요도의 전체 합이 </a:t>
            </a:r>
            <a:r>
              <a:rPr lang="en-US" altLang="ko-KR"/>
              <a:t>1</a:t>
            </a:r>
            <a:r>
              <a:rPr lang="ko-KR" altLang="en-US"/>
              <a:t>이 되도록 결괏값을 정규화</a:t>
            </a:r>
            <a:endParaRPr lang="en-US" altLang="ko-KR"/>
          </a:p>
          <a:p>
            <a:pPr lvl="2"/>
            <a:r>
              <a:rPr lang="ko-KR" altLang="en-US"/>
              <a:t>이 값은 </a:t>
            </a:r>
            <a:r>
              <a:rPr lang="en-US" altLang="ko-KR"/>
              <a:t>feature_importances_ </a:t>
            </a:r>
            <a:r>
              <a:rPr lang="ko-KR" altLang="en-US"/>
              <a:t>변수에 저장되어 있음</a:t>
            </a:r>
            <a:endParaRPr lang="en-US" altLang="ko-KR"/>
          </a:p>
          <a:p>
            <a:pPr lvl="1"/>
            <a:r>
              <a:rPr lang="en-US" altLang="ko-KR"/>
              <a:t>iris </a:t>
            </a:r>
            <a:r>
              <a:rPr lang="ko-KR" altLang="en-US"/>
              <a:t>데이터셋에 </a:t>
            </a:r>
            <a:r>
              <a:rPr lang="en-US" altLang="ko-KR"/>
              <a:t>RandomForestClassifier</a:t>
            </a:r>
            <a:r>
              <a:rPr lang="ko-KR" altLang="en-US"/>
              <a:t>를 훈련시키고 각 특성의 중요도를 출력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F35B869-3005-4EA4-54BC-6C7C11451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319" y="2640012"/>
            <a:ext cx="76676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78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7.4</a:t>
            </a:r>
            <a:r>
              <a:rPr lang="ko-KR" altLang="en-US" dirty="0" smtClean="0"/>
              <a:t> </a:t>
            </a:r>
            <a:r>
              <a:rPr lang="ko-KR" altLang="en-US" dirty="0"/>
              <a:t>랜덤 </a:t>
            </a:r>
            <a:r>
              <a:rPr lang="ko-KR" altLang="en-US" dirty="0" err="1"/>
              <a:t>포레스트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94671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MNIST </a:t>
            </a:r>
            <a:r>
              <a:rPr lang="ko-KR" altLang="en-US"/>
              <a:t>데이터셋에 랜덤 포레스트 분류기를 훈련시키고 각 픽셀의 중요도를 시각화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85C69EB-186B-6078-1DE2-CD618FC64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327" y="1436286"/>
            <a:ext cx="4924425" cy="3648075"/>
          </a:xfrm>
          <a:prstGeom prst="rect">
            <a:avLst/>
          </a:prstGeom>
        </p:spPr>
      </p:pic>
      <p:sp>
        <p:nvSpPr>
          <p:cNvPr id="8" name="Rectangle 17">
            <a:extLst>
              <a:ext uri="{FF2B5EF4-FFF2-40B4-BE49-F238E27FC236}">
                <a16:creationId xmlns:a16="http://schemas.microsoft.com/office/drawing/2014/main" xmlns="" id="{2167B476-F4F8-E0B6-1CA6-B89A8C203C1A}"/>
              </a:ext>
            </a:extLst>
          </p:cNvPr>
          <p:cNvSpPr/>
          <p:nvPr/>
        </p:nvSpPr>
        <p:spPr>
          <a:xfrm>
            <a:off x="3464510" y="5238423"/>
            <a:ext cx="5262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7-6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랜덤 포레스트 분류기에서 얻은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 MNIST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픽셀 중요도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0612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7.5</a:t>
            </a:r>
            <a:r>
              <a:rPr lang="ko-KR" altLang="en-US" dirty="0" smtClean="0"/>
              <a:t> </a:t>
            </a:r>
            <a:r>
              <a:rPr lang="ko-KR" altLang="en-US" dirty="0" err="1"/>
              <a:t>부스팅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9467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부스팅</a:t>
            </a:r>
            <a:r>
              <a:rPr lang="en-US" altLang="ko-KR"/>
              <a:t>(boosting)</a:t>
            </a:r>
          </a:p>
          <a:p>
            <a:pPr lvl="2"/>
            <a:r>
              <a:rPr lang="ko-KR" altLang="en-US"/>
              <a:t>원래는 가설 부스팅</a:t>
            </a:r>
            <a:r>
              <a:rPr lang="en-US" altLang="ko-KR"/>
              <a:t>(hypothesis boosting)</a:t>
            </a:r>
          </a:p>
          <a:p>
            <a:pPr lvl="2"/>
            <a:r>
              <a:rPr lang="ko-KR" altLang="en-US"/>
              <a:t>약한 학습기를 여러 개 연결하여 강한 학습기를 만드는 앙상블 방법</a:t>
            </a:r>
            <a:endParaRPr lang="en-US" altLang="ko-KR"/>
          </a:p>
          <a:p>
            <a:pPr lvl="2"/>
            <a:r>
              <a:rPr lang="ko-KR" altLang="en-US"/>
              <a:t>가장 인기 있는 부스팅 방법은 </a:t>
            </a:r>
            <a:r>
              <a:rPr lang="en-US" altLang="ko-KR"/>
              <a:t>AdaBoost(adaptive boosting, ‘</a:t>
            </a:r>
            <a:r>
              <a:rPr lang="ko-KR" altLang="en-US"/>
              <a:t>에이다부스트’</a:t>
            </a:r>
            <a:r>
              <a:rPr lang="en-US" altLang="ko-KR"/>
              <a:t>)</a:t>
            </a:r>
            <a:r>
              <a:rPr lang="ko-KR" altLang="en-US"/>
              <a:t>와 그레이디언트 부스팅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726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7.5</a:t>
            </a:r>
            <a:r>
              <a:rPr lang="ko-KR" altLang="en-US" dirty="0" smtClean="0"/>
              <a:t> </a:t>
            </a:r>
            <a:r>
              <a:rPr lang="ko-KR" altLang="en-US" dirty="0" err="1"/>
              <a:t>부스팅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94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7.5.1 AdaBoost</a:t>
            </a:r>
          </a:p>
          <a:p>
            <a:pPr lvl="1"/>
            <a:r>
              <a:rPr lang="ko-KR" altLang="en-US"/>
              <a:t>이전 모델이 과소적합했던 훈련 샘플의 가중치를 더 높임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C41F904-8CD1-574E-F482-4C7E43A12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970" y="1911907"/>
            <a:ext cx="5683142" cy="3539011"/>
          </a:xfrm>
          <a:prstGeom prst="rect">
            <a:avLst/>
          </a:prstGeom>
        </p:spPr>
      </p:pic>
      <p:sp>
        <p:nvSpPr>
          <p:cNvPr id="6" name="Rectangle 17">
            <a:extLst>
              <a:ext uri="{FF2B5EF4-FFF2-40B4-BE49-F238E27FC236}">
                <a16:creationId xmlns:a16="http://schemas.microsoft.com/office/drawing/2014/main" xmlns="" id="{3A56EACB-106B-E110-6069-0244E39E8B33}"/>
              </a:ext>
            </a:extLst>
          </p:cNvPr>
          <p:cNvSpPr/>
          <p:nvPr/>
        </p:nvSpPr>
        <p:spPr>
          <a:xfrm>
            <a:off x="2987617" y="5735217"/>
            <a:ext cx="62167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7-7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샘플의 가중치를 업데이트하면서 순차적으로 학습하는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AdaBoost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546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7.5</a:t>
            </a:r>
            <a:r>
              <a:rPr lang="ko-KR" altLang="en-US" dirty="0" smtClean="0"/>
              <a:t> </a:t>
            </a:r>
            <a:r>
              <a:rPr lang="ko-KR" altLang="en-US" dirty="0" err="1"/>
              <a:t>부스팅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94671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moons </a:t>
            </a:r>
            <a:r>
              <a:rPr lang="ko-KR" altLang="en-US"/>
              <a:t>데이터셋에 훈련시킨 다섯 개의 연속된 예측기의 결정 경계</a:t>
            </a:r>
            <a:endParaRPr lang="en-US" altLang="ko-KR"/>
          </a:p>
          <a:p>
            <a:pPr lvl="2"/>
            <a:r>
              <a:rPr lang="ko-KR" altLang="en-US"/>
              <a:t>이 모델은 규제를 강하게 한 </a:t>
            </a:r>
            <a:r>
              <a:rPr lang="en-US" altLang="ko-KR"/>
              <a:t>RBF </a:t>
            </a:r>
            <a:r>
              <a:rPr lang="ko-KR" altLang="en-US"/>
              <a:t>커널 </a:t>
            </a:r>
            <a:r>
              <a:rPr lang="en-US" altLang="ko-KR"/>
              <a:t>SVM </a:t>
            </a:r>
            <a:r>
              <a:rPr lang="ko-KR" altLang="en-US"/>
              <a:t>분류기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xmlns="" id="{3A56EACB-106B-E110-6069-0244E39E8B33}"/>
              </a:ext>
            </a:extLst>
          </p:cNvPr>
          <p:cNvSpPr/>
          <p:nvPr/>
        </p:nvSpPr>
        <p:spPr>
          <a:xfrm>
            <a:off x="4539323" y="5099244"/>
            <a:ext cx="3113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7-8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연속된 예측기의 결정 경계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4B21A85-F1FA-5D56-C8C5-2301353FA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1924050"/>
            <a:ext cx="78771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46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7.5</a:t>
            </a:r>
            <a:r>
              <a:rPr lang="ko-KR" altLang="en-US" dirty="0" smtClean="0"/>
              <a:t> </a:t>
            </a:r>
            <a:r>
              <a:rPr lang="ko-KR" altLang="en-US" dirty="0" err="1"/>
              <a:t>부스팅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9467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가중치가 적용된 훈련 세트의 전반적인 정확도에 따라 예측기마다 다른 가중치가 적용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예측기가 정확할수록 가중치는 더 높아짐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xmlns="" id="{3A56EACB-106B-E110-6069-0244E39E8B33}"/>
              </a:ext>
            </a:extLst>
          </p:cNvPr>
          <p:cNvSpPr/>
          <p:nvPr/>
        </p:nvSpPr>
        <p:spPr>
          <a:xfrm>
            <a:off x="1524000" y="1995027"/>
            <a:ext cx="39437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7-1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j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번째 예측기의 가중치가 적용된 오류율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A7294BF-089A-68FC-8FFC-E6FE22BB6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884" y="1320241"/>
            <a:ext cx="5381625" cy="1657350"/>
          </a:xfrm>
          <a:prstGeom prst="rect">
            <a:avLst/>
          </a:prstGeom>
        </p:spPr>
      </p:pic>
      <p:sp>
        <p:nvSpPr>
          <p:cNvPr id="11" name="Rectangle 17">
            <a:extLst>
              <a:ext uri="{FF2B5EF4-FFF2-40B4-BE49-F238E27FC236}">
                <a16:creationId xmlns:a16="http://schemas.microsoft.com/office/drawing/2014/main" xmlns="" id="{DBC8CB18-97C8-C72D-9806-978656C179F8}"/>
              </a:ext>
            </a:extLst>
          </p:cNvPr>
          <p:cNvSpPr/>
          <p:nvPr/>
        </p:nvSpPr>
        <p:spPr>
          <a:xfrm>
            <a:off x="3566875" y="3993894"/>
            <a:ext cx="1911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7-2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예측기 가중치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C0C19AC0-ACE9-5185-E131-C35A8800E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396" y="3833762"/>
            <a:ext cx="1704975" cy="647700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55D6F2BE-CCEF-F83B-4F1E-4CAAD31DB909}"/>
              </a:ext>
            </a:extLst>
          </p:cNvPr>
          <p:cNvSpPr/>
          <p:nvPr/>
        </p:nvSpPr>
        <p:spPr>
          <a:xfrm>
            <a:off x="1402672" y="1320241"/>
            <a:ext cx="9925235" cy="1703997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FB5E7DB0-115C-FF3A-4C2F-AD806EC2D950}"/>
              </a:ext>
            </a:extLst>
          </p:cNvPr>
          <p:cNvSpPr/>
          <p:nvPr/>
        </p:nvSpPr>
        <p:spPr>
          <a:xfrm>
            <a:off x="3313773" y="3764132"/>
            <a:ext cx="4347656" cy="825623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70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7.5</a:t>
            </a:r>
            <a:r>
              <a:rPr lang="ko-KR" altLang="en-US" dirty="0" smtClean="0"/>
              <a:t> </a:t>
            </a:r>
            <a:r>
              <a:rPr lang="ko-KR" altLang="en-US" dirty="0" err="1"/>
              <a:t>부스팅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개체 틀 8">
                <a:extLst>
                  <a:ext uri="{FF2B5EF4-FFF2-40B4-BE49-F238E27FC236}">
                    <a16:creationId xmlns:a16="http://schemas.microsoft.com/office/drawing/2014/main" xmlns="" id="{2669C13A-11E1-4220-85F5-005C528963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87015" y="815006"/>
                <a:ext cx="11046173" cy="5594671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altLang="ko-KR"/>
                  <a:t>AdaBoost </a:t>
                </a:r>
                <a:r>
                  <a:rPr lang="ko-KR" altLang="en-US"/>
                  <a:t>알고리즘이 </a:t>
                </a:r>
                <a:r>
                  <a:rPr lang="en-US" altLang="ko-KR"/>
                  <a:t>[</a:t>
                </a:r>
                <a:r>
                  <a:rPr lang="ko-KR" altLang="en-US"/>
                  <a:t>식 </a:t>
                </a:r>
                <a:r>
                  <a:rPr lang="en-US" altLang="ko-KR"/>
                  <a:t>7-3]</a:t>
                </a:r>
                <a:r>
                  <a:rPr lang="ko-KR" altLang="en-US"/>
                  <a:t>을 사용해 샘플의 가중치를 업데이트</a:t>
                </a:r>
                <a:endParaRPr lang="en-US" altLang="ko-KR"/>
              </a:p>
              <a:p>
                <a:pPr lvl="2"/>
                <a:r>
                  <a:rPr lang="ko-KR" altLang="en-US"/>
                  <a:t>즉</a:t>
                </a:r>
                <a:r>
                  <a:rPr lang="en-US" altLang="ko-KR"/>
                  <a:t>, </a:t>
                </a:r>
                <a:r>
                  <a:rPr lang="ko-KR" altLang="en-US"/>
                  <a:t>잘못 분류된 샘플의 가중치가 높아짐</a:t>
                </a:r>
                <a:endParaRPr lang="en-US" altLang="ko-KR"/>
              </a:p>
              <a:p>
                <a:pPr lvl="2"/>
                <a:endParaRPr lang="en-US" altLang="ko-KR"/>
              </a:p>
              <a:p>
                <a:pPr lvl="2"/>
                <a:endParaRPr lang="en-US" altLang="ko-KR"/>
              </a:p>
              <a:p>
                <a:pPr lvl="2"/>
                <a:endParaRPr lang="en-US" altLang="ko-KR"/>
              </a:p>
              <a:p>
                <a:pPr lvl="2"/>
                <a:endParaRPr lang="en-US" altLang="ko-KR"/>
              </a:p>
              <a:p>
                <a:pPr lvl="1"/>
                <a:r>
                  <a:rPr lang="ko-KR" altLang="en-US"/>
                  <a:t>모든 샘플의 가중치를 정규화합니다</a:t>
                </a:r>
                <a:r>
                  <a:rPr lang="en-US" altLang="ko-KR"/>
                  <a:t>(</a:t>
                </a:r>
                <a:r>
                  <a:rPr lang="ko-KR" altLang="en-US"/>
                  <a:t>즉</a:t>
                </a:r>
                <a:r>
                  <a:rPr lang="en-US" altLang="ko-KR"/>
                  <a:t>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i="1" smtClean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ko-KR" altLang="en-US" i="0" smtClean="0">
                            <a:latin typeface="Cambria Math" panose="02040503050406030204" pitchFamily="18" charset="0"/>
                          </a:rPr>
                          <m:t>ⅈ=1</m:t>
                        </m:r>
                      </m:sub>
                      <m:sup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ko-KR"/>
                  <a:t>w</a:t>
                </a:r>
                <a:r>
                  <a:rPr lang="en-US" altLang="ko-KR" baseline="30000"/>
                  <a:t>(i)</a:t>
                </a:r>
                <a:r>
                  <a:rPr lang="ko-KR" altLang="en-US"/>
                  <a:t>로 나눔</a:t>
                </a:r>
                <a:r>
                  <a:rPr lang="en-US" altLang="ko-KR"/>
                  <a:t>)</a:t>
                </a:r>
              </a:p>
              <a:p>
                <a:pPr lvl="1"/>
                <a:r>
                  <a:rPr lang="ko-KR" altLang="en-US"/>
                  <a:t>마지막으로 새 예측기가 업데이트된 가중치를 사용해 훈련되고 전체 과정이 반복</a:t>
                </a:r>
                <a:endParaRPr lang="en-US" altLang="ko-KR"/>
              </a:p>
              <a:p>
                <a:pPr lvl="1"/>
                <a:r>
                  <a:rPr lang="ko-KR" altLang="en-US"/>
                  <a:t>가중치 합이 가장 큰 클래스가 예측 결과</a:t>
                </a:r>
                <a:endParaRPr lang="en-US" altLang="ko-KR"/>
              </a:p>
            </p:txBody>
          </p:sp>
        </mc:Choice>
        <mc:Fallback xmlns="">
          <p:sp>
            <p:nvSpPr>
              <p:cNvPr id="9" name="텍스트 개체 틀 8">
                <a:extLst>
                  <a:ext uri="{FF2B5EF4-FFF2-40B4-BE49-F238E27FC236}">
                    <a16:creationId xmlns:a16="http://schemas.microsoft.com/office/drawing/2014/main" id="{2669C13A-11E1-4220-85F5-005C52896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87015" y="815006"/>
                <a:ext cx="11046173" cy="55946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xmlns="" id="{DBC8CB18-97C8-C72D-9806-978656C179F8}"/>
              </a:ext>
            </a:extLst>
          </p:cNvPr>
          <p:cNvSpPr/>
          <p:nvPr/>
        </p:nvSpPr>
        <p:spPr>
          <a:xfrm>
            <a:off x="1860683" y="1919486"/>
            <a:ext cx="2512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7-3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가중치 업데이트 규칙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C806CBA-C494-B61B-D905-3927DB531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909" y="1630463"/>
            <a:ext cx="5581650" cy="885825"/>
          </a:xfrm>
          <a:prstGeom prst="rect">
            <a:avLst/>
          </a:prstGeom>
        </p:spPr>
      </p:pic>
      <p:sp>
        <p:nvSpPr>
          <p:cNvPr id="16" name="Rectangle 17">
            <a:extLst>
              <a:ext uri="{FF2B5EF4-FFF2-40B4-BE49-F238E27FC236}">
                <a16:creationId xmlns:a16="http://schemas.microsoft.com/office/drawing/2014/main" xmlns="" id="{BAF4EDCA-CB68-751C-B0BD-6228EE05C05E}"/>
              </a:ext>
            </a:extLst>
          </p:cNvPr>
          <p:cNvSpPr/>
          <p:nvPr/>
        </p:nvSpPr>
        <p:spPr>
          <a:xfrm>
            <a:off x="2292302" y="4175179"/>
            <a:ext cx="2016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7-4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AdaBoost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예측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7E237303-1E03-F6AC-D872-ADF174E41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670" y="4030519"/>
            <a:ext cx="4248150" cy="904875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766303FC-0B6A-3C7E-DA25-44A55025DC0C}"/>
              </a:ext>
            </a:extLst>
          </p:cNvPr>
          <p:cNvSpPr/>
          <p:nvPr/>
        </p:nvSpPr>
        <p:spPr>
          <a:xfrm>
            <a:off x="1784412" y="1612707"/>
            <a:ext cx="8282866" cy="98845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75339AF2-6B39-D4CC-0EE6-F442D04D4333}"/>
              </a:ext>
            </a:extLst>
          </p:cNvPr>
          <p:cNvSpPr/>
          <p:nvPr/>
        </p:nvSpPr>
        <p:spPr>
          <a:xfrm>
            <a:off x="2237441" y="4009885"/>
            <a:ext cx="6995336" cy="925509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46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CBF2AD94-2F56-412B-B8FC-D079CE4F04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판의 주요 변경 내용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110064" y="813006"/>
            <a:ext cx="10034954" cy="5670187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smtClean="0">
                <a:latin typeface="+mj-ea"/>
                <a:ea typeface="+mj-ea"/>
              </a:rPr>
              <a:t>최신 </a:t>
            </a:r>
            <a:r>
              <a:rPr lang="ko-KR" altLang="en-US" sz="1400" dirty="0">
                <a:latin typeface="+mj-ea"/>
                <a:ea typeface="+mj-ea"/>
              </a:rPr>
              <a:t>라이브러리 버전으로 </a:t>
            </a:r>
            <a:r>
              <a:rPr lang="ko-KR" altLang="en-US" sz="1400" dirty="0" smtClean="0">
                <a:latin typeface="+mj-ea"/>
                <a:ea typeface="+mj-ea"/>
              </a:rPr>
              <a:t>전체 코드 업데이트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특성 이름 추적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히스토그램 기반 </a:t>
            </a:r>
            <a:r>
              <a:rPr lang="ko-KR" altLang="en-US" sz="1400" dirty="0" err="1">
                <a:latin typeface="+mj-ea"/>
                <a:ea typeface="+mj-ea"/>
              </a:rPr>
              <a:t>그레이디언트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부스팅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레이블 전파 등 </a:t>
            </a:r>
            <a:r>
              <a:rPr lang="ko-KR" altLang="en-US" sz="1400" dirty="0" err="1">
                <a:latin typeface="+mj-ea"/>
                <a:ea typeface="+mj-ea"/>
              </a:rPr>
              <a:t>사이킷런에</a:t>
            </a:r>
            <a:r>
              <a:rPr lang="ko-KR" altLang="en-US" sz="1400" dirty="0">
                <a:latin typeface="+mj-ea"/>
                <a:ea typeface="+mj-ea"/>
              </a:rPr>
              <a:t> 새롭게 추가된 다양한 기능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튜닝을 위한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튜너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Keras</a:t>
            </a:r>
            <a:r>
              <a:rPr lang="en-US" altLang="ko-KR" sz="1400" dirty="0">
                <a:latin typeface="+mj-ea"/>
                <a:ea typeface="+mj-ea"/>
              </a:rPr>
              <a:t> Tuner)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자연어 처리를 위한 </a:t>
            </a:r>
            <a:r>
              <a:rPr lang="ko-KR" altLang="en-US" sz="1400" dirty="0" err="1">
                <a:latin typeface="+mj-ea"/>
                <a:ea typeface="+mj-ea"/>
              </a:rPr>
              <a:t>허깅</a:t>
            </a:r>
            <a:r>
              <a:rPr lang="ko-KR" altLang="en-US" sz="1400" dirty="0">
                <a:latin typeface="+mj-ea"/>
                <a:ea typeface="+mj-ea"/>
              </a:rPr>
              <a:t> 페이스</a:t>
            </a:r>
            <a:r>
              <a:rPr lang="en-US" altLang="ko-KR" sz="1400" dirty="0">
                <a:latin typeface="+mj-ea"/>
                <a:ea typeface="+mj-ea"/>
              </a:rPr>
              <a:t>(Hugging Face)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ko-KR" altLang="en-US" sz="1400" dirty="0" err="1">
                <a:latin typeface="+mj-ea"/>
                <a:ea typeface="+mj-ea"/>
              </a:rPr>
              <a:t>트랜스포머스</a:t>
            </a:r>
            <a:r>
              <a:rPr lang="en-US" altLang="ko-KR" sz="1400" dirty="0">
                <a:latin typeface="+mj-ea"/>
                <a:ea typeface="+mj-ea"/>
              </a:rPr>
              <a:t>(Transformers)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및 </a:t>
            </a:r>
            <a:r>
              <a:rPr lang="ko-KR" altLang="en-US" sz="1400" dirty="0" err="1">
                <a:latin typeface="+mj-ea"/>
                <a:ea typeface="+mj-ea"/>
              </a:rPr>
              <a:t>케라스의</a:t>
            </a:r>
            <a:r>
              <a:rPr lang="ko-KR" altLang="en-US" sz="1400" dirty="0">
                <a:latin typeface="+mj-ea"/>
                <a:ea typeface="+mj-ea"/>
              </a:rPr>
              <a:t> 새로운 전처리 및 데이터 증식 층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여러 비전 모델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ResNeXt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DenseNet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MobileNet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CSPNet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atin typeface="+mj-ea"/>
                <a:ea typeface="+mj-ea"/>
              </a:rPr>
              <a:t>EfficientNet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올바른 모델을 선택하기 위한 가이드라인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&lt;15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CNN</a:t>
            </a:r>
            <a:r>
              <a:rPr lang="ko-KR" altLang="en-US" sz="1400" dirty="0">
                <a:latin typeface="+mj-ea"/>
                <a:ea typeface="+mj-ea"/>
              </a:rPr>
              <a:t>을 사용한 시퀀스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합성된 </a:t>
            </a:r>
            <a:r>
              <a:rPr lang="ko-KR" altLang="en-US" sz="1400" dirty="0" err="1">
                <a:latin typeface="+mj-ea"/>
                <a:ea typeface="+mj-ea"/>
              </a:rPr>
              <a:t>시계열</a:t>
            </a:r>
            <a:r>
              <a:rPr lang="ko-KR" altLang="en-US" sz="1400" dirty="0">
                <a:latin typeface="+mj-ea"/>
                <a:ea typeface="+mj-ea"/>
              </a:rPr>
              <a:t> 대신 시카고 버스 및 철도 탑승객 데이터를 분석하며 </a:t>
            </a:r>
            <a:r>
              <a:rPr lang="en-US" altLang="ko-KR" sz="1400" dirty="0">
                <a:latin typeface="+mj-ea"/>
                <a:ea typeface="+mj-ea"/>
              </a:rPr>
              <a:t>ARMA </a:t>
            </a:r>
            <a:r>
              <a:rPr lang="ko-KR" altLang="en-US" sz="1400" dirty="0">
                <a:latin typeface="+mj-ea"/>
                <a:ea typeface="+mj-ea"/>
              </a:rPr>
              <a:t>모델과 그 변형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&lt;16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ko-KR" altLang="en-US" sz="1400" dirty="0" err="1">
                <a:latin typeface="+mj-ea"/>
                <a:ea typeface="+mj-ea"/>
              </a:rPr>
              <a:t>어텐션을</a:t>
            </a:r>
            <a:r>
              <a:rPr lang="ko-KR" altLang="en-US" sz="1400" dirty="0">
                <a:latin typeface="+mj-ea"/>
                <a:ea typeface="+mj-ea"/>
              </a:rPr>
              <a:t> 사용한 자연어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인코더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 err="1">
                <a:latin typeface="+mj-ea"/>
                <a:ea typeface="+mj-ea"/>
              </a:rPr>
              <a:t>디코더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RNN,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트랜스포머 모델을 </a:t>
            </a:r>
            <a:r>
              <a:rPr lang="ko-KR" altLang="en-US" sz="1400" dirty="0" smtClean="0">
                <a:latin typeface="+mj-ea"/>
                <a:ea typeface="+mj-ea"/>
              </a:rPr>
              <a:t>사용한 </a:t>
            </a:r>
            <a:r>
              <a:rPr lang="ko-KR" altLang="en-US" sz="1400" dirty="0">
                <a:latin typeface="+mj-ea"/>
                <a:ea typeface="+mj-ea"/>
              </a:rPr>
              <a:t>영어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스페인어 번역 </a:t>
            </a:r>
            <a:r>
              <a:rPr lang="ko-KR" altLang="en-US" sz="1400" dirty="0" smtClean="0">
                <a:latin typeface="+mj-ea"/>
                <a:ea typeface="+mj-ea"/>
              </a:rPr>
              <a:t>모델 구축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스위치 트랜스포머</a:t>
            </a:r>
            <a:r>
              <a:rPr lang="en-US" altLang="ko-KR" sz="1400" dirty="0">
                <a:latin typeface="+mj-ea"/>
                <a:ea typeface="+mj-ea"/>
              </a:rPr>
              <a:t>(Switch Transformer), </a:t>
            </a:r>
            <a:r>
              <a:rPr lang="en-US" altLang="ko-KR" sz="1400" dirty="0" err="1">
                <a:latin typeface="+mj-ea"/>
                <a:ea typeface="+mj-ea"/>
              </a:rPr>
              <a:t>DistilBERT</a:t>
            </a:r>
            <a:r>
              <a:rPr lang="en-US" altLang="ko-KR" sz="1400" dirty="0">
                <a:latin typeface="+mj-ea"/>
                <a:ea typeface="+mj-ea"/>
              </a:rPr>
              <a:t>, T5, </a:t>
            </a:r>
            <a:r>
              <a:rPr lang="en-US" altLang="ko-KR" sz="1400" dirty="0" err="1">
                <a:latin typeface="+mj-ea"/>
                <a:ea typeface="+mj-ea"/>
              </a:rPr>
              <a:t>PaLM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사고 사슬 프롬프트 </a:t>
            </a:r>
            <a:r>
              <a:rPr lang="ko-KR" altLang="en-US" sz="1400" dirty="0" smtClean="0">
                <a:latin typeface="+mj-ea"/>
                <a:ea typeface="+mj-ea"/>
              </a:rPr>
              <a:t>포함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같은 언어 모델 비전 트랜스포머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ViT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atin typeface="+mj-ea"/>
                <a:ea typeface="+mj-ea"/>
              </a:rPr>
              <a:t> 소개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DeiT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 smtClean="0">
                <a:latin typeface="+mj-ea"/>
                <a:ea typeface="+mj-ea"/>
              </a:rPr>
              <a:t>퍼시비어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DINO</a:t>
            </a:r>
            <a:r>
              <a:rPr lang="ko-KR" altLang="en-US" sz="1400" dirty="0">
                <a:latin typeface="+mj-ea"/>
                <a:ea typeface="+mj-ea"/>
              </a:rPr>
              <a:t>와 같은 트랜스포머 기반 비전 모델을 </a:t>
            </a:r>
            <a:r>
              <a:rPr lang="ko-KR" altLang="en-US" sz="1400" dirty="0" smtClean="0">
                <a:latin typeface="+mj-ea"/>
                <a:ea typeface="+mj-ea"/>
              </a:rPr>
              <a:t>비롯한 </a:t>
            </a:r>
            <a:r>
              <a:rPr lang="en-US" altLang="ko-KR" sz="1400" dirty="0">
                <a:latin typeface="+mj-ea"/>
                <a:ea typeface="+mj-ea"/>
              </a:rPr>
              <a:t>CLIP, DALL·E, </a:t>
            </a:r>
            <a:r>
              <a:rPr lang="ko-KR" altLang="en-US" sz="1400" dirty="0" smtClean="0">
                <a:latin typeface="+mj-ea"/>
                <a:ea typeface="+mj-ea"/>
              </a:rPr>
              <a:t>플라밍고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GATO </a:t>
            </a:r>
            <a:r>
              <a:rPr lang="ko-KR" altLang="en-US" sz="1400" dirty="0">
                <a:latin typeface="+mj-ea"/>
                <a:ea typeface="+mj-ea"/>
              </a:rPr>
              <a:t>등 몇 가지 대형 </a:t>
            </a:r>
            <a:r>
              <a:rPr lang="ko-KR" altLang="en-US" sz="1400" dirty="0" err="1">
                <a:latin typeface="+mj-ea"/>
                <a:ea typeface="+mj-ea"/>
              </a:rPr>
              <a:t>멀티모달</a:t>
            </a:r>
            <a:r>
              <a:rPr lang="ko-KR" altLang="en-US" sz="1400" dirty="0">
                <a:latin typeface="+mj-ea"/>
                <a:ea typeface="+mj-ea"/>
              </a:rPr>
              <a:t> 모델 개요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&lt;17</a:t>
            </a:r>
            <a:r>
              <a:rPr lang="ko-KR" altLang="en-US" sz="1400" dirty="0">
                <a:latin typeface="+mj-ea"/>
                <a:ea typeface="+mj-ea"/>
              </a:rPr>
              <a:t>장 오토인코더</a:t>
            </a:r>
            <a:r>
              <a:rPr lang="en-US" altLang="ko-KR" sz="1400" dirty="0">
                <a:latin typeface="+mj-ea"/>
                <a:ea typeface="+mj-ea"/>
              </a:rPr>
              <a:t>, GAN </a:t>
            </a:r>
            <a:r>
              <a:rPr lang="ko-KR" altLang="en-US" sz="1400" dirty="0">
                <a:latin typeface="+mj-ea"/>
                <a:ea typeface="+mj-ea"/>
              </a:rPr>
              <a:t>그리고 확산 모델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확산 </a:t>
            </a:r>
            <a:r>
              <a:rPr lang="ko-KR" altLang="en-US" sz="1400" dirty="0" smtClean="0">
                <a:latin typeface="+mj-ea"/>
                <a:ea typeface="+mj-ea"/>
              </a:rPr>
              <a:t>모델 소개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DDPM </a:t>
            </a:r>
            <a:r>
              <a:rPr lang="ko-KR" altLang="en-US" sz="1400" dirty="0">
                <a:latin typeface="+mj-ea"/>
                <a:ea typeface="+mj-ea"/>
              </a:rPr>
              <a:t>구현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&lt;19</a:t>
            </a:r>
            <a:r>
              <a:rPr lang="ko-KR" altLang="en-US" sz="1400" dirty="0">
                <a:latin typeface="+mj-ea"/>
                <a:ea typeface="+mj-ea"/>
              </a:rPr>
              <a:t>장 대규모 </a:t>
            </a:r>
            <a:r>
              <a:rPr lang="ko-KR" altLang="en-US" sz="1400" dirty="0" err="1">
                <a:latin typeface="+mj-ea"/>
                <a:ea typeface="+mj-ea"/>
              </a:rPr>
              <a:t>텐서플로</a:t>
            </a:r>
            <a:r>
              <a:rPr lang="ko-KR" altLang="en-US" sz="1400" dirty="0">
                <a:latin typeface="+mj-ea"/>
                <a:ea typeface="+mj-ea"/>
              </a:rPr>
              <a:t> 모델 훈련과 배포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클라우드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AI </a:t>
            </a:r>
            <a:r>
              <a:rPr lang="ko-KR" altLang="en-US" sz="1400" dirty="0">
                <a:latin typeface="+mj-ea"/>
                <a:ea typeface="+mj-ea"/>
              </a:rPr>
              <a:t>플랫폼에서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버텍스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AI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ko-KR" altLang="en-US" sz="1400" dirty="0" err="1" smtClean="0">
                <a:latin typeface="+mj-ea"/>
                <a:ea typeface="+mj-ea"/>
              </a:rPr>
              <a:t>마이그레이션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대규모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검색을 위한 분산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튜너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TensorFlow.js </a:t>
            </a:r>
            <a:r>
              <a:rPr lang="ko-KR" altLang="en-US" sz="1400" dirty="0">
                <a:latin typeface="+mj-ea"/>
                <a:ea typeface="+mj-ea"/>
              </a:rPr>
              <a:t>코드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 err="1">
                <a:latin typeface="+mj-ea"/>
                <a:ea typeface="+mj-ea"/>
              </a:rPr>
              <a:t>PipeDream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Pathways</a:t>
            </a:r>
            <a:r>
              <a:rPr lang="ko-KR" altLang="en-US" sz="1400" dirty="0">
                <a:latin typeface="+mj-ea"/>
                <a:ea typeface="+mj-ea"/>
              </a:rPr>
              <a:t>를 비롯한 추가적인 분산 훈련 기법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89D098F-DE99-07BB-6D77-D9A1988B7F66}"/>
              </a:ext>
            </a:extLst>
          </p:cNvPr>
          <p:cNvSpPr txBox="1"/>
          <p:nvPr/>
        </p:nvSpPr>
        <p:spPr>
          <a:xfrm>
            <a:off x="1110064" y="5909038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참조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] https://homl.info/changes3</a:t>
            </a:r>
            <a:endParaRPr lang="ko-KR" altLang="en-US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835451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7.5</a:t>
            </a:r>
            <a:r>
              <a:rPr lang="ko-KR" altLang="en-US" dirty="0" smtClean="0"/>
              <a:t> </a:t>
            </a:r>
            <a:r>
              <a:rPr lang="ko-KR" altLang="en-US" dirty="0" err="1"/>
              <a:t>부스팅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94671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AdaBoostClassifier</a:t>
            </a:r>
            <a:r>
              <a:rPr lang="ko-KR" altLang="en-US"/>
              <a:t>를 사용하여 </a:t>
            </a:r>
            <a:r>
              <a:rPr lang="en-US" altLang="ko-KR"/>
              <a:t>200</a:t>
            </a:r>
            <a:r>
              <a:rPr lang="ko-KR" altLang="en-US"/>
              <a:t>개의 아주 얕은 결정 트리를 기반으로 하는 </a:t>
            </a:r>
            <a:r>
              <a:rPr lang="en-US" altLang="ko-KR"/>
              <a:t>AdaBoost </a:t>
            </a:r>
            <a:r>
              <a:rPr lang="ko-KR" altLang="en-US"/>
              <a:t>분류기를 훈련</a:t>
            </a:r>
            <a:endParaRPr lang="en-US" altLang="ko-KR"/>
          </a:p>
          <a:p>
            <a:pPr lvl="2"/>
            <a:r>
              <a:rPr lang="ko-KR" altLang="en-US"/>
              <a:t>결정 트리는 </a:t>
            </a:r>
            <a:r>
              <a:rPr lang="en-US" altLang="ko-KR"/>
              <a:t>max_depth=1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7ED227E-9633-FB7D-18E6-37762EE9B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02362"/>
            <a:ext cx="56388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6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7.5</a:t>
            </a:r>
            <a:r>
              <a:rPr lang="ko-KR" altLang="en-US" dirty="0" smtClean="0"/>
              <a:t> </a:t>
            </a:r>
            <a:r>
              <a:rPr lang="ko-KR" altLang="en-US" dirty="0" err="1"/>
              <a:t>부스팅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94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7.5.2 </a:t>
            </a:r>
            <a:r>
              <a:rPr lang="ko-KR" altLang="en-US" b="1">
                <a:solidFill>
                  <a:srgbClr val="FF0000"/>
                </a:solidFill>
              </a:rPr>
              <a:t>그레이디언트 부스팅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그레이디언트 트리 부스팅</a:t>
            </a:r>
            <a:r>
              <a:rPr lang="en-US" altLang="ko-KR"/>
              <a:t>(gradient tree boosting)</a:t>
            </a:r>
            <a:br>
              <a:rPr lang="en-US" altLang="ko-KR"/>
            </a:br>
            <a:r>
              <a:rPr lang="ko-KR" altLang="en-US"/>
              <a:t>그레이디언트 부스티드 회귀 트리</a:t>
            </a:r>
            <a:r>
              <a:rPr lang="en-US" altLang="ko-KR"/>
              <a:t>(gradient boosted regression tree, GBRT)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2</a:t>
            </a:r>
            <a:r>
              <a:rPr lang="ko-KR" altLang="en-US"/>
              <a:t>차 방정식으로 잡음이 섞인 데이터셋을 생성하고 </a:t>
            </a:r>
            <a:r>
              <a:rPr lang="en-US" altLang="ko-KR"/>
              <a:t>DecisionTreeRegressor</a:t>
            </a:r>
            <a:r>
              <a:rPr lang="ko-KR" altLang="en-US"/>
              <a:t>를 학습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0C99DB6-4BB3-1193-21B5-DDA6ADC30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95563"/>
            <a:ext cx="71532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43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7.5</a:t>
            </a:r>
            <a:r>
              <a:rPr lang="ko-KR" altLang="en-US" dirty="0" smtClean="0"/>
              <a:t> </a:t>
            </a:r>
            <a:r>
              <a:rPr lang="ko-KR" altLang="en-US" dirty="0" err="1"/>
              <a:t>부스팅</a:t>
            </a:r>
            <a:r>
              <a:rPr lang="en-US" altLang="ko-KR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9467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첫 번째 예측기에서 생긴 잔여 오차에 두 번째 </a:t>
            </a:r>
            <a:r>
              <a:rPr lang="en-US" altLang="ko-KR"/>
              <a:t>DecisionTreeRegressor</a:t>
            </a:r>
            <a:r>
              <a:rPr lang="ko-KR" altLang="en-US"/>
              <a:t>를 훈련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두 번째 예측기가 만든 잔여 오차에 세 번째 회귀 모델을 훈련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모든 트리의 예측을 더함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A1A7855-30E2-D8E6-F3AB-47FAEF259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45232"/>
            <a:ext cx="6343650" cy="1171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2C33F67-E41F-97DD-3594-7F6ED0166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997553"/>
            <a:ext cx="6638925" cy="11715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3A34443F-7220-31F2-FDC2-5DDB26DBC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749874"/>
            <a:ext cx="71532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23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7.5</a:t>
            </a:r>
            <a:r>
              <a:rPr lang="ko-KR" altLang="en-US" dirty="0" smtClean="0"/>
              <a:t> </a:t>
            </a:r>
            <a:r>
              <a:rPr lang="ko-KR" altLang="en-US" dirty="0" err="1"/>
              <a:t>부스팅</a:t>
            </a:r>
            <a:r>
              <a:rPr lang="en-US" altLang="ko-KR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94671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GradientBoostingRegressor</a:t>
            </a:r>
            <a:r>
              <a:rPr lang="ko-KR" altLang="en-US"/>
              <a:t>를 사용하여 </a:t>
            </a:r>
            <a:r>
              <a:rPr lang="en-US" altLang="ko-KR"/>
              <a:t>GBRT </a:t>
            </a:r>
            <a:r>
              <a:rPr lang="ko-KR" altLang="en-US"/>
              <a:t>앙상블을 훈련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24494007-8803-575C-A1D5-959175281B26}"/>
              </a:ext>
            </a:extLst>
          </p:cNvPr>
          <p:cNvGrpSpPr/>
          <p:nvPr/>
        </p:nvGrpSpPr>
        <p:grpSpPr>
          <a:xfrm>
            <a:off x="1504950" y="1319628"/>
            <a:ext cx="6698017" cy="1424333"/>
            <a:chOff x="1504950" y="1319628"/>
            <a:chExt cx="6698017" cy="142433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9E93CE92-0590-2DF5-E03E-62086329E8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5518"/>
            <a:stretch/>
          </p:blipFill>
          <p:spPr>
            <a:xfrm>
              <a:off x="1524000" y="1319628"/>
              <a:ext cx="6678967" cy="4191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36631279-7B26-1665-1390-88DD0185EE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5683"/>
            <a:stretch/>
          </p:blipFill>
          <p:spPr>
            <a:xfrm>
              <a:off x="1504950" y="1753361"/>
              <a:ext cx="6698017" cy="99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5943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7.5</a:t>
            </a:r>
            <a:r>
              <a:rPr lang="ko-KR" altLang="en-US" dirty="0" smtClean="0"/>
              <a:t> </a:t>
            </a:r>
            <a:r>
              <a:rPr lang="ko-KR" altLang="en-US" dirty="0" err="1"/>
              <a:t>부스팅</a:t>
            </a:r>
            <a:r>
              <a:rPr lang="en-US" altLang="ko-KR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EB05F5FD-1D49-8F49-1A97-F211F1B0D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841" y="747075"/>
            <a:ext cx="5183506" cy="5265784"/>
          </a:xfrm>
          <a:prstGeom prst="rect">
            <a:avLst/>
          </a:prstGeom>
        </p:spPr>
      </p:pic>
      <p:sp>
        <p:nvSpPr>
          <p:cNvPr id="3" name="Rectangle 17">
            <a:extLst>
              <a:ext uri="{FF2B5EF4-FFF2-40B4-BE49-F238E27FC236}">
                <a16:creationId xmlns:a16="http://schemas.microsoft.com/office/drawing/2014/main" xmlns="" id="{9B74AEB6-B896-51AE-C355-A9F9ADD086AD}"/>
              </a:ext>
            </a:extLst>
          </p:cNvPr>
          <p:cNvSpPr/>
          <p:nvPr/>
        </p:nvSpPr>
        <p:spPr>
          <a:xfrm>
            <a:off x="1598896" y="5980628"/>
            <a:ext cx="90572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7-9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이 그레이디언트 부스팅 그래프에서 첫 번째 예측기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왼쪽 위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가 평소처럼 훈련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그다음 연이은 예측기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</a:b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왼쪽 중간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왼쪽 아래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가 이전의 예측기의 잔여 오차에서 훈련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오른쪽 열은 만들어진 앙상블의 예측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4547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7.5</a:t>
            </a:r>
            <a:r>
              <a:rPr lang="ko-KR" altLang="en-US" dirty="0" smtClean="0"/>
              <a:t> </a:t>
            </a:r>
            <a:r>
              <a:rPr lang="ko-KR" altLang="en-US" dirty="0" err="1"/>
              <a:t>부스팅</a:t>
            </a:r>
            <a:r>
              <a:rPr lang="en-US" altLang="ko-KR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9467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축소</a:t>
            </a:r>
            <a:r>
              <a:rPr lang="en-US" altLang="ko-KR"/>
              <a:t>(shrinkage)</a:t>
            </a:r>
          </a:p>
          <a:p>
            <a:pPr lvl="2"/>
            <a:r>
              <a:rPr lang="en-US" altLang="ko-KR"/>
              <a:t>learning_rate </a:t>
            </a:r>
            <a:r>
              <a:rPr lang="ko-KR" altLang="en-US"/>
              <a:t>매개변수가 각 트리의 기여도를 조절</a:t>
            </a:r>
            <a:endParaRPr lang="en-US" altLang="ko-KR"/>
          </a:p>
          <a:p>
            <a:pPr lvl="2"/>
            <a:r>
              <a:rPr lang="ko-KR" altLang="en-US"/>
              <a:t>이를 </a:t>
            </a:r>
            <a:r>
              <a:rPr lang="en-US" altLang="ko-KR"/>
              <a:t>0.05</a:t>
            </a:r>
            <a:r>
              <a:rPr lang="ko-KR" altLang="en-US"/>
              <a:t>처럼 낮게 설정하면 앙상블을 훈련 세트에 학습시키기 위해 많은 트리가 필요하지만 예측의 성능은 좋아짐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6DE7A8A-C137-B406-DA27-91772F9F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2035953"/>
            <a:ext cx="7877175" cy="3152775"/>
          </a:xfrm>
          <a:prstGeom prst="rect">
            <a:avLst/>
          </a:prstGeom>
        </p:spPr>
      </p:pic>
      <p:sp>
        <p:nvSpPr>
          <p:cNvPr id="8" name="Rectangle 17">
            <a:extLst>
              <a:ext uri="{FF2B5EF4-FFF2-40B4-BE49-F238E27FC236}">
                <a16:creationId xmlns:a16="http://schemas.microsoft.com/office/drawing/2014/main" xmlns="" id="{696C8E1E-932F-3BBB-F6E1-053913A478F9}"/>
              </a:ext>
            </a:extLst>
          </p:cNvPr>
          <p:cNvSpPr/>
          <p:nvPr/>
        </p:nvSpPr>
        <p:spPr>
          <a:xfrm>
            <a:off x="2899318" y="5224428"/>
            <a:ext cx="64564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7-10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예측기가 부족한 경우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왼쪽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와 충분한 경우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오른쪽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의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GBRT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앙상블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5005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7.5</a:t>
            </a:r>
            <a:r>
              <a:rPr lang="ko-KR" altLang="en-US" dirty="0" smtClean="0"/>
              <a:t> </a:t>
            </a:r>
            <a:r>
              <a:rPr lang="ko-KR" altLang="en-US" dirty="0" err="1"/>
              <a:t>부스팅</a:t>
            </a:r>
            <a:r>
              <a:rPr lang="en-US" altLang="ko-KR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94671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/>
              <a:t>n_iter_no_change</a:t>
            </a:r>
            <a:r>
              <a:rPr lang="en-US" altLang="ko-KR" dirty="0"/>
              <a:t> </a:t>
            </a:r>
            <a:r>
              <a:rPr lang="ko-KR" altLang="en-US" dirty="0" err="1"/>
              <a:t>하이퍼파라미터를</a:t>
            </a:r>
            <a:r>
              <a:rPr lang="ko-KR" altLang="en-US" dirty="0"/>
              <a:t> </a:t>
            </a:r>
            <a:r>
              <a:rPr lang="ko-KR" altLang="en-US" dirty="0" err="1"/>
              <a:t>정숫값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10)</a:t>
            </a:r>
            <a:r>
              <a:rPr lang="ko-KR" altLang="en-US" dirty="0"/>
              <a:t>으로 설정하면 훈련 중에 마지막 </a:t>
            </a:r>
            <a:r>
              <a:rPr lang="en-US" altLang="ko-KR" dirty="0"/>
              <a:t>10</a:t>
            </a:r>
            <a:r>
              <a:rPr lang="ko-KR" altLang="en-US" dirty="0"/>
              <a:t>개의 </a:t>
            </a:r>
            <a:r>
              <a:rPr lang="ko-KR" altLang="en-US" dirty="0" err="1"/>
              <a:t>트리가</a:t>
            </a:r>
            <a:r>
              <a:rPr lang="ko-KR" altLang="en-US" dirty="0"/>
              <a:t> 도움이 되지 않는 경우 </a:t>
            </a:r>
            <a:r>
              <a:rPr lang="en-US" altLang="ko-KR" dirty="0" err="1"/>
              <a:t>GradientBoostingRegressor</a:t>
            </a:r>
            <a:r>
              <a:rPr lang="ko-KR" altLang="en-US" dirty="0"/>
              <a:t>가 트리 추가를 자동으로 중지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학습된 앙상블의 실제 추정기 개수는 조기 종료 덕분에 훨씬 적음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확률적 </a:t>
            </a:r>
            <a:r>
              <a:rPr lang="ko-KR" altLang="en-US" dirty="0" err="1"/>
              <a:t>그레이디언트</a:t>
            </a:r>
            <a:r>
              <a:rPr lang="ko-KR" altLang="en-US" dirty="0"/>
              <a:t> </a:t>
            </a:r>
            <a:r>
              <a:rPr lang="ko-KR" altLang="en-US" dirty="0" err="1"/>
              <a:t>부스팅</a:t>
            </a:r>
            <a:r>
              <a:rPr lang="en-US" altLang="ko-KR" dirty="0"/>
              <a:t>(stochastic gradient boosting)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3229480-BC5D-67FF-DE30-2FADE17A2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91151"/>
            <a:ext cx="6438900" cy="1457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AC7EDFE0-7F95-E3D3-861E-48065647C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681413"/>
            <a:ext cx="35528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6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7.5</a:t>
            </a:r>
            <a:r>
              <a:rPr lang="ko-KR" altLang="en-US" dirty="0" smtClean="0"/>
              <a:t> </a:t>
            </a:r>
            <a:r>
              <a:rPr lang="ko-KR" altLang="en-US" dirty="0" err="1"/>
              <a:t>부스팅</a:t>
            </a:r>
            <a:r>
              <a:rPr lang="en-US" altLang="ko-KR" dirty="0"/>
              <a:t>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94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7.5.3 </a:t>
            </a:r>
            <a:r>
              <a:rPr lang="ko-KR" altLang="en-US" b="1" dirty="0">
                <a:solidFill>
                  <a:srgbClr val="FF0000"/>
                </a:solidFill>
              </a:rPr>
              <a:t>히스토그램 기반 </a:t>
            </a:r>
            <a:r>
              <a:rPr lang="ko-KR" altLang="en-US" b="1" dirty="0" err="1">
                <a:solidFill>
                  <a:srgbClr val="FF0000"/>
                </a:solidFill>
              </a:rPr>
              <a:t>그레이디언트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부스팅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히스토그램 기반 </a:t>
            </a:r>
            <a:r>
              <a:rPr lang="ko-KR" altLang="en-US" dirty="0" err="1"/>
              <a:t>그레이디언트</a:t>
            </a:r>
            <a:r>
              <a:rPr lang="ko-KR" altLang="en-US" dirty="0"/>
              <a:t> </a:t>
            </a:r>
            <a:r>
              <a:rPr lang="ko-KR" altLang="en-US" dirty="0" err="1"/>
              <a:t>부스팅</a:t>
            </a:r>
            <a:r>
              <a:rPr lang="en-US" altLang="ko-KR" dirty="0"/>
              <a:t>(histogram-based gradient boosting, HGB)</a:t>
            </a:r>
          </a:p>
          <a:p>
            <a:pPr lvl="2"/>
            <a:r>
              <a:rPr lang="en-US" altLang="ko-KR" dirty="0" err="1"/>
              <a:t>HistGradientBoostingRegressor</a:t>
            </a:r>
            <a:r>
              <a:rPr lang="ko-KR" altLang="en-US" dirty="0"/>
              <a:t>와 </a:t>
            </a:r>
            <a:r>
              <a:rPr lang="en-US" altLang="ko-KR" dirty="0" err="1"/>
              <a:t>HistGradientBoostingClassifier</a:t>
            </a:r>
            <a:endParaRPr lang="en-US" altLang="ko-KR" dirty="0"/>
          </a:p>
          <a:p>
            <a:pPr lvl="3"/>
            <a:r>
              <a:rPr lang="ko-KR" altLang="en-US" dirty="0" err="1"/>
              <a:t>인스턴스</a:t>
            </a:r>
            <a:r>
              <a:rPr lang="ko-KR" altLang="en-US" dirty="0"/>
              <a:t> 수가 </a:t>
            </a:r>
            <a:r>
              <a:rPr lang="en-US" altLang="ko-KR" dirty="0"/>
              <a:t>10,000</a:t>
            </a:r>
            <a:r>
              <a:rPr lang="ko-KR" altLang="en-US" dirty="0"/>
              <a:t>개보다 많으면 조기 종료가 자동으로 활성화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early_stopping</a:t>
            </a:r>
            <a:r>
              <a:rPr lang="en-US" altLang="ko-KR" dirty="0"/>
              <a:t> </a:t>
            </a:r>
            <a:r>
              <a:rPr lang="ko-KR" altLang="en-US" dirty="0"/>
              <a:t>매개변수를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설정하여 조기 종료를 항상 켜거나 끌 수 있음</a:t>
            </a:r>
            <a:endParaRPr lang="en-US" altLang="ko-KR" dirty="0"/>
          </a:p>
          <a:p>
            <a:pPr lvl="3"/>
            <a:r>
              <a:rPr lang="en-US" altLang="ko-KR" dirty="0"/>
              <a:t>subsample </a:t>
            </a:r>
            <a:r>
              <a:rPr lang="ko-KR" altLang="en-US" dirty="0"/>
              <a:t>매개변수가 지원되지 않음</a:t>
            </a:r>
            <a:endParaRPr lang="en-US" altLang="ko-KR" dirty="0"/>
          </a:p>
          <a:p>
            <a:pPr lvl="3"/>
            <a:r>
              <a:rPr lang="en-US" altLang="ko-KR" dirty="0" err="1"/>
              <a:t>n_estimators</a:t>
            </a:r>
            <a:r>
              <a:rPr lang="en-US" altLang="ko-KR" dirty="0"/>
              <a:t> </a:t>
            </a:r>
            <a:r>
              <a:rPr lang="ko-KR" altLang="en-US" dirty="0"/>
              <a:t>매개변수가 </a:t>
            </a:r>
            <a:r>
              <a:rPr lang="en-US" altLang="ko-KR" dirty="0" err="1"/>
              <a:t>max_iter</a:t>
            </a:r>
            <a:r>
              <a:rPr lang="ko-KR" altLang="en-US" dirty="0"/>
              <a:t>로 바뀌었음</a:t>
            </a:r>
            <a:endParaRPr lang="en-US" altLang="ko-KR" dirty="0"/>
          </a:p>
          <a:p>
            <a:pPr lvl="3"/>
            <a:r>
              <a:rPr lang="ko-KR" altLang="en-US" dirty="0"/>
              <a:t>조정할 수 있는 결정 트리 </a:t>
            </a:r>
            <a:r>
              <a:rPr lang="ko-KR" altLang="en-US" dirty="0" err="1"/>
              <a:t>하이퍼파라미터는</a:t>
            </a:r>
            <a:r>
              <a:rPr lang="ko-KR" altLang="en-US" dirty="0"/>
              <a:t> </a:t>
            </a:r>
            <a:r>
              <a:rPr lang="en-US" altLang="ko-KR" dirty="0" err="1"/>
              <a:t>max_leaf_nodes</a:t>
            </a:r>
            <a:r>
              <a:rPr lang="en-US" altLang="ko-KR" dirty="0"/>
              <a:t>, </a:t>
            </a:r>
            <a:r>
              <a:rPr lang="en-US" altLang="ko-KR" dirty="0" err="1"/>
              <a:t>min_samples_leaf</a:t>
            </a:r>
            <a:r>
              <a:rPr lang="en-US" altLang="ko-KR" dirty="0"/>
              <a:t>, </a:t>
            </a:r>
            <a:r>
              <a:rPr lang="en-US" altLang="ko-KR" dirty="0" err="1" smtClean="0"/>
              <a:t>max_depth</a:t>
            </a:r>
            <a:r>
              <a:rPr lang="ko-KR" altLang="en-US" dirty="0" smtClean="0"/>
              <a:t>뿐임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887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7.5</a:t>
            </a:r>
            <a:r>
              <a:rPr lang="ko-KR" altLang="en-US" dirty="0" smtClean="0"/>
              <a:t> </a:t>
            </a:r>
            <a:r>
              <a:rPr lang="ko-KR" altLang="en-US" dirty="0" err="1"/>
              <a:t>부스팅</a:t>
            </a:r>
            <a:r>
              <a:rPr lang="en-US" altLang="ko-KR" dirty="0"/>
              <a:t>(14)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94671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HGB </a:t>
            </a:r>
            <a:r>
              <a:rPr lang="ko-KR" altLang="en-US"/>
              <a:t>클래스는 범주형 특성과 누락된 값을 지원</a:t>
            </a:r>
            <a:endParaRPr lang="en-US" altLang="ko-KR"/>
          </a:p>
          <a:p>
            <a:pPr lvl="2"/>
            <a:r>
              <a:rPr lang="ko-KR" altLang="en-US"/>
              <a:t>범주형 특성은 </a:t>
            </a:r>
            <a:r>
              <a:rPr lang="en-US" altLang="ko-KR"/>
              <a:t>0 ~ max_bins </a:t>
            </a:r>
            <a:r>
              <a:rPr lang="ko-KR" altLang="en-US"/>
              <a:t>사이의 정수로 표현</a:t>
            </a:r>
            <a:r>
              <a:rPr lang="en-US" altLang="ko-KR"/>
              <a:t>(OrdinalEncoder</a:t>
            </a:r>
            <a:r>
              <a:rPr lang="ko-KR" altLang="en-US"/>
              <a:t>를 사용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캘리포니아 주택 데이터셋에 대한 전체 파이프라인을 구축하고 훈련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37938F2-ABA3-9BFE-2780-61E20FF7F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25160"/>
            <a:ext cx="7467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27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7.6</a:t>
            </a:r>
            <a:r>
              <a:rPr lang="ko-KR" altLang="en-US" dirty="0" smtClean="0"/>
              <a:t> </a:t>
            </a:r>
            <a:r>
              <a:rPr lang="ko-KR" altLang="en-US" dirty="0" err="1"/>
              <a:t>스태킹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9467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블렌더</a:t>
            </a:r>
            <a:r>
              <a:rPr lang="en-US" altLang="ko-KR"/>
              <a:t>(blender) </a:t>
            </a:r>
            <a:r>
              <a:rPr lang="ko-KR" altLang="en-US"/>
              <a:t>또는 메타 학습기</a:t>
            </a:r>
            <a:r>
              <a:rPr lang="en-US" altLang="ko-KR"/>
              <a:t>(meta learner)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BF4394B-B83F-F7A0-3D06-D25D0E483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352" y="1375859"/>
            <a:ext cx="3518377" cy="4574684"/>
          </a:xfrm>
          <a:prstGeom prst="rect">
            <a:avLst/>
          </a:prstGeom>
        </p:spPr>
      </p:pic>
      <p:sp>
        <p:nvSpPr>
          <p:cNvPr id="8" name="Rectangle 17">
            <a:extLst>
              <a:ext uri="{FF2B5EF4-FFF2-40B4-BE49-F238E27FC236}">
                <a16:creationId xmlns:a16="http://schemas.microsoft.com/office/drawing/2014/main" xmlns="" id="{2ABF98C7-1597-59F0-65EE-B77D58D181A5}"/>
              </a:ext>
            </a:extLst>
          </p:cNvPr>
          <p:cNvSpPr/>
          <p:nvPr/>
        </p:nvSpPr>
        <p:spPr>
          <a:xfrm>
            <a:off x="4100764" y="6033190"/>
            <a:ext cx="3818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7-11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블렌딩 예측기를 사용한 예측 취합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165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56" y="107957"/>
            <a:ext cx="11281052" cy="671349"/>
          </a:xfrm>
        </p:spPr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29D296E-DB97-4CBB-9C33-A2EBB9A43B92}"/>
              </a:ext>
            </a:extLst>
          </p:cNvPr>
          <p:cNvSpPr txBox="1"/>
          <p:nvPr/>
        </p:nvSpPr>
        <p:spPr>
          <a:xfrm>
            <a:off x="1898306" y="8347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머신러닝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A286F87E-39A5-75AB-07DE-B8228F60E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49114"/>
              </p:ext>
            </p:extLst>
          </p:nvPr>
        </p:nvGraphicFramePr>
        <p:xfrm>
          <a:off x="916656" y="1352551"/>
          <a:ext cx="1061653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="" xmlns:a16="http://schemas.microsoft.com/office/drawing/2014/main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="" xmlns:a16="http://schemas.microsoft.com/office/drawing/2014/main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한눈에 보는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과학자가 꼭 알아야 할 기초 개념과 용어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프로젝트 처음부터 끝까지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주택 가격을 예측하는 회귀 작업을 살펴보면서 선형 회귀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결정 트리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 여러 알고리즘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824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 시스템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 훈련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신경망 구축에 필요한 모델 훈련 알고리즘 학습 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 smtClean="0">
                          <a:latin typeface="+mn-ea"/>
                          <a:ea typeface="+mn-ea"/>
                        </a:rPr>
                        <a:t>서포트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벡터 머신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SVM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의 핵심 개념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사용 방법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작동 원리 학습</a:t>
                      </a:r>
                      <a:endParaRPr lang="en-US" altLang="ko-KR" sz="13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트리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트리의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훈련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시각화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예측 방법과 </a:t>
                      </a:r>
                      <a:r>
                        <a:rPr lang="ko-KR" altLang="en-US" sz="1300" b="0" dirty="0" err="1" smtClean="0">
                          <a:latin typeface="+mn-ea"/>
                          <a:ea typeface="+mn-ea"/>
                        </a:rPr>
                        <a:t>사이킷런의</a:t>
                      </a:r>
                      <a:r>
                        <a:rPr lang="ko-KR" altLang="en-US" sz="13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CART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훈련 알고리즘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앙상블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학습과 랜덤 </a:t>
                      </a:r>
                      <a:r>
                        <a:rPr lang="ko-KR" altLang="en-US" sz="1300" b="1" dirty="0" err="1">
                          <a:latin typeface="+mn-ea"/>
                          <a:ea typeface="+mn-ea"/>
                        </a:rPr>
                        <a:t>포레스트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투표 기반 분류기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배깅과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페이스팅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부스팅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스태킹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차원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축소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고차원 공간과 차원 축소 기법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비지도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비지도 학습과 알고리즘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0771563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0CF819B2-A8C0-E49D-5ED2-FA1B4EFDC2F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1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1768063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7.6</a:t>
            </a:r>
            <a:r>
              <a:rPr lang="ko-KR" altLang="en-US" dirty="0" smtClean="0"/>
              <a:t> </a:t>
            </a:r>
            <a:r>
              <a:rPr lang="ko-KR" altLang="en-US" dirty="0" err="1"/>
              <a:t>스태킹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9467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블렌더가 학습되면 기본 예측기는 전체 원본 훈련 세트로 마지막에 한 번 더 재훈련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xmlns="" id="{2ABF98C7-1597-59F0-65EE-B77D58D181A5}"/>
              </a:ext>
            </a:extLst>
          </p:cNvPr>
          <p:cNvSpPr/>
          <p:nvPr/>
        </p:nvSpPr>
        <p:spPr>
          <a:xfrm>
            <a:off x="4042254" y="6033190"/>
            <a:ext cx="39356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7-12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스태킹 앙상블에서 블렌더 훈련하기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E7C2AB8-3E75-C9D4-9040-3C33D10E8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877" y="1433659"/>
            <a:ext cx="3995328" cy="43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63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7.6</a:t>
            </a:r>
            <a:r>
              <a:rPr lang="ko-KR" altLang="en-US" dirty="0" smtClean="0"/>
              <a:t> </a:t>
            </a:r>
            <a:r>
              <a:rPr lang="ko-KR" altLang="en-US" dirty="0" err="1"/>
              <a:t>스태킹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9467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여러 가지 블렌더</a:t>
            </a:r>
            <a:r>
              <a:rPr lang="en-US" altLang="ko-KR"/>
              <a:t>(</a:t>
            </a:r>
            <a:r>
              <a:rPr lang="ko-KR" altLang="en-US"/>
              <a:t>선형 회귀를 사용하는 블렌더</a:t>
            </a:r>
            <a:r>
              <a:rPr lang="en-US" altLang="ko-KR"/>
              <a:t>, </a:t>
            </a:r>
            <a:r>
              <a:rPr lang="ko-KR" altLang="en-US"/>
              <a:t>랜덤 포레스트 회귀를 사용하는 블렌더 등</a:t>
            </a:r>
            <a:r>
              <a:rPr lang="en-US" altLang="ko-KR"/>
              <a:t>)</a:t>
            </a:r>
            <a:r>
              <a:rPr lang="ko-KR" altLang="en-US"/>
              <a:t>를 훈련하여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전체 블렌더 계층을 얻은 다음 그 위에 다른 블렌더를 추가하여 최종 예측을 생성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xmlns="" id="{2ABF98C7-1597-59F0-65EE-B77D58D181A5}"/>
              </a:ext>
            </a:extLst>
          </p:cNvPr>
          <p:cNvSpPr/>
          <p:nvPr/>
        </p:nvSpPr>
        <p:spPr>
          <a:xfrm>
            <a:off x="4221791" y="6033190"/>
            <a:ext cx="3576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7-13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다층 스태킹 앙상블에서의 예측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3D02241-9D3A-31F1-BDBA-4295C187D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599" y="1394674"/>
            <a:ext cx="3176910" cy="4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84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7.6</a:t>
            </a:r>
            <a:r>
              <a:rPr lang="ko-KR" altLang="en-US" dirty="0" smtClean="0"/>
              <a:t> </a:t>
            </a:r>
            <a:r>
              <a:rPr lang="ko-KR" altLang="en-US" dirty="0" err="1"/>
              <a:t>스태킹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9467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스태킹 앙상블을 위한 </a:t>
            </a:r>
            <a:r>
              <a:rPr lang="en-US" altLang="ko-KR"/>
              <a:t>StackingClassifier</a:t>
            </a:r>
            <a:r>
              <a:rPr lang="ko-KR" altLang="en-US"/>
              <a:t>와 </a:t>
            </a:r>
            <a:r>
              <a:rPr lang="en-US" altLang="ko-KR"/>
              <a:t>StackingRegressor </a:t>
            </a:r>
            <a:r>
              <a:rPr lang="ko-KR" altLang="en-US"/>
              <a:t>클래스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307832B9-1E85-F061-E46D-55C2B861C4B0}"/>
              </a:ext>
            </a:extLst>
          </p:cNvPr>
          <p:cNvGrpSpPr/>
          <p:nvPr/>
        </p:nvGrpSpPr>
        <p:grpSpPr>
          <a:xfrm>
            <a:off x="1493484" y="1263695"/>
            <a:ext cx="7972425" cy="3591572"/>
            <a:chOff x="1493484" y="1263695"/>
            <a:chExt cx="7972425" cy="359157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03580C6D-4263-6FFF-496B-651CC974B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0" y="1263695"/>
              <a:ext cx="7915275" cy="124777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78188E20-5636-9230-8A23-9451785BF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484" y="2502592"/>
              <a:ext cx="7972425" cy="2352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75443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sz="3200" dirty="0"/>
              <a:t>(1)</a:t>
            </a:r>
            <a:endParaRPr lang="x-none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1097280"/>
            <a:ext cx="11076692" cy="506905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정확히 같은 훈련 데이터로 다섯 개의 다른 모델을 훈련시켜서 모두 </a:t>
            </a:r>
            <a:r>
              <a:rPr lang="en-US" altLang="ko-KR" dirty="0"/>
              <a:t>95% </a:t>
            </a:r>
            <a:r>
              <a:rPr lang="ko-KR" altLang="en-US" dirty="0"/>
              <a:t>정확도를 얻었다면 이 모델들을 연결하여 더 좋은 결과를 얻을 수 있을까</a:t>
            </a:r>
            <a:r>
              <a:rPr lang="en-US" altLang="ko-KR" dirty="0"/>
              <a:t>? </a:t>
            </a:r>
            <a:r>
              <a:rPr lang="ko-KR" altLang="en-US" dirty="0"/>
              <a:t>가능하다면 어떻게 해야 할까</a:t>
            </a:r>
            <a:r>
              <a:rPr lang="en-US" altLang="ko-KR" dirty="0"/>
              <a:t>? </a:t>
            </a:r>
            <a:r>
              <a:rPr lang="ko-KR" altLang="en-US" dirty="0"/>
              <a:t>그렇지 않다면 왜일까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직접 투표와 간접 투표 분류기 사이의 차이점은 무엇일까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배깅 앙상블의 훈련을 여러 대의 서버에 분산시켜 속도를 높일 수 있을까요</a:t>
            </a:r>
            <a:r>
              <a:rPr lang="en-US" altLang="ko-KR" dirty="0"/>
              <a:t>? </a:t>
            </a:r>
            <a:r>
              <a:rPr lang="ko-KR" altLang="en-US" dirty="0"/>
              <a:t>페이스팅 앙상블</a:t>
            </a:r>
            <a:r>
              <a:rPr lang="en-US" altLang="ko-KR" dirty="0"/>
              <a:t>, </a:t>
            </a:r>
            <a:r>
              <a:rPr lang="ko-KR" altLang="en-US" dirty="0"/>
              <a:t>부스팅 앙상블</a:t>
            </a:r>
            <a:r>
              <a:rPr lang="en-US" altLang="ko-KR" dirty="0"/>
              <a:t>, </a:t>
            </a:r>
            <a:r>
              <a:rPr lang="ko-KR" altLang="en-US" dirty="0"/>
              <a:t>랜덤 포레스트</a:t>
            </a:r>
            <a:r>
              <a:rPr lang="en-US" altLang="ko-KR" dirty="0"/>
              <a:t>, </a:t>
            </a:r>
            <a:r>
              <a:rPr lang="ko-KR" altLang="en-US" dirty="0"/>
              <a:t>스태킹 앙상블의 경우는 어떨까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err="1"/>
              <a:t>oob</a:t>
            </a:r>
            <a:r>
              <a:rPr lang="en-US" altLang="ko-KR" dirty="0"/>
              <a:t> </a:t>
            </a:r>
            <a:r>
              <a:rPr lang="ko-KR" altLang="en-US" dirty="0"/>
              <a:t>평가의 장점은 무엇인가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무엇이 엑스트라 트리를 일반 랜덤 포레스트보다 더 무작위하게 만드나</a:t>
            </a:r>
            <a:r>
              <a:rPr lang="en-US" altLang="ko-KR" dirty="0"/>
              <a:t>? </a:t>
            </a:r>
            <a:r>
              <a:rPr lang="ko-KR" altLang="en-US" dirty="0"/>
              <a:t>추가적인 무작위성이 어떻게 도움이 될까</a:t>
            </a:r>
            <a:r>
              <a:rPr lang="en-US" altLang="ko-KR" dirty="0"/>
              <a:t>? </a:t>
            </a:r>
            <a:r>
              <a:rPr lang="ko-KR" altLang="en-US" dirty="0"/>
              <a:t>엑스트라 트리는 일반 랜덤 포레스트보다 느릴까요</a:t>
            </a:r>
            <a:r>
              <a:rPr lang="en-US" altLang="ko-KR" dirty="0"/>
              <a:t>, </a:t>
            </a:r>
            <a:r>
              <a:rPr lang="ko-KR" altLang="en-US" dirty="0"/>
              <a:t>빠를까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err="1"/>
              <a:t>AdaBoost</a:t>
            </a:r>
            <a:r>
              <a:rPr lang="ko-KR" altLang="en-US" dirty="0"/>
              <a:t> 앙상블이 훈련 데이터에 과소적합되었다면 어떤 매개변수를 어떻게 바꾸어야 할까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그레이디언트 부스팅 앙상블이 훈련 데이터에 과대적합되었다면 학습률을 높여야 할까요</a:t>
            </a:r>
            <a:r>
              <a:rPr lang="en-US" altLang="ko-KR" dirty="0"/>
              <a:t>, </a:t>
            </a:r>
            <a:r>
              <a:rPr lang="ko-KR" altLang="en-US" dirty="0"/>
              <a:t>낮춰야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8436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sz="3200" dirty="0"/>
              <a:t>(2)</a:t>
            </a:r>
            <a:endParaRPr lang="x-none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1097280"/>
            <a:ext cx="10841813" cy="506905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 startAt="8"/>
            </a:pPr>
            <a:r>
              <a:rPr lang="en-US" altLang="ko-KR" dirty="0"/>
              <a:t>(3</a:t>
            </a:r>
            <a:r>
              <a:rPr lang="ko-KR" altLang="en-US" dirty="0"/>
              <a:t>장에서 소개한</a:t>
            </a:r>
            <a:r>
              <a:rPr lang="en-US" altLang="ko-KR" dirty="0"/>
              <a:t>) MNIST </a:t>
            </a:r>
            <a:r>
              <a:rPr lang="ko-KR" altLang="en-US" dirty="0"/>
              <a:t>데이터를 불러들여 훈련 세트</a:t>
            </a:r>
            <a:r>
              <a:rPr lang="en-US" altLang="ko-KR" dirty="0"/>
              <a:t>, </a:t>
            </a:r>
            <a:r>
              <a:rPr lang="ko-KR" altLang="en-US" dirty="0"/>
              <a:t>검증 세트</a:t>
            </a:r>
            <a:r>
              <a:rPr lang="en-US" altLang="ko-KR" dirty="0"/>
              <a:t>, </a:t>
            </a:r>
            <a:r>
              <a:rPr lang="ko-KR" altLang="en-US" dirty="0"/>
              <a:t>테스트 세트로 나누기</a:t>
            </a:r>
            <a:r>
              <a:rPr lang="en-US" altLang="ko-KR" dirty="0"/>
              <a:t>(</a:t>
            </a:r>
            <a:r>
              <a:rPr lang="ko-KR" altLang="en-US" dirty="0"/>
              <a:t>예를 들면 훈련에 </a:t>
            </a:r>
            <a:r>
              <a:rPr lang="en-US" altLang="ko-KR" dirty="0"/>
              <a:t>50,000</a:t>
            </a:r>
            <a:r>
              <a:rPr lang="ko-KR" altLang="en-US" dirty="0"/>
              <a:t>개 샘플</a:t>
            </a:r>
            <a:r>
              <a:rPr lang="en-US" altLang="ko-KR" dirty="0"/>
              <a:t>, </a:t>
            </a:r>
            <a:r>
              <a:rPr lang="ko-KR" altLang="en-US" dirty="0"/>
              <a:t>검증에 </a:t>
            </a:r>
            <a:r>
              <a:rPr lang="en-US" altLang="ko-KR" dirty="0"/>
              <a:t>10,000</a:t>
            </a:r>
            <a:r>
              <a:rPr lang="ko-KR" altLang="en-US" dirty="0"/>
              <a:t>개 샘플</a:t>
            </a:r>
            <a:r>
              <a:rPr lang="en-US" altLang="ko-KR" dirty="0"/>
              <a:t>, </a:t>
            </a:r>
            <a:r>
              <a:rPr lang="ko-KR" altLang="en-US" dirty="0"/>
              <a:t>테스트에 </a:t>
            </a:r>
            <a:r>
              <a:rPr lang="en-US" altLang="ko-KR" dirty="0"/>
              <a:t>10,000</a:t>
            </a:r>
            <a:r>
              <a:rPr lang="ko-KR" altLang="en-US" dirty="0"/>
              <a:t>개 샘플</a:t>
            </a:r>
            <a:r>
              <a:rPr lang="en-US" altLang="ko-KR" dirty="0"/>
              <a:t>). </a:t>
            </a:r>
            <a:r>
              <a:rPr lang="ko-KR" altLang="en-US" dirty="0"/>
              <a:t>그런 다음 랜덤 포레스트 분류기</a:t>
            </a:r>
            <a:r>
              <a:rPr lang="en-US" altLang="ko-KR" dirty="0"/>
              <a:t>, </a:t>
            </a:r>
            <a:r>
              <a:rPr lang="ko-KR" altLang="en-US" dirty="0"/>
              <a:t>엑스트라 트리 분류기</a:t>
            </a:r>
            <a:r>
              <a:rPr lang="en-US" altLang="ko-KR" dirty="0"/>
              <a:t>, SVM </a:t>
            </a:r>
            <a:r>
              <a:rPr lang="ko-KR" altLang="en-US" dirty="0"/>
              <a:t>분류기 같은 여러 종류의 분류기를 훈련</a:t>
            </a:r>
            <a:r>
              <a:rPr lang="en-US" altLang="ko-KR" dirty="0"/>
              <a:t>. </a:t>
            </a:r>
            <a:r>
              <a:rPr lang="ko-KR" altLang="en-US" dirty="0"/>
              <a:t>그리고 검증 세트에서 개개의 분류기보다 더 높은 성능을 내도록 이들을 간접 또는 직접 투표 방법을 사용해 앙상블로 연결해보기</a:t>
            </a:r>
            <a:r>
              <a:rPr lang="en-US" altLang="ko-KR" dirty="0"/>
              <a:t>. </a:t>
            </a:r>
            <a:r>
              <a:rPr lang="ko-KR" altLang="en-US" dirty="0"/>
              <a:t>앙상블을 얻고 나면 테스트 세트로 확인</a:t>
            </a:r>
            <a:r>
              <a:rPr lang="en-US" altLang="ko-KR" dirty="0"/>
              <a:t>. </a:t>
            </a:r>
            <a:r>
              <a:rPr lang="ko-KR" altLang="en-US" dirty="0"/>
              <a:t>개개의 분류기와 비교해서 성능이 얼마나 향상되나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8"/>
            </a:pPr>
            <a:r>
              <a:rPr lang="ko-KR" altLang="en-US" dirty="0"/>
              <a:t>이전 연습문제의 각 분류기를 실행해서 검증 세트에서 예측을 만들고 그 결과로 새로운 훈련 세트를 만들어보기</a:t>
            </a:r>
            <a:r>
              <a:rPr lang="en-US" altLang="ko-KR" dirty="0"/>
              <a:t>. </a:t>
            </a:r>
            <a:r>
              <a:rPr lang="ko-KR" altLang="en-US" dirty="0"/>
              <a:t>각 훈련 샘플은 하나의 이미지에 대한 전체 분류기의 예측을 담은 벡터이고 타깃은 이미지의 클래스</a:t>
            </a:r>
            <a:r>
              <a:rPr lang="en-US" altLang="ko-KR" dirty="0"/>
              <a:t>. </a:t>
            </a:r>
            <a:r>
              <a:rPr lang="ko-KR" altLang="en-US" dirty="0"/>
              <a:t>새로운 훈련 세트에 분류기 하나를 훈련시켜보기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이제 테스트 세트에 앙상블을 평가</a:t>
            </a:r>
            <a:r>
              <a:rPr lang="en-US" altLang="ko-KR" dirty="0"/>
              <a:t>. </a:t>
            </a:r>
            <a:r>
              <a:rPr lang="ko-KR" altLang="en-US" dirty="0"/>
              <a:t>테스트 세트의 각 이미지에 대해 모든 분류기로 예측을 만들고 앙상블의 예측 결과를 만들기 위해 블렌더에 그 예측을 주입</a:t>
            </a:r>
            <a:r>
              <a:rPr lang="en-US" altLang="ko-KR" dirty="0"/>
              <a:t>. </a:t>
            </a:r>
            <a:r>
              <a:rPr lang="ko-KR" altLang="en-US" dirty="0"/>
              <a:t>앞서 만든 투표 분류기와 비교하면 어떤가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91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5DAE6BD9-534E-B46C-A041-2AE8AF2CB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20082"/>
              </p:ext>
            </p:extLst>
          </p:nvPr>
        </p:nvGraphicFramePr>
        <p:xfrm>
          <a:off x="916657" y="1376363"/>
          <a:ext cx="10616532" cy="370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="" xmlns:a16="http://schemas.microsoft.com/office/drawing/2014/main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="" xmlns:a16="http://schemas.microsoft.com/office/drawing/2014/main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인공 신경망 소개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인공 신경망과 케라스를 이용한 구현 방법</a:t>
                      </a:r>
                      <a:endParaRPr lang="en-US" altLang="ko-KR" sz="13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심층 신경망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심층 신경망의 문제와 해결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8245002"/>
                  </a:ext>
                </a:extLst>
              </a:tr>
              <a:tr h="37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사용자 정의 모델과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텐서플로와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저수준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파이썬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를 이용한 사용자 정의 모델과 훈련 알고리즘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 smtClean="0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 사용한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데이터 적재와 전처리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TFRecord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포맷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전처리 층 및 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합성곱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신경망을 사용한 컴퓨터 비전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CNN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구성 요소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사용한 구현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CNN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을 사용한 시퀀스 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개념과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WaveNet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어텐션을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자연어 처리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문장 수준의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어텐션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메커니즘 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오토인코더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GAN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그리고 확산 모델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오토인코더  차원 축소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특성 추출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비지도 사전 훈련 방법과 생성 모델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강화 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강화 학습 개념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정책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그레이디언트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심층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Q-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네트워크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077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대규모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모델 훈련과 배포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TF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서빙과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구글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버텍스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플랫폼에 모델을 배포하는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6546655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545E3CB-82CC-003C-D3BF-626496380430}"/>
              </a:ext>
            </a:extLst>
          </p:cNvPr>
          <p:cNvSpPr txBox="1"/>
          <p:nvPr/>
        </p:nvSpPr>
        <p:spPr>
          <a:xfrm>
            <a:off x="1898306" y="834712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신경망과 딥러닝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8499164D-9D1E-DF69-62E3-756AB475781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2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321906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C9D97B6-9BD5-4C37-A600-459D917BBA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305928" cy="3437754"/>
          </a:xfrm>
        </p:spPr>
        <p:txBody>
          <a:bodyPr numCol="1" spcCol="180000">
            <a:normAutofit/>
          </a:bodyPr>
          <a:lstStyle/>
          <a:p>
            <a:pPr marL="0" indent="0">
              <a:buNone/>
            </a:pPr>
            <a:r>
              <a:rPr lang="ko-KR" altLang="en-US" sz="1400" b="1" dirty="0" smtClean="0"/>
              <a:t>부록</a:t>
            </a:r>
            <a:r>
              <a:rPr lang="en-US" altLang="ko-KR" sz="1400" b="1" dirty="0" smtClean="0"/>
              <a:t> A: </a:t>
            </a:r>
            <a:r>
              <a:rPr lang="ko-KR" altLang="en-US" sz="1400" b="1" dirty="0"/>
              <a:t>연습문제 정답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B: </a:t>
            </a:r>
            <a:r>
              <a:rPr lang="ko-KR" altLang="en-US" sz="1400" b="1" dirty="0"/>
              <a:t>머신러닝 프로젝트 체크리스트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C: </a:t>
            </a:r>
            <a:r>
              <a:rPr lang="ko-KR" altLang="en-US" sz="1400" b="1" dirty="0"/>
              <a:t>자동 미분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D: </a:t>
            </a:r>
            <a:r>
              <a:rPr lang="ko-KR" altLang="en-US" sz="1400" b="1" dirty="0"/>
              <a:t>특수한 데이터 구조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E: </a:t>
            </a:r>
            <a:r>
              <a:rPr lang="ko-KR" altLang="en-US" sz="1400" b="1" dirty="0"/>
              <a:t>텐서플로 그래프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4AF38E3-6494-BDF2-04C0-6AE53B3ACB20}"/>
              </a:ext>
            </a:extLst>
          </p:cNvPr>
          <p:cNvSpPr txBox="1"/>
          <p:nvPr/>
        </p:nvSpPr>
        <p:spPr>
          <a:xfrm>
            <a:off x="1898306" y="83471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부록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B60EFC07-FC3A-AF14-F463-3032F0056CE5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3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2218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CBF2AD94-2F56-412B-B8FC-D079CE4F04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7</a:t>
            </a:r>
            <a:r>
              <a:rPr lang="ko-KR" altLang="en-US" dirty="0" smtClean="0"/>
              <a:t>장</a:t>
            </a:r>
            <a:r>
              <a:rPr lang="en-US" altLang="ko-KR" dirty="0" smtClean="0"/>
              <a:t>: </a:t>
            </a:r>
            <a:r>
              <a:rPr lang="ko-KR" altLang="en-US" dirty="0"/>
              <a:t>앙상블 학습과 랜덤 포레스트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dirty="0" smtClean="0"/>
              <a:t>7.1   </a:t>
            </a:r>
            <a:r>
              <a:rPr lang="ko-KR" altLang="en-US" dirty="0"/>
              <a:t>투표 기반 분류기</a:t>
            </a:r>
            <a:endParaRPr lang="en-US" altLang="ko-KR" dirty="0"/>
          </a:p>
          <a:p>
            <a:r>
              <a:rPr lang="en-US" altLang="ko-KR" dirty="0" smtClean="0"/>
              <a:t>7.2   </a:t>
            </a:r>
            <a:r>
              <a:rPr lang="ko-KR" altLang="en-US" dirty="0"/>
              <a:t>배깅과 페이스팅</a:t>
            </a:r>
            <a:endParaRPr lang="en-US" altLang="ko-KR" dirty="0"/>
          </a:p>
          <a:p>
            <a:r>
              <a:rPr lang="en-US" altLang="ko-KR" dirty="0" smtClean="0"/>
              <a:t>7.3   </a:t>
            </a:r>
            <a:r>
              <a:rPr lang="ko-KR" altLang="en-US" dirty="0"/>
              <a:t>랜덤 패치와 랜덤 서브스페이스</a:t>
            </a:r>
            <a:endParaRPr lang="en-US" altLang="ko-KR" dirty="0"/>
          </a:p>
          <a:p>
            <a:r>
              <a:rPr lang="en-US" altLang="ko-KR" dirty="0" smtClean="0"/>
              <a:t>7.4   </a:t>
            </a:r>
            <a:r>
              <a:rPr lang="ko-KR" altLang="en-US" dirty="0"/>
              <a:t>랜덤 포레스트</a:t>
            </a:r>
            <a:endParaRPr lang="en-US" altLang="ko-KR" dirty="0"/>
          </a:p>
          <a:p>
            <a:r>
              <a:rPr lang="en-US" altLang="ko-KR" dirty="0" smtClean="0"/>
              <a:t>7.5   </a:t>
            </a:r>
            <a:r>
              <a:rPr lang="ko-KR" altLang="en-US" dirty="0"/>
              <a:t>부스팅</a:t>
            </a:r>
            <a:endParaRPr lang="en-US" altLang="ko-KR" dirty="0"/>
          </a:p>
          <a:p>
            <a:r>
              <a:rPr lang="en-US" altLang="ko-KR" dirty="0" smtClean="0"/>
              <a:t>7.6   </a:t>
            </a:r>
            <a:r>
              <a:rPr lang="ko-KR" altLang="en-US" dirty="0"/>
              <a:t>스태킹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582195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b="1" dirty="0" smtClean="0">
                <a:cs typeface="+mj-cs"/>
              </a:rPr>
              <a:t>7</a:t>
            </a:r>
            <a:r>
              <a:rPr lang="ko-KR" altLang="en-US" sz="3600" b="1" dirty="0" smtClean="0">
                <a:cs typeface="+mj-cs"/>
              </a:rPr>
              <a:t>장</a:t>
            </a:r>
            <a:r>
              <a:rPr lang="en-US" altLang="ko-KR" sz="3600" b="1" dirty="0" smtClean="0">
                <a:cs typeface="+mj-cs"/>
              </a:rPr>
              <a:t> </a:t>
            </a:r>
            <a:r>
              <a:rPr lang="ko-KR" altLang="en-US" sz="3600" b="1" dirty="0">
                <a:cs typeface="+mj-cs"/>
              </a:rPr>
              <a:t>앙상블 학습과 랜덤 포레스트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배깅</a:t>
            </a:r>
            <a:r>
              <a:rPr lang="en-US" altLang="ko-KR" sz="1600" dirty="0"/>
              <a:t>, </a:t>
            </a:r>
            <a:r>
              <a:rPr lang="ko-KR" altLang="en-US" sz="1600" dirty="0"/>
              <a:t>부스팅</a:t>
            </a:r>
            <a:r>
              <a:rPr lang="en-US" altLang="ko-KR" sz="1600" dirty="0"/>
              <a:t>, </a:t>
            </a:r>
            <a:r>
              <a:rPr lang="ko-KR" altLang="en-US" sz="1600" dirty="0"/>
              <a:t>스태킹 등 가장 인기 있는 앙상블 방법 학습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7.1</a:t>
            </a:r>
            <a:r>
              <a:rPr lang="ko-KR" altLang="en-US" dirty="0" smtClean="0"/>
              <a:t> </a:t>
            </a:r>
            <a:r>
              <a:rPr lang="ko-KR" altLang="en-US" dirty="0"/>
              <a:t>투표 기반 분류기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3827332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앙상블 학습</a:t>
            </a:r>
            <a:endParaRPr lang="en-US" altLang="ko-KR" dirty="0"/>
          </a:p>
          <a:p>
            <a:pPr lvl="2"/>
            <a:r>
              <a:rPr lang="ko-KR" altLang="en-US" dirty="0"/>
              <a:t>일련의 예측기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분류나 회귀 모델</a:t>
            </a:r>
            <a:r>
              <a:rPr lang="en-US" altLang="ko-KR" dirty="0"/>
              <a:t>)</a:t>
            </a:r>
            <a:r>
              <a:rPr lang="ko-KR" altLang="en-US" dirty="0"/>
              <a:t>로부터 예측을 수집하면 가장 좋은 모델 하나보다 더 좋은 예측을 얻을 수 있을 것임</a:t>
            </a:r>
            <a:endParaRPr lang="en-US" altLang="ko-KR" dirty="0"/>
          </a:p>
          <a:p>
            <a:pPr lvl="2"/>
            <a:r>
              <a:rPr lang="ko-KR" altLang="en-US" dirty="0"/>
              <a:t>랜덤 포레스트는 결정 트리의 앙상블</a:t>
            </a:r>
            <a:endParaRPr lang="en-US" altLang="ko-KR" dirty="0"/>
          </a:p>
          <a:p>
            <a:pPr lvl="1"/>
            <a:r>
              <a:rPr lang="ko-KR" altLang="en-US" dirty="0"/>
              <a:t>투표 기반 분류기</a:t>
            </a:r>
            <a:endParaRPr lang="en-US" altLang="ko-KR" dirty="0"/>
          </a:p>
          <a:p>
            <a:pPr lvl="2"/>
            <a:r>
              <a:rPr lang="ko-KR" altLang="en-US" dirty="0"/>
              <a:t>정확도가 </a:t>
            </a:r>
            <a:r>
              <a:rPr lang="en-US" altLang="ko-KR" dirty="0"/>
              <a:t>80%</a:t>
            </a:r>
            <a:r>
              <a:rPr lang="ko-KR" altLang="en-US" dirty="0"/>
              <a:t>인 분류기 여러 개를 훈련시켰다고 가정</a:t>
            </a:r>
            <a:r>
              <a:rPr lang="en-US" altLang="ko-KR" dirty="0"/>
              <a:t>: </a:t>
            </a:r>
            <a:r>
              <a:rPr lang="ko-KR" altLang="en-US" dirty="0"/>
              <a:t>로지스틱 회귀 분류기</a:t>
            </a:r>
            <a:r>
              <a:rPr lang="en-US" altLang="ko-KR" dirty="0"/>
              <a:t>, SVM </a:t>
            </a:r>
            <a:r>
              <a:rPr lang="ko-KR" altLang="en-US" dirty="0"/>
              <a:t>분류기</a:t>
            </a:r>
            <a:r>
              <a:rPr lang="en-US" altLang="ko-KR" dirty="0"/>
              <a:t>, </a:t>
            </a:r>
            <a:r>
              <a:rPr lang="ko-KR" altLang="en-US" dirty="0"/>
              <a:t>랜덤 포레스트 분류기</a:t>
            </a:r>
            <a:r>
              <a:rPr lang="en-US" altLang="ko-KR" dirty="0"/>
              <a:t>, K-</a:t>
            </a:r>
            <a:r>
              <a:rPr lang="ko-KR" altLang="en-US" dirty="0"/>
              <a:t>최근접 이웃 분류기 등 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C2BB073-8AD8-4760-B43A-02AAC6147941}"/>
              </a:ext>
            </a:extLst>
          </p:cNvPr>
          <p:cNvSpPr/>
          <p:nvPr/>
        </p:nvSpPr>
        <p:spPr>
          <a:xfrm>
            <a:off x="4413198" y="5871882"/>
            <a:ext cx="28616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 dirty="0">
                <a:latin typeface="+mn-ea"/>
              </a:rPr>
              <a:t>7-1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여러 분류기 훈련시키기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92C61B4-AA5C-6773-8622-00A79DBF0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650" y="2800852"/>
            <a:ext cx="4668699" cy="298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4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15134</TotalTime>
  <Words>2475</Words>
  <Application>Microsoft Office PowerPoint</Application>
  <PresentationFormat>사용자 지정</PresentationFormat>
  <Paragraphs>379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Office 테마</vt:lpstr>
      <vt:lpstr>핸즈온 머신러닝(3판)</vt:lpstr>
      <vt:lpstr>시작하기 전에</vt:lpstr>
      <vt:lpstr>3판의 주요 변경 내용</vt:lpstr>
      <vt:lpstr>이 책의 학습 목표</vt:lpstr>
      <vt:lpstr>이 책의 학습 목표</vt:lpstr>
      <vt:lpstr>이 책의 학습 목표</vt:lpstr>
      <vt:lpstr>Contents</vt:lpstr>
      <vt:lpstr>PowerPoint 프레젠테이션</vt:lpstr>
      <vt:lpstr>7.1 투표 기반 분류기(1)</vt:lpstr>
      <vt:lpstr>7.1 투표 기반 분류기(2)</vt:lpstr>
      <vt:lpstr>7.1 투표 기반 분류기(3)</vt:lpstr>
      <vt:lpstr>7.1 투표 기반 분류기(4)</vt:lpstr>
      <vt:lpstr>7.1 투표 기반 분류기(5)</vt:lpstr>
      <vt:lpstr>7.1 투표 기반 분류기(6)</vt:lpstr>
      <vt:lpstr>7.2 배깅과 페이스팅(1)</vt:lpstr>
      <vt:lpstr>7.2 배깅과 페이스팅(2)</vt:lpstr>
      <vt:lpstr>7.2 배깅과 페이스팅(3)</vt:lpstr>
      <vt:lpstr>7.2 배깅과 페이스팅(4)</vt:lpstr>
      <vt:lpstr>7.2 배깅과 페이스팅(5)</vt:lpstr>
      <vt:lpstr>7.3 랜덤 패치와 랜덤 서브스페이스</vt:lpstr>
      <vt:lpstr>7.4 랜덤 포레스트(1)</vt:lpstr>
      <vt:lpstr>7.4 랜덤 포레스트(2)</vt:lpstr>
      <vt:lpstr>7.4 랜덤 포레스트(3)</vt:lpstr>
      <vt:lpstr>7.4 랜덤 포레스트(4)</vt:lpstr>
      <vt:lpstr>7.5 부스팅(1)</vt:lpstr>
      <vt:lpstr>7.5 부스팅(2)</vt:lpstr>
      <vt:lpstr>7.5 부스팅(3)</vt:lpstr>
      <vt:lpstr>7.5 부스팅(4)</vt:lpstr>
      <vt:lpstr>7.5 부스팅(5)</vt:lpstr>
      <vt:lpstr>7.5 부스팅(6)</vt:lpstr>
      <vt:lpstr>7.5 부스팅(7)</vt:lpstr>
      <vt:lpstr>7.5 부스팅(8)</vt:lpstr>
      <vt:lpstr>7.5 부스팅(9)</vt:lpstr>
      <vt:lpstr>7.5 부스팅(10)</vt:lpstr>
      <vt:lpstr>7.5 부스팅(11)</vt:lpstr>
      <vt:lpstr>7.5 부스팅(12)</vt:lpstr>
      <vt:lpstr>7.5 부스팅(13)</vt:lpstr>
      <vt:lpstr>7.5 부스팅(14)</vt:lpstr>
      <vt:lpstr>7.6 스태킹(1)</vt:lpstr>
      <vt:lpstr>7.6 스태킹(2)</vt:lpstr>
      <vt:lpstr>7.6 스태킹(3)</vt:lpstr>
      <vt:lpstr>7.6 스태킹(4)</vt:lpstr>
      <vt:lpstr>연습문제(1)</vt:lpstr>
      <vt:lpstr>연습문제(2)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이채윤</cp:lastModifiedBy>
  <cp:revision>389</cp:revision>
  <dcterms:created xsi:type="dcterms:W3CDTF">2020-01-31T07:25:46Z</dcterms:created>
  <dcterms:modified xsi:type="dcterms:W3CDTF">2023-10-16T05:42:37Z</dcterms:modified>
</cp:coreProperties>
</file>