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2405" r:id="rId2"/>
    <p:sldId id="2444" r:id="rId3"/>
    <p:sldId id="2445" r:id="rId4"/>
    <p:sldId id="2441" r:id="rId5"/>
    <p:sldId id="2442" r:id="rId6"/>
    <p:sldId id="2443" r:id="rId7"/>
    <p:sldId id="2356" r:id="rId8"/>
    <p:sldId id="2341" r:id="rId9"/>
    <p:sldId id="2347" r:id="rId10"/>
    <p:sldId id="2411" r:id="rId11"/>
    <p:sldId id="2412" r:id="rId12"/>
    <p:sldId id="2413" r:id="rId13"/>
    <p:sldId id="2414" r:id="rId14"/>
    <p:sldId id="2415" r:id="rId15"/>
    <p:sldId id="2416" r:id="rId16"/>
    <p:sldId id="2417" r:id="rId17"/>
    <p:sldId id="2418" r:id="rId18"/>
    <p:sldId id="2419" r:id="rId19"/>
    <p:sldId id="2420" r:id="rId20"/>
    <p:sldId id="2421" r:id="rId21"/>
    <p:sldId id="2422" r:id="rId22"/>
    <p:sldId id="2423" r:id="rId23"/>
    <p:sldId id="2424" r:id="rId24"/>
    <p:sldId id="2425" r:id="rId25"/>
    <p:sldId id="2426" r:id="rId26"/>
    <p:sldId id="2427" r:id="rId27"/>
    <p:sldId id="2428" r:id="rId28"/>
    <p:sldId id="2429" r:id="rId29"/>
    <p:sldId id="2430" r:id="rId30"/>
    <p:sldId id="2431" r:id="rId31"/>
    <p:sldId id="2432" r:id="rId32"/>
    <p:sldId id="2433" r:id="rId33"/>
    <p:sldId id="2434" r:id="rId34"/>
    <p:sldId id="2435" r:id="rId35"/>
    <p:sldId id="2436" r:id="rId36"/>
    <p:sldId id="2437" r:id="rId37"/>
    <p:sldId id="2438" r:id="rId38"/>
    <p:sldId id="2391" r:id="rId39"/>
    <p:sldId id="239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704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-72" y="-58"/>
      </p:cViewPr>
      <p:guideLst>
        <p:guide orient="horz" pos="2319"/>
        <p:guide orient="horz" pos="2704"/>
        <p:guide orient="horz" pos="686"/>
        <p:guide pos="3840"/>
        <p:guide pos="3985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 dirty="0" err="1"/>
              <a:t>머신러닝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머신러닝 </a:t>
            </a:r>
          </a:p>
          <a:p>
            <a:r>
              <a:rPr lang="en-US" dirty="0" smtClean="0"/>
              <a:t>8</a:t>
            </a:r>
            <a:r>
              <a:rPr lang="ko-KR" altLang="en-US" dirty="0" smtClean="0"/>
              <a:t>장</a:t>
            </a:r>
            <a:r>
              <a:rPr lang="en-US" dirty="0" smtClean="0"/>
              <a:t> </a:t>
            </a:r>
            <a:r>
              <a:rPr lang="ko-KR" altLang="en-US" dirty="0"/>
              <a:t>차원 축소</a:t>
            </a:r>
            <a:endParaRPr lang="en-US" altLang="ko-KR" dirty="0"/>
          </a:p>
        </p:txBody>
      </p:sp>
      <p:pic>
        <p:nvPicPr>
          <p:cNvPr id="9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8.2</a:t>
            </a:r>
            <a:r>
              <a:rPr lang="ko-KR" altLang="en-US" dirty="0" smtClean="0"/>
              <a:t> </a:t>
            </a:r>
            <a:r>
              <a:rPr lang="ko-KR" altLang="en-US" dirty="0"/>
              <a:t>차원 축소를 위한 접근법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8.2.1 </a:t>
            </a:r>
            <a:r>
              <a:rPr lang="ko-KR" altLang="en-US" b="1" dirty="0">
                <a:solidFill>
                  <a:srgbClr val="FF0000"/>
                </a:solidFill>
              </a:rPr>
              <a:t>투영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모든 훈련 샘플이 고차원 공간 안의 </a:t>
            </a:r>
            <a:r>
              <a:rPr lang="ko-KR" altLang="en-US" dirty="0" err="1"/>
              <a:t>저차원</a:t>
            </a:r>
            <a:r>
              <a:rPr lang="ko-KR" altLang="en-US" dirty="0"/>
              <a:t> 부분 </a:t>
            </a:r>
            <a:r>
              <a:rPr lang="ko-KR" altLang="en-US" dirty="0" smtClean="0"/>
              <a:t>공간</a:t>
            </a:r>
            <a:r>
              <a:rPr lang="en-US" altLang="ko-KR" baseline="30000" dirty="0" smtClean="0"/>
              <a:t>subspace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또는 가까이</a:t>
            </a:r>
            <a:r>
              <a:rPr lang="en-US" altLang="ko-KR" dirty="0"/>
              <a:t>)</a:t>
            </a:r>
            <a:r>
              <a:rPr lang="ko-KR" altLang="en-US" dirty="0"/>
              <a:t>에 놓여 있음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C2BB073-8AD8-4760-B43A-02AAC6147941}"/>
              </a:ext>
            </a:extLst>
          </p:cNvPr>
          <p:cNvSpPr/>
          <p:nvPr/>
        </p:nvSpPr>
        <p:spPr>
          <a:xfrm>
            <a:off x="4076338" y="5792359"/>
            <a:ext cx="4102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8-2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2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차원에 가깝게 배치된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3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차원 데이터셋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A3A1352-F7F0-8BE9-F029-0670FA42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196" y="1677025"/>
            <a:ext cx="4435413" cy="38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9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8.2</a:t>
            </a:r>
            <a:r>
              <a:rPr lang="ko-KR" altLang="en-US" dirty="0" smtClean="0"/>
              <a:t> </a:t>
            </a:r>
            <a:r>
              <a:rPr lang="ko-KR" altLang="en-US" dirty="0"/>
              <a:t>차원 축소를 위한 접근법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lvl="1"/>
            <a:r>
              <a:rPr lang="ko-KR" altLang="en-US" dirty="0" err="1"/>
              <a:t>데이터셋의</a:t>
            </a:r>
            <a:r>
              <a:rPr lang="ko-KR" altLang="en-US" dirty="0"/>
              <a:t> 차원을 </a:t>
            </a:r>
            <a:r>
              <a:rPr lang="en-US" altLang="ko-KR" dirty="0"/>
              <a:t>3D</a:t>
            </a:r>
            <a:r>
              <a:rPr lang="ko-KR" altLang="en-US" dirty="0"/>
              <a:t>에서 </a:t>
            </a:r>
            <a:r>
              <a:rPr lang="en-US" altLang="ko-KR" dirty="0"/>
              <a:t>2D</a:t>
            </a:r>
            <a:r>
              <a:rPr lang="ko-KR" altLang="en-US" dirty="0"/>
              <a:t>로 축소</a:t>
            </a:r>
            <a:endParaRPr lang="en-US" altLang="ko-KR" dirty="0"/>
          </a:p>
          <a:p>
            <a:pPr lvl="2"/>
            <a:r>
              <a:rPr lang="ko-KR" altLang="en-US" dirty="0"/>
              <a:t>각 축은 </a:t>
            </a:r>
            <a:r>
              <a:rPr lang="en-US" altLang="ko-KR" dirty="0"/>
              <a:t>(</a:t>
            </a:r>
            <a:r>
              <a:rPr lang="ko-KR" altLang="en-US" dirty="0"/>
              <a:t>평면에 투영된 좌표인</a:t>
            </a:r>
            <a:r>
              <a:rPr lang="en-US" altLang="ko-KR" dirty="0"/>
              <a:t>) </a:t>
            </a:r>
            <a:r>
              <a:rPr lang="ko-KR" altLang="en-US" dirty="0"/>
              <a:t>새로운 특성 </a:t>
            </a:r>
            <a:r>
              <a:rPr lang="en-US" altLang="ko-KR" i="1" dirty="0"/>
              <a:t>z</a:t>
            </a:r>
            <a:r>
              <a:rPr lang="en-US" altLang="ko-KR" i="1" baseline="-25000" dirty="0"/>
              <a:t>1</a:t>
            </a:r>
            <a:r>
              <a:rPr lang="ko-KR" altLang="en-US" dirty="0"/>
              <a:t>과 </a:t>
            </a:r>
            <a:r>
              <a:rPr lang="en-US" altLang="ko-KR" i="1" dirty="0"/>
              <a:t>z</a:t>
            </a:r>
            <a:r>
              <a:rPr lang="en-US" altLang="ko-KR" i="1" baseline="-25000" dirty="0"/>
              <a:t>2</a:t>
            </a:r>
            <a:r>
              <a:rPr lang="ko-KR" altLang="en-US" dirty="0"/>
              <a:t>에 대응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C2BB073-8AD8-4760-B43A-02AAC6147941}"/>
              </a:ext>
            </a:extLst>
          </p:cNvPr>
          <p:cNvSpPr/>
          <p:nvPr/>
        </p:nvSpPr>
        <p:spPr>
          <a:xfrm>
            <a:off x="4076337" y="5491482"/>
            <a:ext cx="4102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8-3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투영하여 만들어진 새로운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2D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데이터셋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0E9C0FA-8154-B510-F328-ABB92BC10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501" y="2008101"/>
            <a:ext cx="57912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1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8.2</a:t>
            </a:r>
            <a:r>
              <a:rPr lang="ko-KR" altLang="en-US" dirty="0" smtClean="0"/>
              <a:t> </a:t>
            </a:r>
            <a:r>
              <a:rPr lang="ko-KR" altLang="en-US" dirty="0"/>
              <a:t>차원 축소를 위한 접근법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스위스 롤</a:t>
            </a:r>
            <a:r>
              <a:rPr lang="en-US" altLang="ko-KR"/>
              <a:t>(Swiss roll) </a:t>
            </a:r>
            <a:r>
              <a:rPr lang="ko-KR" altLang="en-US"/>
              <a:t>데이터셋</a:t>
            </a:r>
            <a:endParaRPr lang="en-US" altLang="ko-KR"/>
          </a:p>
          <a:p>
            <a:pPr lvl="2"/>
            <a:r>
              <a:rPr lang="ko-KR" altLang="en-US"/>
              <a:t>부분 공간이 뒤틀리거나 휘어 있음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C2BB073-8AD8-4760-B43A-02AAC6147941}"/>
              </a:ext>
            </a:extLst>
          </p:cNvPr>
          <p:cNvSpPr/>
          <p:nvPr/>
        </p:nvSpPr>
        <p:spPr>
          <a:xfrm>
            <a:off x="4839887" y="5414927"/>
            <a:ext cx="2512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8-4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스위스 롤 데이터셋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58B7379-AD9E-6571-7A0D-14A6ED254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888" y="1679786"/>
            <a:ext cx="4894554" cy="34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66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8.2</a:t>
            </a:r>
            <a:r>
              <a:rPr lang="ko-KR" altLang="en-US" dirty="0" smtClean="0"/>
              <a:t> </a:t>
            </a:r>
            <a:r>
              <a:rPr lang="ko-KR" altLang="en-US" dirty="0"/>
              <a:t>차원 축소를 위한 접근법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스위스 롤을 펼쳐서 오른쪽처럼 </a:t>
            </a:r>
            <a:r>
              <a:rPr lang="en-US" altLang="ko-KR"/>
              <a:t>2D </a:t>
            </a:r>
            <a:r>
              <a:rPr lang="ko-KR" altLang="en-US"/>
              <a:t>데이터셋 구하기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C2BB073-8AD8-4760-B43A-02AAC6147941}"/>
              </a:ext>
            </a:extLst>
          </p:cNvPr>
          <p:cNvSpPr/>
          <p:nvPr/>
        </p:nvSpPr>
        <p:spPr>
          <a:xfrm>
            <a:off x="2580736" y="5256573"/>
            <a:ext cx="7093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8-5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평면에 그냥 투영시켜서 뭉개진 것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과 스위스 롤을 펼쳐놓은 것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309212A-D1B0-E1CF-AB27-B76337B5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83" y="1819275"/>
            <a:ext cx="78295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9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8.2</a:t>
            </a:r>
            <a:r>
              <a:rPr lang="ko-KR" altLang="en-US" dirty="0" smtClean="0"/>
              <a:t> </a:t>
            </a:r>
            <a:r>
              <a:rPr lang="ko-KR" altLang="en-US" dirty="0"/>
              <a:t>차원 축소를 위한 접근법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8.2.2 </a:t>
            </a:r>
            <a:r>
              <a:rPr lang="ko-KR" altLang="en-US" b="1">
                <a:solidFill>
                  <a:srgbClr val="FF0000"/>
                </a:solidFill>
              </a:rPr>
              <a:t>매니폴드 학습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d</a:t>
            </a:r>
            <a:r>
              <a:rPr lang="ko-KR" altLang="en-US"/>
              <a:t>차원 매니폴드</a:t>
            </a:r>
            <a:endParaRPr lang="en-US" altLang="ko-KR"/>
          </a:p>
          <a:p>
            <a:pPr lvl="2"/>
            <a:r>
              <a:rPr lang="ko-KR" altLang="en-US"/>
              <a:t>국부적으로 </a:t>
            </a:r>
            <a:r>
              <a:rPr lang="en-US" altLang="ko-KR"/>
              <a:t>d</a:t>
            </a:r>
            <a:r>
              <a:rPr lang="ko-KR" altLang="en-US"/>
              <a:t>차원 초평면</a:t>
            </a:r>
            <a:r>
              <a:rPr lang="en-US" altLang="ko-KR"/>
              <a:t>(hyperplane)</a:t>
            </a:r>
            <a:r>
              <a:rPr lang="ko-KR" altLang="en-US"/>
              <a:t>으로 보일 수 있는 </a:t>
            </a:r>
            <a:r>
              <a:rPr lang="en-US" altLang="ko-KR"/>
              <a:t>n</a:t>
            </a:r>
            <a:r>
              <a:rPr lang="ko-KR" altLang="en-US"/>
              <a:t>차원 공간의 일부</a:t>
            </a:r>
            <a:r>
              <a:rPr lang="en-US" altLang="ko-KR"/>
              <a:t>(d &lt; n)</a:t>
            </a:r>
          </a:p>
          <a:p>
            <a:pPr lvl="2"/>
            <a:r>
              <a:rPr lang="ko-KR" altLang="en-US"/>
              <a:t>스위스 롤의 경우에는 </a:t>
            </a:r>
            <a:r>
              <a:rPr lang="en-US" altLang="ko-KR"/>
              <a:t>d=2</a:t>
            </a:r>
            <a:r>
              <a:rPr lang="ko-KR" altLang="en-US"/>
              <a:t>이고 </a:t>
            </a:r>
            <a:r>
              <a:rPr lang="en-US" altLang="ko-KR"/>
              <a:t>n=3</a:t>
            </a:r>
          </a:p>
          <a:p>
            <a:pPr lvl="1"/>
            <a:r>
              <a:rPr lang="ko-KR" altLang="en-US"/>
              <a:t>매니폴드 학습</a:t>
            </a:r>
            <a:endParaRPr lang="en-US" altLang="ko-KR"/>
          </a:p>
          <a:p>
            <a:pPr lvl="2"/>
            <a:r>
              <a:rPr lang="ko-KR" altLang="en-US"/>
              <a:t>매니폴드 가정 또는 매니폴드 가설</a:t>
            </a:r>
            <a:endParaRPr lang="en-US" altLang="ko-KR"/>
          </a:p>
          <a:p>
            <a:pPr lvl="3"/>
            <a:r>
              <a:rPr lang="ko-KR" altLang="en-US"/>
              <a:t>대부분 실제 고차원 데이터셋이 더 낮은 저차원 매니폴드에 가깝게 놓여 있다는 가설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29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8.2</a:t>
            </a:r>
            <a:r>
              <a:rPr lang="ko-KR" altLang="en-US" dirty="0" smtClean="0"/>
              <a:t> </a:t>
            </a:r>
            <a:r>
              <a:rPr lang="ko-KR" altLang="en-US" dirty="0"/>
              <a:t>차원 축소를 위한 접근법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매니폴드 가정은 종종 암묵적으로 다른 가정과 병행되지만 항상 유효하지는 않음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C2BB073-8AD8-4760-B43A-02AAC6147941}"/>
              </a:ext>
            </a:extLst>
          </p:cNvPr>
          <p:cNvSpPr/>
          <p:nvPr/>
        </p:nvSpPr>
        <p:spPr>
          <a:xfrm>
            <a:off x="3969738" y="5917468"/>
            <a:ext cx="4315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8-6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저차원에서 항상 간단하진 않은 결정 경계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CCC96AD-72D4-71D6-6D61-058DB1F3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61" y="1540581"/>
            <a:ext cx="5640278" cy="40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8.3</a:t>
            </a:r>
            <a:r>
              <a:rPr lang="ko-KR" altLang="en-US" dirty="0" smtClean="0"/>
              <a:t> </a:t>
            </a:r>
            <a:r>
              <a:rPr lang="ko-KR" altLang="en-US" dirty="0"/>
              <a:t>주성분 분석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8.3.1 </a:t>
            </a:r>
            <a:r>
              <a:rPr lang="ko-KR" altLang="en-US" b="1">
                <a:solidFill>
                  <a:srgbClr val="FF0000"/>
                </a:solidFill>
              </a:rPr>
              <a:t>분산 보존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저차원의 초평면에 훈련 세트를 투영하기 전에 먼저 올바른 초평면을 선택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FA75AE2-5EDA-9A2B-F608-716045214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467" y="1825005"/>
            <a:ext cx="6599066" cy="3207990"/>
          </a:xfrm>
          <a:prstGeom prst="rect">
            <a:avLst/>
          </a:prstGeom>
        </p:spPr>
      </p:pic>
      <p:sp>
        <p:nvSpPr>
          <p:cNvPr id="8" name="Rectangle 17">
            <a:extLst>
              <a:ext uri="{FF2B5EF4-FFF2-40B4-BE49-F238E27FC236}">
                <a16:creationId xmlns:a16="http://schemas.microsoft.com/office/drawing/2014/main" xmlns="" id="{C039779D-DD63-AADB-8AC7-DCD40E90B10B}"/>
              </a:ext>
            </a:extLst>
          </p:cNvPr>
          <p:cNvSpPr/>
          <p:nvPr/>
        </p:nvSpPr>
        <p:spPr>
          <a:xfrm>
            <a:off x="4596954" y="5160807"/>
            <a:ext cx="3113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8-7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투영할 부분 공간 선택하기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91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8.3</a:t>
            </a:r>
            <a:r>
              <a:rPr lang="ko-KR" altLang="en-US" dirty="0" smtClean="0"/>
              <a:t> </a:t>
            </a:r>
            <a:r>
              <a:rPr lang="ko-KR" altLang="en-US" dirty="0"/>
              <a:t>주성분 분석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8.3.2 </a:t>
            </a:r>
            <a:r>
              <a:rPr lang="ko-KR" altLang="en-US" b="1">
                <a:solidFill>
                  <a:srgbClr val="FF0000"/>
                </a:solidFill>
              </a:rPr>
              <a:t>주성분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PCA</a:t>
            </a:r>
            <a:r>
              <a:rPr lang="ko-KR" altLang="en-US"/>
              <a:t>는 훈련 세트에서 분산이 최대인 축을 찾아감</a:t>
            </a:r>
            <a:endParaRPr lang="en-US" altLang="ko-KR"/>
          </a:p>
          <a:p>
            <a:pPr lvl="1"/>
            <a:r>
              <a:rPr lang="ko-KR" altLang="en-US"/>
              <a:t>고차원 데이터셋이라면 </a:t>
            </a:r>
            <a:r>
              <a:rPr lang="en-US" altLang="ko-KR"/>
              <a:t>PCA</a:t>
            </a:r>
            <a:r>
              <a:rPr lang="ko-KR" altLang="en-US"/>
              <a:t>는 이전의 두 축에 직교하는 세 번째 축을 찾으며 데이터셋에 있는 차원의 수만큼 네 번째</a:t>
            </a:r>
            <a:r>
              <a:rPr lang="en-US" altLang="ko-KR"/>
              <a:t>, </a:t>
            </a:r>
            <a:r>
              <a:rPr lang="ko-KR" altLang="en-US"/>
              <a:t>다섯 번째</a:t>
            </a:r>
            <a:r>
              <a:rPr lang="en-US" altLang="ko-KR"/>
              <a:t>, ..., n</a:t>
            </a:r>
            <a:r>
              <a:rPr lang="ko-KR" altLang="en-US"/>
              <a:t>번째 축을 찾음</a:t>
            </a:r>
            <a:endParaRPr lang="en-US" altLang="ko-KR"/>
          </a:p>
          <a:p>
            <a:pPr lvl="2"/>
            <a:r>
              <a:rPr lang="en-US" altLang="ko-KR"/>
              <a:t>i</a:t>
            </a:r>
            <a:r>
              <a:rPr lang="ko-KR" altLang="en-US"/>
              <a:t>번째 축을 이 데이터의 </a:t>
            </a:r>
            <a:r>
              <a:rPr lang="en-US" altLang="ko-KR"/>
              <a:t>i</a:t>
            </a:r>
            <a:r>
              <a:rPr lang="ko-KR" altLang="en-US"/>
              <a:t>번째 주성분</a:t>
            </a:r>
            <a:r>
              <a:rPr lang="en-US" altLang="ko-KR"/>
              <a:t>(principal component, PC)</a:t>
            </a:r>
            <a:r>
              <a:rPr lang="ko-KR" altLang="en-US"/>
              <a:t>이라고 함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C2BB073-8AD8-4760-B43A-02AAC6147941}"/>
              </a:ext>
            </a:extLst>
          </p:cNvPr>
          <p:cNvSpPr/>
          <p:nvPr/>
        </p:nvSpPr>
        <p:spPr>
          <a:xfrm>
            <a:off x="2865391" y="3275111"/>
            <a:ext cx="17315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8-1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주성분 행렬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D024D0F-CE0C-72A1-EC18-DA2538B40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12" y="2905125"/>
            <a:ext cx="1857375" cy="1047750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0D5399A3-126C-A515-71D8-B814F76942C7}"/>
              </a:ext>
            </a:extLst>
          </p:cNvPr>
          <p:cNvSpPr/>
          <p:nvPr/>
        </p:nvSpPr>
        <p:spPr>
          <a:xfrm>
            <a:off x="2130641" y="2728673"/>
            <a:ext cx="5850384" cy="142607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39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8.3</a:t>
            </a:r>
            <a:r>
              <a:rPr lang="ko-KR" altLang="en-US" dirty="0" smtClean="0"/>
              <a:t> </a:t>
            </a:r>
            <a:r>
              <a:rPr lang="ko-KR" altLang="en-US" dirty="0"/>
              <a:t>주성분 분석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넘파이의 </a:t>
            </a:r>
            <a:r>
              <a:rPr lang="en-US" altLang="ko-KR"/>
              <a:t>svd() </a:t>
            </a:r>
            <a:r>
              <a:rPr lang="ko-KR" altLang="en-US"/>
              <a:t>함수를 사용해 </a:t>
            </a:r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8-2]</a:t>
            </a:r>
            <a:r>
              <a:rPr lang="ko-KR" altLang="en-US"/>
              <a:t>에 있는 </a:t>
            </a:r>
            <a:r>
              <a:rPr lang="en-US" altLang="ko-KR"/>
              <a:t>3D </a:t>
            </a:r>
            <a:r>
              <a:rPr lang="ko-KR" altLang="en-US"/>
              <a:t>훈련 세트의 모든 주성분을 구한 후 처음 두 개의 </a:t>
            </a:r>
            <a:r>
              <a:rPr lang="en-US" altLang="ko-KR"/>
              <a:t>PC</a:t>
            </a:r>
            <a:r>
              <a:rPr lang="ko-KR" altLang="en-US"/>
              <a:t>를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정의하는 두 개의 단위 벡터를 추출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514D7DC-51A4-ECC2-04BA-B42CE2F8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06060"/>
            <a:ext cx="52197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8.3</a:t>
            </a:r>
            <a:r>
              <a:rPr lang="ko-KR" altLang="en-US" dirty="0" smtClean="0"/>
              <a:t> </a:t>
            </a:r>
            <a:r>
              <a:rPr lang="ko-KR" altLang="en-US" dirty="0"/>
              <a:t>주성분 분석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8.3.3 d </a:t>
            </a:r>
            <a:r>
              <a:rPr lang="ko-KR" altLang="en-US" b="1">
                <a:solidFill>
                  <a:srgbClr val="FF0000"/>
                </a:solidFill>
              </a:rPr>
              <a:t>차원으로 투영하기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처음 </a:t>
            </a:r>
            <a:r>
              <a:rPr lang="en-US" altLang="ko-KR"/>
              <a:t>d</a:t>
            </a:r>
            <a:r>
              <a:rPr lang="ko-KR" altLang="en-US"/>
              <a:t>개의 주성분으로 정의한 초평면에 투영하여 데이터셋의 차원을 </a:t>
            </a:r>
            <a:r>
              <a:rPr lang="en-US" altLang="ko-KR"/>
              <a:t>d</a:t>
            </a:r>
            <a:r>
              <a:rPr lang="ko-KR" altLang="en-US"/>
              <a:t>차원으로 축소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첫 두 개의 주성분으로 정의된 평면에 훈련 세트를 투영하는 코드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xmlns="" id="{AA9DDC50-CAD2-802E-C2C9-D0A17FBBEF7B}"/>
              </a:ext>
            </a:extLst>
          </p:cNvPr>
          <p:cNvSpPr/>
          <p:nvPr/>
        </p:nvSpPr>
        <p:spPr>
          <a:xfrm>
            <a:off x="2539554" y="2075314"/>
            <a:ext cx="3405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8-2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훈련 세트를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d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차원으로 투영하기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A23F688-88BA-9A72-4C52-2302F3C4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521" y="1985908"/>
            <a:ext cx="1495425" cy="39052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A288B2B1-29D1-01EF-2916-42226F52594F}"/>
              </a:ext>
            </a:extLst>
          </p:cNvPr>
          <p:cNvSpPr/>
          <p:nvPr/>
        </p:nvSpPr>
        <p:spPr>
          <a:xfrm>
            <a:off x="2290439" y="1917577"/>
            <a:ext cx="6045693" cy="568171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6439B55-26BA-5C9F-AA96-A058E719D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378200"/>
            <a:ext cx="3581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0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8.3</a:t>
            </a:r>
            <a:r>
              <a:rPr lang="ko-KR" altLang="en-US" dirty="0" smtClean="0"/>
              <a:t> </a:t>
            </a:r>
            <a:r>
              <a:rPr lang="ko-KR" altLang="en-US" dirty="0"/>
              <a:t>주성분 분석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8.3.4 </a:t>
            </a:r>
            <a:r>
              <a:rPr lang="ko-KR" altLang="en-US" b="1">
                <a:solidFill>
                  <a:srgbClr val="FF0000"/>
                </a:solidFill>
              </a:rPr>
              <a:t>사이킷런 사용하기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PCA </a:t>
            </a:r>
            <a:r>
              <a:rPr lang="ko-KR" altLang="en-US"/>
              <a:t>모델을 사용해 데이터셋의 차원을 </a:t>
            </a:r>
            <a:r>
              <a:rPr lang="en-US" altLang="ko-KR"/>
              <a:t>2</a:t>
            </a:r>
            <a:r>
              <a:rPr lang="ko-KR" altLang="en-US"/>
              <a:t>로 줄이는 코드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A0B3ECA-0CF1-8AB7-EE48-1A7CF990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91733"/>
            <a:ext cx="4105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5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8.3</a:t>
            </a:r>
            <a:r>
              <a:rPr lang="ko-KR" altLang="en-US" dirty="0" smtClean="0"/>
              <a:t> </a:t>
            </a:r>
            <a:r>
              <a:rPr lang="ko-KR" altLang="en-US" dirty="0"/>
              <a:t>주성분 분석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8.3.5 </a:t>
            </a:r>
            <a:r>
              <a:rPr lang="ko-KR" altLang="en-US" b="1">
                <a:solidFill>
                  <a:srgbClr val="FF0000"/>
                </a:solidFill>
              </a:rPr>
              <a:t>설명된 분산의 비율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3D </a:t>
            </a:r>
            <a:r>
              <a:rPr lang="ko-KR" altLang="en-US"/>
              <a:t>데이터셋의 처음 두 주성분에 대한 설명된 분산의 비율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8DEA48E-E190-39E6-8642-B482059CA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57905"/>
            <a:ext cx="3924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8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8.3</a:t>
            </a:r>
            <a:r>
              <a:rPr lang="ko-KR" altLang="en-US" dirty="0" smtClean="0"/>
              <a:t> </a:t>
            </a:r>
            <a:r>
              <a:rPr lang="ko-KR" altLang="en-US" dirty="0"/>
              <a:t>주성분 분석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8.3.6 </a:t>
            </a:r>
            <a:r>
              <a:rPr lang="ko-KR" altLang="en-US" b="1">
                <a:solidFill>
                  <a:srgbClr val="FF0000"/>
                </a:solidFill>
              </a:rPr>
              <a:t>적절한 차원 수 선택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MNIST </a:t>
            </a:r>
            <a:r>
              <a:rPr lang="ko-KR" altLang="en-US"/>
              <a:t>데이터셋을 로드하고 분할한 다음</a:t>
            </a:r>
            <a:r>
              <a:rPr lang="en-US" altLang="ko-KR"/>
              <a:t>, </a:t>
            </a:r>
            <a:r>
              <a:rPr lang="ko-KR" altLang="en-US"/>
              <a:t>차원을 줄이지 않고 </a:t>
            </a:r>
            <a:r>
              <a:rPr lang="en-US" altLang="ko-KR"/>
              <a:t>PCA</a:t>
            </a:r>
            <a:r>
              <a:rPr lang="ko-KR" altLang="en-US"/>
              <a:t>를 수행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4DB422A-FC94-D453-25C1-009D9E67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7665"/>
            <a:ext cx="68008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98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8.3</a:t>
            </a:r>
            <a:r>
              <a:rPr lang="ko-KR" altLang="en-US" dirty="0" smtClean="0"/>
              <a:t> </a:t>
            </a:r>
            <a:r>
              <a:rPr lang="ko-KR" altLang="en-US" dirty="0"/>
              <a:t>주성분 분석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n_components=d</a:t>
            </a:r>
            <a:r>
              <a:rPr lang="ko-KR" altLang="en-US"/>
              <a:t>로 설정하여 </a:t>
            </a:r>
            <a:r>
              <a:rPr lang="en-US" altLang="ko-KR"/>
              <a:t>PCA</a:t>
            </a:r>
            <a:r>
              <a:rPr lang="ko-KR" altLang="en-US"/>
              <a:t>를 다시 실행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실제 주성분 개수는 훈련 중에 결정되며 </a:t>
            </a:r>
            <a:r>
              <a:rPr lang="en-US" altLang="ko-KR"/>
              <a:t>n_components_ </a:t>
            </a:r>
            <a:r>
              <a:rPr lang="ko-KR" altLang="en-US"/>
              <a:t>속성에 저장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602D898-4120-B0FA-748D-57F81CC2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33072"/>
            <a:ext cx="4019550" cy="876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E96D4B1-B385-A050-F548-CAFCF3FB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88504"/>
            <a:ext cx="30384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20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8.3</a:t>
            </a:r>
            <a:r>
              <a:rPr lang="ko-KR" altLang="en-US" dirty="0" smtClean="0"/>
              <a:t> </a:t>
            </a:r>
            <a:r>
              <a:rPr lang="ko-KR" altLang="en-US" dirty="0"/>
              <a:t>주성분 분석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설명된 분산을 차원 수에 대한 함수로 그리기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5D803DA-8609-A67E-756C-478F0564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1519237"/>
            <a:ext cx="6257925" cy="3819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15EEFF4-F04B-C61F-CF76-7CC819DF2656}"/>
              </a:ext>
            </a:extLst>
          </p:cNvPr>
          <p:cNvSpPr txBox="1"/>
          <p:nvPr/>
        </p:nvSpPr>
        <p:spPr>
          <a:xfrm>
            <a:off x="3533313" y="5509216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8-8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차원 수에 대한 함수로 나타낸 설명된 분산</a:t>
            </a:r>
          </a:p>
        </p:txBody>
      </p:sp>
    </p:spTree>
    <p:extLst>
      <p:ext uri="{BB962C8B-B14F-4D97-AF65-F5344CB8AC3E}">
        <p14:creationId xmlns:p14="http://schemas.microsoft.com/office/powerpoint/2010/main" val="2520005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8.3</a:t>
            </a:r>
            <a:r>
              <a:rPr lang="ko-KR" altLang="en-US" dirty="0" smtClean="0"/>
              <a:t> </a:t>
            </a:r>
            <a:r>
              <a:rPr lang="ko-KR" altLang="en-US" dirty="0"/>
              <a:t>주성분 분석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PCA</a:t>
            </a:r>
            <a:r>
              <a:rPr lang="ko-KR" altLang="en-US"/>
              <a:t>를 사용하여 차원을 줄인 다음 랜덤 포레스트를 사용하여 분류를 수행</a:t>
            </a:r>
            <a:endParaRPr lang="en-US" altLang="ko-KR"/>
          </a:p>
          <a:p>
            <a:pPr lvl="2"/>
            <a:r>
              <a:rPr lang="ko-KR" altLang="en-US"/>
              <a:t>그런 다음 </a:t>
            </a:r>
            <a:r>
              <a:rPr lang="en-US" altLang="ko-KR"/>
              <a:t>RandomizedSearchCV</a:t>
            </a:r>
            <a:r>
              <a:rPr lang="ko-KR" altLang="en-US"/>
              <a:t>를 사용하여 </a:t>
            </a:r>
            <a:r>
              <a:rPr lang="en-US" altLang="ko-KR"/>
              <a:t>PCA</a:t>
            </a:r>
            <a:r>
              <a:rPr lang="ko-KR" altLang="en-US"/>
              <a:t>와 랜덤 포레스트 분류기에 잘 맞는 하이퍼파라미터 조합을 찾음</a:t>
            </a:r>
            <a:endParaRPr lang="en-US" altLang="ko-KR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417265E-88C9-0B9E-CE11-E2D81BA4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37284"/>
            <a:ext cx="6877050" cy="3781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8538C477-C9BA-D79A-9740-C27CAF70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480115"/>
            <a:ext cx="69246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54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8.3</a:t>
            </a:r>
            <a:r>
              <a:rPr lang="ko-KR" altLang="en-US" dirty="0" smtClean="0"/>
              <a:t> </a:t>
            </a:r>
            <a:r>
              <a:rPr lang="ko-KR" altLang="en-US" dirty="0"/>
              <a:t>주성분 분석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124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8.3.7 </a:t>
            </a:r>
            <a:r>
              <a:rPr lang="ko-KR" altLang="en-US" b="1">
                <a:solidFill>
                  <a:srgbClr val="FF0000"/>
                </a:solidFill>
              </a:rPr>
              <a:t>압축을 위한 </a:t>
            </a:r>
            <a:r>
              <a:rPr lang="en-US" altLang="ko-KR" b="1">
                <a:solidFill>
                  <a:srgbClr val="FF0000"/>
                </a:solidFill>
              </a:rPr>
              <a:t>PCA</a:t>
            </a:r>
          </a:p>
          <a:p>
            <a:pPr lvl="1"/>
            <a:r>
              <a:rPr lang="ko-KR" altLang="en-US"/>
              <a:t>차원 축소 후 훈련 세트는 훨씬 적은 공간을 차지</a:t>
            </a:r>
            <a:endParaRPr lang="en-US" altLang="ko-KR"/>
          </a:p>
          <a:p>
            <a:pPr lvl="2"/>
            <a:r>
              <a:rPr lang="ko-KR" altLang="en-US"/>
              <a:t>데이터셋의 크기는 원본의 </a:t>
            </a:r>
            <a:r>
              <a:rPr lang="en-US" altLang="ko-KR"/>
              <a:t>20% </a:t>
            </a:r>
            <a:r>
              <a:rPr lang="ko-KR" altLang="en-US"/>
              <a:t>이하로 줄지만 분산은 </a:t>
            </a:r>
            <a:r>
              <a:rPr lang="en-US" altLang="ko-KR"/>
              <a:t>5%</a:t>
            </a:r>
            <a:r>
              <a:rPr lang="ko-KR" altLang="en-US"/>
              <a:t>만 손실</a:t>
            </a:r>
            <a:endParaRPr lang="en-US" altLang="ko-KR"/>
          </a:p>
          <a:p>
            <a:pPr lvl="1"/>
            <a:r>
              <a:rPr lang="ko-KR" altLang="en-US"/>
              <a:t>압축된 데이터셋에 </a:t>
            </a:r>
            <a:r>
              <a:rPr lang="en-US" altLang="ko-KR"/>
              <a:t>PCA </a:t>
            </a:r>
            <a:r>
              <a:rPr lang="ko-KR" altLang="en-US"/>
              <a:t>투영의 변환을 반대로 적용하여 </a:t>
            </a:r>
            <a:r>
              <a:rPr lang="en-US" altLang="ko-KR"/>
              <a:t>784</a:t>
            </a:r>
            <a:r>
              <a:rPr lang="ko-KR" altLang="en-US"/>
              <a:t>개의 차원으로 되돌릴 수도 있음</a:t>
            </a:r>
            <a:endParaRPr lang="en-US" altLang="ko-KR"/>
          </a:p>
          <a:p>
            <a:pPr lvl="2"/>
            <a:r>
              <a:rPr lang="ko-KR" altLang="en-US"/>
              <a:t>투영에서 일정량의 정보</a:t>
            </a:r>
            <a:r>
              <a:rPr lang="en-US" altLang="ko-KR"/>
              <a:t>(</a:t>
            </a:r>
            <a:r>
              <a:rPr lang="ko-KR" altLang="en-US"/>
              <a:t>유실된 </a:t>
            </a:r>
            <a:r>
              <a:rPr lang="en-US" altLang="ko-KR"/>
              <a:t>5%</a:t>
            </a:r>
            <a:r>
              <a:rPr lang="ko-KR" altLang="en-US"/>
              <a:t>의 분산</a:t>
            </a:r>
            <a:r>
              <a:rPr lang="en-US" altLang="ko-KR"/>
              <a:t>)</a:t>
            </a:r>
            <a:r>
              <a:rPr lang="ko-KR" altLang="en-US"/>
              <a:t>를 잃어버렸기 때문에 이렇게 해도 원본 데이터셋을 얻을 수는 없음</a:t>
            </a:r>
            <a:endParaRPr lang="en-US" altLang="ko-KR"/>
          </a:p>
          <a:p>
            <a:pPr lvl="1"/>
            <a:r>
              <a:rPr lang="ko-KR" altLang="en-US"/>
              <a:t>재구성 오차</a:t>
            </a:r>
            <a:r>
              <a:rPr lang="en-US" altLang="ko-KR"/>
              <a:t>(reconstruction error)</a:t>
            </a:r>
          </a:p>
          <a:p>
            <a:pPr lvl="2"/>
            <a:r>
              <a:rPr lang="ko-KR" altLang="en-US"/>
              <a:t>원본 데이터와 재구성된 데이터</a:t>
            </a:r>
            <a:r>
              <a:rPr lang="en-US" altLang="ko-KR"/>
              <a:t>(</a:t>
            </a:r>
            <a:r>
              <a:rPr lang="ko-KR" altLang="en-US"/>
              <a:t>압축 후 원상 복구한 것</a:t>
            </a:r>
            <a:r>
              <a:rPr lang="en-US" altLang="ko-KR"/>
              <a:t>) </a:t>
            </a:r>
            <a:r>
              <a:rPr lang="ko-KR" altLang="en-US"/>
              <a:t>사이의 평균 제곱 거리</a:t>
            </a:r>
            <a:endParaRPr lang="en-US" altLang="ko-KR"/>
          </a:p>
          <a:p>
            <a:pPr lvl="1"/>
            <a:r>
              <a:rPr lang="en-US" altLang="ko-KR"/>
              <a:t>inverse_transform() </a:t>
            </a:r>
            <a:r>
              <a:rPr lang="ko-KR" altLang="en-US"/>
              <a:t>메서드를 사용하면 축소된 </a:t>
            </a:r>
            <a:r>
              <a:rPr lang="en-US" altLang="ko-KR"/>
              <a:t>MNIST </a:t>
            </a:r>
            <a:r>
              <a:rPr lang="ko-KR" altLang="en-US"/>
              <a:t>데이터 집합을 다시 </a:t>
            </a:r>
            <a:r>
              <a:rPr lang="en-US" altLang="ko-KR"/>
              <a:t>784</a:t>
            </a:r>
            <a:r>
              <a:rPr lang="ko-KR" altLang="en-US"/>
              <a:t>개 차원으로 복원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EC6DD29-F9D3-2E6F-0B9D-7249F26F1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44900"/>
            <a:ext cx="47339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26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8.3</a:t>
            </a:r>
            <a:r>
              <a:rPr lang="ko-KR" altLang="en-US" dirty="0" smtClean="0"/>
              <a:t> </a:t>
            </a:r>
            <a:r>
              <a:rPr lang="ko-KR" altLang="en-US" dirty="0"/>
              <a:t>주성분 분석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124154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원본 훈련 세트</a:t>
            </a:r>
            <a:r>
              <a:rPr lang="en-US" altLang="ko-KR"/>
              <a:t>(</a:t>
            </a:r>
            <a:r>
              <a:rPr lang="ko-KR" altLang="en-US"/>
              <a:t>왼쪽</a:t>
            </a:r>
            <a:r>
              <a:rPr lang="en-US" altLang="ko-KR"/>
              <a:t>)</a:t>
            </a:r>
            <a:r>
              <a:rPr lang="ko-KR" altLang="en-US"/>
              <a:t>와 샘플을 압축한 후 복원한 결과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E9A8D24-25CB-C86F-D0CF-3E56E2DDE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871"/>
          <a:stretch/>
        </p:blipFill>
        <p:spPr>
          <a:xfrm>
            <a:off x="3602035" y="1483386"/>
            <a:ext cx="2408066" cy="24770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FBA6A0C-E221-59A3-3A9B-EA0C048AAA02}"/>
              </a:ext>
            </a:extLst>
          </p:cNvPr>
          <p:cNvSpPr txBox="1"/>
          <p:nvPr/>
        </p:nvSpPr>
        <p:spPr>
          <a:xfrm>
            <a:off x="3073623" y="4151050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8-9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분산의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95%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가 유지된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MNIST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압축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098872E-90DD-1C90-6B7C-7AF25BB9C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12"/>
          <a:stretch/>
        </p:blipFill>
        <p:spPr>
          <a:xfrm>
            <a:off x="6467112" y="1468414"/>
            <a:ext cx="2304532" cy="24770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34441D5-6329-9AFF-5E88-3B19F80AE703}"/>
              </a:ext>
            </a:extLst>
          </p:cNvPr>
          <p:cNvSpPr txBox="1"/>
          <p:nvPr/>
        </p:nvSpPr>
        <p:spPr>
          <a:xfrm>
            <a:off x="2022784" y="5235697"/>
            <a:ext cx="46854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8-3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원본의 차원 수로 되돌리는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PCA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역변환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9C738C29-3F11-250D-8524-3D229B647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860" y="5141935"/>
            <a:ext cx="2228850" cy="49530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19F1F096-7676-4FAC-6207-FAC45D80083D}"/>
              </a:ext>
            </a:extLst>
          </p:cNvPr>
          <p:cNvSpPr/>
          <p:nvPr/>
        </p:nvSpPr>
        <p:spPr>
          <a:xfrm>
            <a:off x="1864311" y="5094637"/>
            <a:ext cx="7581530" cy="60482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82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8.3</a:t>
            </a:r>
            <a:r>
              <a:rPr lang="ko-KR" altLang="en-US" dirty="0" smtClean="0"/>
              <a:t> </a:t>
            </a:r>
            <a:r>
              <a:rPr lang="ko-KR" altLang="en-US" dirty="0"/>
              <a:t>주성분 분석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124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8.3.8 </a:t>
            </a:r>
            <a:r>
              <a:rPr lang="ko-KR" altLang="en-US" b="1" dirty="0">
                <a:solidFill>
                  <a:srgbClr val="FF0000"/>
                </a:solidFill>
              </a:rPr>
              <a:t>랜덤 </a:t>
            </a:r>
            <a:r>
              <a:rPr lang="en-US" altLang="ko-KR" b="1" dirty="0">
                <a:solidFill>
                  <a:srgbClr val="FF0000"/>
                </a:solidFill>
              </a:rPr>
              <a:t>PCA</a:t>
            </a:r>
          </a:p>
          <a:p>
            <a:pPr lvl="1"/>
            <a:r>
              <a:rPr lang="ko-KR" altLang="en-US" dirty="0"/>
              <a:t>랜덤 </a:t>
            </a:r>
            <a:r>
              <a:rPr lang="en-US" altLang="ko-KR" dirty="0"/>
              <a:t>PCA –</a:t>
            </a:r>
            <a:r>
              <a:rPr lang="ko-KR" altLang="en-US" dirty="0"/>
              <a:t> 확률적 알고리즘</a:t>
            </a:r>
            <a:endParaRPr lang="en-US" altLang="ko-KR" dirty="0"/>
          </a:p>
          <a:p>
            <a:pPr lvl="2"/>
            <a:r>
              <a:rPr lang="en-US" altLang="ko-KR" dirty="0" err="1"/>
              <a:t>svd_solver</a:t>
            </a:r>
            <a:r>
              <a:rPr lang="en-US" altLang="ko-KR" dirty="0"/>
              <a:t> </a:t>
            </a:r>
            <a:r>
              <a:rPr lang="ko-KR" altLang="en-US" dirty="0"/>
              <a:t>매개변수를 </a:t>
            </a:r>
            <a:r>
              <a:rPr lang="en-US" altLang="ko-KR" dirty="0"/>
              <a:t>"randomized"</a:t>
            </a:r>
            <a:r>
              <a:rPr lang="ko-KR" altLang="en-US" dirty="0"/>
              <a:t>로 지정하면 </a:t>
            </a:r>
            <a:r>
              <a:rPr lang="ko-KR" altLang="en-US" dirty="0" err="1"/>
              <a:t>사이킷런은</a:t>
            </a:r>
            <a:r>
              <a:rPr lang="ko-KR" altLang="en-US" dirty="0"/>
              <a:t> 처음 </a:t>
            </a:r>
            <a:r>
              <a:rPr lang="en-US" altLang="ko-KR" dirty="0"/>
              <a:t>d</a:t>
            </a:r>
            <a:r>
              <a:rPr lang="ko-KR" altLang="en-US" dirty="0"/>
              <a:t>개의 주성분에 대한 근삿값을 빠르게 찾음</a:t>
            </a:r>
            <a:endParaRPr lang="en-US" altLang="ko-KR" dirty="0"/>
          </a:p>
          <a:p>
            <a:pPr lvl="2"/>
            <a:r>
              <a:rPr lang="ko-KR" altLang="en-US" dirty="0"/>
              <a:t>알고리즘의 계산 복잡도는 완전한 </a:t>
            </a:r>
            <a:r>
              <a:rPr lang="en-US" altLang="ko-KR" dirty="0"/>
              <a:t>SVD </a:t>
            </a:r>
            <a:r>
              <a:rPr lang="ko-KR" altLang="en-US" dirty="0"/>
              <a:t>방식인 </a:t>
            </a:r>
            <a:r>
              <a:rPr lang="en-US" altLang="ko-KR" dirty="0" smtClean="0"/>
              <a:t>O(m×n</a:t>
            </a:r>
            <a:r>
              <a:rPr lang="en-US" altLang="ko-KR" baseline="30000" dirty="0" smtClean="0"/>
              <a:t>2</a:t>
            </a:r>
            <a:r>
              <a:rPr lang="en-US" altLang="ko-KR" dirty="0"/>
              <a:t>) + O(n</a:t>
            </a:r>
            <a:r>
              <a:rPr lang="en-US" altLang="ko-KR" baseline="30000" dirty="0"/>
              <a:t>3</a:t>
            </a:r>
            <a:r>
              <a:rPr lang="en-US" altLang="ko-KR" dirty="0"/>
              <a:t>)</a:t>
            </a:r>
            <a:r>
              <a:rPr lang="ko-KR" altLang="en-US" dirty="0"/>
              <a:t>이 아니라 </a:t>
            </a:r>
            <a:r>
              <a:rPr lang="en-US" altLang="ko-KR" dirty="0" smtClean="0"/>
              <a:t>O(m×d</a:t>
            </a:r>
            <a:r>
              <a:rPr lang="en-US" altLang="ko-KR" baseline="30000" dirty="0" smtClean="0"/>
              <a:t>2</a:t>
            </a:r>
            <a:r>
              <a:rPr lang="en-US" altLang="ko-KR" dirty="0"/>
              <a:t>) +O(d</a:t>
            </a:r>
            <a:r>
              <a:rPr lang="en-US" altLang="ko-KR" baseline="30000" dirty="0"/>
              <a:t>3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svd_solver</a:t>
            </a:r>
            <a:r>
              <a:rPr lang="ko-KR" altLang="en-US" dirty="0"/>
              <a:t>의 기본값은 </a:t>
            </a:r>
            <a:r>
              <a:rPr lang="en-US" altLang="ko-KR" dirty="0"/>
              <a:t>"auto"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493CAC9-712E-DFC6-0845-4B1F29F2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39210"/>
            <a:ext cx="74485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3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8.3</a:t>
            </a:r>
            <a:r>
              <a:rPr lang="ko-KR" altLang="en-US" dirty="0" smtClean="0"/>
              <a:t> </a:t>
            </a:r>
            <a:r>
              <a:rPr lang="ko-KR" altLang="en-US" dirty="0"/>
              <a:t>주성분 분석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124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8.3.9 </a:t>
            </a:r>
            <a:r>
              <a:rPr lang="ko-KR" altLang="en-US" b="1">
                <a:solidFill>
                  <a:srgbClr val="FF0000"/>
                </a:solidFill>
              </a:rPr>
              <a:t>점진적 </a:t>
            </a:r>
            <a:r>
              <a:rPr lang="en-US" altLang="ko-KR" b="1">
                <a:solidFill>
                  <a:srgbClr val="FF0000"/>
                </a:solidFill>
              </a:rPr>
              <a:t>PCA</a:t>
            </a:r>
          </a:p>
          <a:p>
            <a:pPr lvl="1"/>
            <a:r>
              <a:rPr lang="ko-KR" altLang="en-US"/>
              <a:t>점진적</a:t>
            </a:r>
            <a:r>
              <a:rPr lang="en-US" altLang="ko-KR"/>
              <a:t> PCA(incremental PCA, IPCA)</a:t>
            </a:r>
          </a:p>
          <a:p>
            <a:pPr lvl="2"/>
            <a:r>
              <a:rPr lang="ko-KR" altLang="en-US"/>
              <a:t>훈련 세트를 미니배치로 나눈 뒤 </a:t>
            </a:r>
            <a:r>
              <a:rPr lang="en-US" altLang="ko-KR"/>
              <a:t>IPCA </a:t>
            </a:r>
            <a:r>
              <a:rPr lang="ko-KR" altLang="en-US"/>
              <a:t>알고리즘에 한 번에 하나씩 주입</a:t>
            </a:r>
            <a:endParaRPr lang="en-US" altLang="ko-KR"/>
          </a:p>
          <a:p>
            <a:pPr lvl="2"/>
            <a:r>
              <a:rPr lang="ko-KR" altLang="en-US"/>
              <a:t>훈련 세트가 클 때 유용하고 온라인으로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새로운 데이터가 준비되는 대로 실시간으로</a:t>
            </a:r>
            <a:r>
              <a:rPr lang="en-US" altLang="ko-KR"/>
              <a:t>) PCA</a:t>
            </a:r>
            <a:r>
              <a:rPr lang="ko-KR" altLang="en-US"/>
              <a:t>를 적용할 수도 있음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MNIST </a:t>
            </a:r>
            <a:r>
              <a:rPr lang="ko-KR" altLang="en-US"/>
              <a:t>훈련 세트를 </a:t>
            </a:r>
            <a:r>
              <a:rPr lang="en-US" altLang="ko-KR"/>
              <a:t>(</a:t>
            </a:r>
            <a:r>
              <a:rPr lang="ko-KR" altLang="en-US"/>
              <a:t>넘파이의 </a:t>
            </a:r>
            <a:r>
              <a:rPr lang="en-US" altLang="ko-KR"/>
              <a:t>array_split() </a:t>
            </a:r>
            <a:r>
              <a:rPr lang="ko-KR" altLang="en-US"/>
              <a:t>함수를 사용해</a:t>
            </a:r>
            <a:r>
              <a:rPr lang="en-US" altLang="ko-KR"/>
              <a:t>) 100</a:t>
            </a:r>
            <a:r>
              <a:rPr lang="ko-KR" altLang="en-US"/>
              <a:t>개의 미니배치로 나누고 사이킷런의 </a:t>
            </a:r>
            <a:r>
              <a:rPr lang="en-US" altLang="ko-KR"/>
              <a:t>IncrementalPCA </a:t>
            </a:r>
            <a:r>
              <a:rPr lang="ko-KR" altLang="en-US"/>
              <a:t>파이썬클래스</a:t>
            </a:r>
            <a:r>
              <a:rPr lang="en-US" altLang="ko-KR"/>
              <a:t>19</a:t>
            </a:r>
            <a:r>
              <a:rPr lang="ko-KR" altLang="en-US"/>
              <a:t>에 주입하여 </a:t>
            </a:r>
            <a:r>
              <a:rPr lang="en-US" altLang="ko-KR"/>
              <a:t>MNIST </a:t>
            </a:r>
            <a:r>
              <a:rPr lang="ko-KR" altLang="en-US"/>
              <a:t>데이터셋의 차원을 이전과 같은 </a:t>
            </a:r>
            <a:r>
              <a:rPr lang="en-US" altLang="ko-KR"/>
              <a:t>154</a:t>
            </a:r>
            <a:r>
              <a:rPr lang="ko-KR" altLang="en-US"/>
              <a:t>개로 줄이는 코드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962E762-1829-0D71-91B2-D027DD33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43077"/>
            <a:ext cx="55435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3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8.3</a:t>
            </a:r>
            <a:r>
              <a:rPr lang="ko-KR" altLang="en-US" dirty="0" smtClean="0"/>
              <a:t> </a:t>
            </a:r>
            <a:r>
              <a:rPr lang="ko-KR" altLang="en-US" dirty="0"/>
              <a:t>주성분 분석</a:t>
            </a:r>
            <a:r>
              <a:rPr lang="en-US" altLang="ko-KR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124154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memmap </a:t>
            </a:r>
            <a:r>
              <a:rPr lang="ko-KR" altLang="en-US"/>
              <a:t>클래스를 사용하여 디스크의 이진 파일에 저장된 대규모 배열을 마치 메모리에 있는 것처럼 조작</a:t>
            </a:r>
            <a:endParaRPr lang="en-US" altLang="ko-KR"/>
          </a:p>
          <a:p>
            <a:pPr lvl="2"/>
            <a:r>
              <a:rPr lang="ko-KR" altLang="en-US"/>
              <a:t>메모리 매핑된 파일</a:t>
            </a:r>
            <a:r>
              <a:rPr lang="en-US" altLang="ko-KR"/>
              <a:t>(memmap)</a:t>
            </a:r>
            <a:r>
              <a:rPr lang="ko-KR" altLang="en-US"/>
              <a:t>을 생성하고 </a:t>
            </a:r>
            <a:r>
              <a:rPr lang="en-US" altLang="ko-KR"/>
              <a:t>MNIST </a:t>
            </a:r>
            <a:r>
              <a:rPr lang="ko-KR" altLang="en-US"/>
              <a:t>훈련 세트를 복사한 다음 </a:t>
            </a:r>
            <a:r>
              <a:rPr lang="en-US" altLang="ko-KR"/>
              <a:t>flush()</a:t>
            </a:r>
            <a:r>
              <a:rPr lang="ko-KR" altLang="en-US"/>
              <a:t>를 호출하여 캐시에 남아 있는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모든 데이터가 디스크에 저장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IncrementalPCA </a:t>
            </a:r>
            <a:r>
              <a:rPr lang="ko-KR" altLang="en-US"/>
              <a:t>클래스를 사용해 차원 축소</a:t>
            </a:r>
            <a:endParaRPr lang="en-US" altLang="ko-KR"/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95CB353-8D97-A02C-0F48-28A9766B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4987"/>
            <a:ext cx="7981950" cy="1419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0836405-7B71-E93D-B663-DB7011FA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56791"/>
            <a:ext cx="7877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94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8.4</a:t>
            </a:r>
            <a:r>
              <a:rPr lang="ko-KR" altLang="en-US" dirty="0" smtClean="0"/>
              <a:t> </a:t>
            </a:r>
            <a:r>
              <a:rPr lang="ko-KR" altLang="en-US" dirty="0"/>
              <a:t>랜덤 투영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124154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거리가 주어진 허용 오차 이상으로 변하지 않도록 </a:t>
            </a:r>
            <a:r>
              <a:rPr lang="en-US" altLang="ko-KR"/>
              <a:t>(</a:t>
            </a:r>
            <a:r>
              <a:rPr lang="ko-KR" altLang="en-US"/>
              <a:t>높은 확률로</a:t>
            </a:r>
            <a:r>
              <a:rPr lang="en-US" altLang="ko-KR"/>
              <a:t>) </a:t>
            </a:r>
            <a:r>
              <a:rPr lang="ko-KR" altLang="en-US"/>
              <a:t>보장하기 위해 보존할 최소 차원 수를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결정하는 방정식 </a:t>
            </a:r>
            <a:r>
              <a:rPr lang="en-US" altLang="ko-KR"/>
              <a:t>- </a:t>
            </a:r>
            <a:r>
              <a:rPr lang="ko-KR" altLang="en-US"/>
              <a:t>존슨과 린덴스트라우스</a:t>
            </a:r>
            <a:endParaRPr lang="en-US" altLang="ko-KR"/>
          </a:p>
          <a:p>
            <a:pPr lvl="1"/>
            <a:r>
              <a:rPr lang="en-US" altLang="ko-KR"/>
              <a:t>johnson_lindenstrauss_min_dim() </a:t>
            </a:r>
            <a:r>
              <a:rPr lang="ko-KR" altLang="en-US"/>
              <a:t>함수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각 항목을 평균 </a:t>
            </a:r>
            <a:r>
              <a:rPr lang="en-US" altLang="ko-KR"/>
              <a:t>0, </a:t>
            </a:r>
            <a:r>
              <a:rPr lang="ko-KR" altLang="en-US"/>
              <a:t>분산 </a:t>
            </a:r>
            <a:r>
              <a:rPr lang="en-US" altLang="ko-KR"/>
              <a:t>1/d</a:t>
            </a:r>
            <a:r>
              <a:rPr lang="ko-KR" altLang="en-US"/>
              <a:t>의 가우스 분포에서 랜덤 샘플링한 </a:t>
            </a:r>
            <a:r>
              <a:rPr lang="en-US" altLang="ko-KR"/>
              <a:t>[d, n] </a:t>
            </a:r>
            <a:r>
              <a:rPr lang="ko-KR" altLang="en-US"/>
              <a:t>크기의 랜덤 행렬 </a:t>
            </a:r>
            <a:r>
              <a:rPr lang="en-US" altLang="ko-KR"/>
              <a:t>P</a:t>
            </a:r>
            <a:r>
              <a:rPr lang="ko-KR" altLang="en-US"/>
              <a:t>를 생성하고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이를 사용하여 데이터셋을 </a:t>
            </a:r>
            <a:r>
              <a:rPr lang="en-US" altLang="ko-KR"/>
              <a:t>n</a:t>
            </a:r>
            <a:r>
              <a:rPr lang="ko-KR" altLang="en-US"/>
              <a:t>차원에서 </a:t>
            </a:r>
            <a:r>
              <a:rPr lang="en-US" altLang="ko-KR"/>
              <a:t>d</a:t>
            </a:r>
            <a:r>
              <a:rPr lang="ko-KR" altLang="en-US"/>
              <a:t>차원으로 투영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89CA0F6-94E2-72BF-B3CC-C2B04F9D1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35" y="1892257"/>
            <a:ext cx="7267575" cy="1733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881D2F6-89F2-F1C2-EF39-A3DF3930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261617"/>
            <a:ext cx="66579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48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8.4</a:t>
            </a:r>
            <a:r>
              <a:rPr lang="ko-KR" altLang="en-US" dirty="0" smtClean="0"/>
              <a:t> </a:t>
            </a:r>
            <a:r>
              <a:rPr lang="ko-KR" altLang="en-US" dirty="0"/>
              <a:t>랜덤 투영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124154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사이킷런 </a:t>
            </a:r>
            <a:r>
              <a:rPr lang="en-US" altLang="ko-KR"/>
              <a:t>GaussianRandomProjection </a:t>
            </a:r>
            <a:r>
              <a:rPr lang="ko-KR" altLang="en-US"/>
              <a:t>클래스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사이킷런 </a:t>
            </a:r>
            <a:r>
              <a:rPr lang="en-US" altLang="ko-KR"/>
              <a:t>SparseRandomProjection</a:t>
            </a:r>
          </a:p>
          <a:p>
            <a:pPr lvl="2"/>
            <a:r>
              <a:rPr lang="ko-KR" altLang="en-US"/>
              <a:t>특히 규모가 크거나 희박한 데이터셋의 경우 이 변환기를 사용하는 것이 더 바람직함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사이파이의 </a:t>
            </a:r>
            <a:r>
              <a:rPr lang="en-US" altLang="ko-KR"/>
              <a:t>pinv() </a:t>
            </a:r>
            <a:r>
              <a:rPr lang="ko-KR" altLang="en-US"/>
              <a:t>함수를 사용하여 성분 행렬의 유사역행렬을 계산한 다음</a:t>
            </a:r>
            <a:r>
              <a:rPr lang="en-US" altLang="ko-KR"/>
              <a:t>, </a:t>
            </a:r>
            <a:r>
              <a:rPr lang="ko-KR" altLang="en-US"/>
              <a:t>축소된 데이터에 유사역행렬의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전치를 곱해서 역변환 수행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6C2D1AC-C793-5AFC-5046-D6D14A956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36816"/>
            <a:ext cx="7115175" cy="1419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3C8C17F-7DEC-A4CD-328C-51D4035E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04" y="4675435"/>
            <a:ext cx="62103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76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8.5</a:t>
            </a:r>
            <a:r>
              <a:rPr lang="ko-KR" altLang="en-US" dirty="0" smtClean="0"/>
              <a:t> </a:t>
            </a:r>
            <a:r>
              <a:rPr lang="ko-KR" altLang="en-US" dirty="0"/>
              <a:t>지역 선형 </a:t>
            </a:r>
            <a:r>
              <a:rPr lang="ko-KR" altLang="en-US" dirty="0" err="1"/>
              <a:t>임베딩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124154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지역 선형 임베딩</a:t>
            </a:r>
            <a:r>
              <a:rPr lang="en-US" altLang="ko-KR"/>
              <a:t>(locally linear embedding, LLE)</a:t>
            </a:r>
          </a:p>
          <a:p>
            <a:pPr lvl="2"/>
            <a:r>
              <a:rPr lang="ko-KR" altLang="en-US"/>
              <a:t>비선형 차원 축소</a:t>
            </a:r>
            <a:r>
              <a:rPr lang="en-US" altLang="ko-KR"/>
              <a:t>(nonlinear dimensionality reduction, NLDR) </a:t>
            </a:r>
            <a:r>
              <a:rPr lang="ko-KR" altLang="en-US"/>
              <a:t>기술</a:t>
            </a:r>
            <a:endParaRPr lang="en-US" altLang="ko-KR"/>
          </a:p>
          <a:p>
            <a:pPr lvl="2"/>
            <a:r>
              <a:rPr lang="en-US" altLang="ko-KR"/>
              <a:t>PCA</a:t>
            </a:r>
            <a:r>
              <a:rPr lang="ko-KR" altLang="en-US"/>
              <a:t>나 랜덤 투영과는 달리 투영에 의존하지 않는 매니폴드 학습</a:t>
            </a:r>
            <a:endParaRPr lang="en-US" altLang="ko-KR"/>
          </a:p>
          <a:p>
            <a:pPr lvl="2"/>
            <a:r>
              <a:rPr lang="ko-KR" altLang="en-US"/>
              <a:t>특히 잡음이 너무 많지 않은 경우 꼬인 매니폴드를 펼치는 데 좋음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스위스 롤을 만든 다음 사이킷런의 </a:t>
            </a:r>
            <a:r>
              <a:rPr lang="en-US" altLang="ko-KR"/>
              <a:t>LocallyLinearEmbedding</a:t>
            </a:r>
            <a:r>
              <a:rPr lang="ko-KR" altLang="en-US"/>
              <a:t>을 사용해 이를 펼치는 코드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19402B4-9F88-7837-01DD-AE577121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87692"/>
            <a:ext cx="74009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52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8.5</a:t>
            </a:r>
            <a:r>
              <a:rPr lang="ko-KR" altLang="en-US" dirty="0" smtClean="0"/>
              <a:t> </a:t>
            </a:r>
            <a:r>
              <a:rPr lang="ko-KR" altLang="en-US" dirty="0"/>
              <a:t>지역 선형 </a:t>
            </a:r>
            <a:r>
              <a:rPr lang="ko-KR" altLang="en-US" dirty="0" err="1"/>
              <a:t>임베딩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124154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스위스 롤이 완전히 펼쳐졌고 지역적으로는 샘플 간 거리가 잘 보존되어 있음</a:t>
            </a:r>
            <a:endParaRPr lang="en-US" altLang="ko-KR"/>
          </a:p>
          <a:p>
            <a:pPr lvl="2"/>
            <a:r>
              <a:rPr lang="ko-KR" altLang="en-US"/>
              <a:t>그러나 크게 보면 샘플 간 거리가 잘 유지되어 있지 않음</a:t>
            </a:r>
            <a:endParaRPr lang="en-US" altLang="ko-KR"/>
          </a:p>
          <a:p>
            <a:pPr lvl="2"/>
            <a:r>
              <a:rPr lang="ko-KR" altLang="en-US"/>
              <a:t>펼쳐진 스위스 롤은 이런 식으로 늘어나거나 꼬인 밴드가 아닌 직사각형이어야 함</a:t>
            </a:r>
            <a:endParaRPr lang="en-US" altLang="ko-KR"/>
          </a:p>
          <a:p>
            <a:pPr lvl="2"/>
            <a:r>
              <a:rPr lang="ko-KR" altLang="en-US"/>
              <a:t>그럼에도 불구하고 </a:t>
            </a:r>
            <a:r>
              <a:rPr lang="en-US" altLang="ko-KR"/>
              <a:t>LLE</a:t>
            </a:r>
            <a:r>
              <a:rPr lang="ko-KR" altLang="en-US"/>
              <a:t>는 매니폴드를 모델링하는 데 잘 작동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72AE1AE-DDEC-A26D-BD0F-76008917D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91" y="2142755"/>
            <a:ext cx="5074220" cy="3325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6C2D1C-16BD-F11C-E27D-57486DE93BF1}"/>
              </a:ext>
            </a:extLst>
          </p:cNvPr>
          <p:cNvSpPr txBox="1"/>
          <p:nvPr/>
        </p:nvSpPr>
        <p:spPr>
          <a:xfrm>
            <a:off x="3073623" y="5632661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8-10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LLE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를 사용하여 펼쳐진 스위스 롤</a:t>
            </a:r>
          </a:p>
        </p:txBody>
      </p:sp>
    </p:spTree>
    <p:extLst>
      <p:ext uri="{BB962C8B-B14F-4D97-AF65-F5344CB8AC3E}">
        <p14:creationId xmlns:p14="http://schemas.microsoft.com/office/powerpoint/2010/main" val="1954536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8.5</a:t>
            </a:r>
            <a:r>
              <a:rPr lang="ko-KR" altLang="en-US" dirty="0" smtClean="0"/>
              <a:t> </a:t>
            </a:r>
            <a:r>
              <a:rPr lang="ko-KR" altLang="en-US" dirty="0"/>
              <a:t>지역 선형 </a:t>
            </a:r>
            <a:r>
              <a:rPr lang="ko-KR" altLang="en-US" dirty="0" err="1"/>
              <a:t>임베딩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124154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LLE</a:t>
            </a:r>
            <a:r>
              <a:rPr lang="ko-KR" altLang="en-US"/>
              <a:t>가 작동하는 방식</a:t>
            </a:r>
            <a:endParaRPr lang="en-US" altLang="ko-KR"/>
          </a:p>
          <a:p>
            <a:pPr lvl="2"/>
            <a:r>
              <a:rPr lang="ko-KR" altLang="en-US"/>
              <a:t>먼저 알고리즘이 각 훈련 샘플 </a:t>
            </a:r>
            <a:r>
              <a:rPr lang="en-US" altLang="ko-KR"/>
              <a:t>x</a:t>
            </a:r>
            <a:r>
              <a:rPr lang="en-US" altLang="ko-KR" baseline="30000"/>
              <a:t>(i)</a:t>
            </a:r>
            <a:r>
              <a:rPr lang="ko-KR" altLang="en-US"/>
              <a:t>에 대해 </a:t>
            </a:r>
            <a:r>
              <a:rPr lang="en-US" altLang="ko-KR"/>
              <a:t>k</a:t>
            </a:r>
            <a:r>
              <a:rPr lang="ko-KR" altLang="en-US"/>
              <a:t>개의 최근접 이웃을 찾음</a:t>
            </a:r>
            <a:r>
              <a:rPr lang="en-US" altLang="ko-KR"/>
              <a:t>(</a:t>
            </a:r>
            <a:r>
              <a:rPr lang="ko-KR" altLang="en-US"/>
              <a:t>앞 코드에서는 </a:t>
            </a:r>
            <a:r>
              <a:rPr lang="en-US" altLang="ko-KR"/>
              <a:t>k = 10)</a:t>
            </a:r>
          </a:p>
          <a:p>
            <a:pPr lvl="2"/>
            <a:r>
              <a:rPr lang="ko-KR" altLang="en-US"/>
              <a:t>다음 이 이웃에 대한 선형 함수로 </a:t>
            </a:r>
            <a:r>
              <a:rPr lang="en-US" altLang="ko-KR"/>
              <a:t>x</a:t>
            </a:r>
            <a:r>
              <a:rPr lang="en-US" altLang="ko-KR" baseline="30000"/>
              <a:t>(i)</a:t>
            </a:r>
            <a:r>
              <a:rPr lang="ko-KR" altLang="en-US"/>
              <a:t>를 재구성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훈련 샘플을 </a:t>
            </a:r>
            <a:r>
              <a:rPr lang="en-US" altLang="ko-KR"/>
              <a:t>d</a:t>
            </a:r>
            <a:r>
              <a:rPr lang="ko-KR" altLang="en-US"/>
              <a:t>차원 공간</a:t>
            </a:r>
            <a:r>
              <a:rPr lang="en-US" altLang="ko-KR"/>
              <a:t>( d &lt; n )</a:t>
            </a:r>
            <a:r>
              <a:rPr lang="ko-KR" altLang="en-US"/>
              <a:t>으로 매핑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36C2D1C-16BD-F11C-E27D-57486DE93BF1}"/>
              </a:ext>
            </a:extLst>
          </p:cNvPr>
          <p:cNvSpPr txBox="1"/>
          <p:nvPr/>
        </p:nvSpPr>
        <p:spPr>
          <a:xfrm>
            <a:off x="1440858" y="2307611"/>
            <a:ext cx="409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8-4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LLE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단계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1: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선형적인 지역 관계 모델링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234B068-4A2B-A77A-F4E2-3D777F68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599" y="1853223"/>
            <a:ext cx="5857875" cy="198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88B0176-4B0A-CFE3-F004-402BD0EFD98D}"/>
              </a:ext>
            </a:extLst>
          </p:cNvPr>
          <p:cNvSpPr txBox="1"/>
          <p:nvPr/>
        </p:nvSpPr>
        <p:spPr>
          <a:xfrm>
            <a:off x="1520760" y="4933080"/>
            <a:ext cx="409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8-5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LLE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단계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2: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관계를 보존하는 차원 축소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950148F7-D421-BC63-B700-85148C9E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642" y="4615480"/>
            <a:ext cx="3457575" cy="942975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37D7F49B-DCAD-B295-8AC4-50329FB14AB2}"/>
              </a:ext>
            </a:extLst>
          </p:cNvPr>
          <p:cNvSpPr/>
          <p:nvPr/>
        </p:nvSpPr>
        <p:spPr>
          <a:xfrm>
            <a:off x="1180730" y="1853223"/>
            <a:ext cx="10352458" cy="2064302"/>
          </a:xfrm>
          <a:prstGeom prst="roundRect">
            <a:avLst>
              <a:gd name="adj" fmla="val 10898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66798535-6FA4-3783-89A2-25E763C338EF}"/>
              </a:ext>
            </a:extLst>
          </p:cNvPr>
          <p:cNvSpPr/>
          <p:nvPr/>
        </p:nvSpPr>
        <p:spPr>
          <a:xfrm>
            <a:off x="1440858" y="4669654"/>
            <a:ext cx="7800796" cy="82665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56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8.6</a:t>
            </a:r>
            <a:r>
              <a:rPr lang="ko-KR" altLang="en-US" dirty="0" smtClean="0"/>
              <a:t> </a:t>
            </a:r>
            <a:r>
              <a:rPr lang="ko-KR" altLang="en-US" dirty="0"/>
              <a:t>다른 차원 축소 기법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124154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다차원 스케일링</a:t>
            </a:r>
            <a:r>
              <a:rPr lang="en-US" altLang="ko-KR"/>
              <a:t>(multidimensional scaling, MDS)</a:t>
            </a:r>
          </a:p>
          <a:p>
            <a:pPr lvl="2"/>
            <a:r>
              <a:rPr lang="ko-KR" altLang="en-US"/>
              <a:t>샘플 간의 거리를 보존하면서 차원을 축소</a:t>
            </a:r>
            <a:endParaRPr lang="en-US" altLang="ko-KR"/>
          </a:p>
          <a:p>
            <a:pPr lvl="2"/>
            <a:r>
              <a:rPr lang="ko-KR" altLang="en-US"/>
              <a:t>랜덤 투영은 고차원 데이터에는 적합하지만 저차원 데이터에는 잘 작동하지 않음</a:t>
            </a:r>
            <a:endParaRPr lang="en-US" altLang="ko-KR"/>
          </a:p>
          <a:p>
            <a:pPr lvl="1"/>
            <a:r>
              <a:rPr lang="en-US" altLang="ko-KR"/>
              <a:t>Isomap</a:t>
            </a:r>
          </a:p>
          <a:p>
            <a:pPr lvl="2"/>
            <a:r>
              <a:rPr lang="ko-KR" altLang="en-US"/>
              <a:t>각 샘플을 가장 가까운 이웃과 연결하는 식으로 그래프를 생성</a:t>
            </a:r>
            <a:endParaRPr lang="en-US" altLang="ko-KR"/>
          </a:p>
          <a:p>
            <a:pPr lvl="2"/>
            <a:r>
              <a:rPr lang="ko-KR" altLang="en-US"/>
              <a:t>샘플 간의 지오데식 거리</a:t>
            </a:r>
            <a:r>
              <a:rPr lang="en-US" altLang="ko-KR"/>
              <a:t>(geodesic distance)</a:t>
            </a:r>
            <a:r>
              <a:rPr lang="ko-KR" altLang="en-US"/>
              <a:t>를 유지하면서 차원을 축소</a:t>
            </a:r>
            <a:endParaRPr lang="en-US" altLang="ko-KR"/>
          </a:p>
          <a:p>
            <a:pPr lvl="1"/>
            <a:r>
              <a:rPr lang="en-US" altLang="ko-KR"/>
              <a:t>t-SNE(t-distributed stochastic neighbor embedding)</a:t>
            </a:r>
          </a:p>
          <a:p>
            <a:pPr lvl="2"/>
            <a:r>
              <a:rPr lang="ko-KR" altLang="en-US"/>
              <a:t>비슷한 샘플은 가까이</a:t>
            </a:r>
            <a:r>
              <a:rPr lang="en-US" altLang="ko-KR"/>
              <a:t>, </a:t>
            </a:r>
            <a:r>
              <a:rPr lang="ko-KR" altLang="en-US"/>
              <a:t>비슷하지 않은 샘플은 멀리 떨어지도록 하면서 차원을 축소</a:t>
            </a:r>
            <a:endParaRPr lang="en-US" altLang="ko-KR"/>
          </a:p>
          <a:p>
            <a:pPr lvl="1"/>
            <a:r>
              <a:rPr lang="ko-KR" altLang="en-US"/>
              <a:t>선형 판별 분석</a:t>
            </a:r>
            <a:r>
              <a:rPr lang="en-US" altLang="ko-KR"/>
              <a:t>(linear discriminant analysis, LDA)</a:t>
            </a:r>
          </a:p>
          <a:p>
            <a:pPr lvl="2"/>
            <a:r>
              <a:rPr lang="ko-KR" altLang="en-US"/>
              <a:t>선형 분류 알고리즘</a:t>
            </a:r>
            <a:endParaRPr lang="en-US" altLang="ko-KR"/>
          </a:p>
          <a:p>
            <a:pPr lvl="2"/>
            <a:r>
              <a:rPr lang="ko-KR" altLang="en-US"/>
              <a:t>훈련 과정에서 클래스 사이를 가장 잘 구분하는 축을 학습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794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8.6</a:t>
            </a:r>
            <a:r>
              <a:rPr lang="ko-KR" altLang="en-US" dirty="0" smtClean="0"/>
              <a:t> </a:t>
            </a:r>
            <a:r>
              <a:rPr lang="ko-KR" altLang="en-US" dirty="0"/>
              <a:t>다른 차원 축소 기법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5124154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스위스 롤에 대한 </a:t>
            </a:r>
            <a:r>
              <a:rPr lang="en-US" altLang="ko-KR"/>
              <a:t>MDS, Isomap, t-SNE</a:t>
            </a:r>
            <a:r>
              <a:rPr lang="ko-KR" altLang="en-US"/>
              <a:t>의 결과 비교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88B0176-4B0A-CFE3-F004-402BD0EFD98D}"/>
              </a:ext>
            </a:extLst>
          </p:cNvPr>
          <p:cNvSpPr txBox="1"/>
          <p:nvPr/>
        </p:nvSpPr>
        <p:spPr>
          <a:xfrm>
            <a:off x="3270173" y="5128778"/>
            <a:ext cx="56516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8-11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여러 가지 기법을 사용해 스위스 롤을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2D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로 축소하기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86AA7E4-FE18-60B4-E1E2-8B2ED08DB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924050"/>
            <a:ext cx="8305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91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sz="3200" dirty="0"/>
              <a:t>(1)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6905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데이터셋의 차원을 축소하는 주요 목적은 무엇인가요</a:t>
            </a:r>
            <a:r>
              <a:rPr lang="en-US" altLang="ko-KR" dirty="0"/>
              <a:t>? </a:t>
            </a:r>
            <a:r>
              <a:rPr lang="ko-KR" altLang="en-US" dirty="0"/>
              <a:t>대표적인 단점은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차원의 저주란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데이터셋의 차원을 축소시키고 나서 이 작업을 원복할 수 있나</a:t>
            </a:r>
            <a:r>
              <a:rPr lang="en-US" altLang="ko-KR" dirty="0"/>
              <a:t>? </a:t>
            </a:r>
            <a:r>
              <a:rPr lang="ko-KR" altLang="en-US" dirty="0"/>
              <a:t>할 수 있다면 어떻게 가능할까</a:t>
            </a:r>
            <a:r>
              <a:rPr lang="en-US" altLang="ko-KR" dirty="0"/>
              <a:t>? </a:t>
            </a:r>
            <a:r>
              <a:rPr lang="ko-KR" altLang="en-US" dirty="0"/>
              <a:t>가능하지 않다면 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매우 비선형적인 데이터셋의 차원을 축소하는 데 </a:t>
            </a:r>
            <a:r>
              <a:rPr lang="en-US" altLang="ko-KR" dirty="0"/>
              <a:t>PCA</a:t>
            </a:r>
            <a:r>
              <a:rPr lang="ko-KR" altLang="en-US" dirty="0"/>
              <a:t>를 사용할 수 있을까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설명된 분산을 </a:t>
            </a:r>
            <a:r>
              <a:rPr lang="en-US" altLang="ko-KR" dirty="0"/>
              <a:t>95%</a:t>
            </a:r>
            <a:r>
              <a:rPr lang="ko-KR" altLang="en-US" dirty="0"/>
              <a:t>로 지정한 </a:t>
            </a:r>
            <a:r>
              <a:rPr lang="en-US" altLang="ko-KR" dirty="0"/>
              <a:t>PCA</a:t>
            </a:r>
            <a:r>
              <a:rPr lang="ko-KR" altLang="en-US" dirty="0"/>
              <a:t>를 </a:t>
            </a:r>
            <a:r>
              <a:rPr lang="en-US" altLang="ko-KR" dirty="0"/>
              <a:t>1,000</a:t>
            </a:r>
            <a:r>
              <a:rPr lang="ko-KR" altLang="en-US" dirty="0"/>
              <a:t>개의 차원을 가진 데이터셋에 적용한다고 가정하자</a:t>
            </a:r>
            <a:r>
              <a:rPr lang="en-US" altLang="ko-KR" dirty="0"/>
              <a:t>. </a:t>
            </a:r>
            <a:r>
              <a:rPr lang="ko-KR" altLang="en-US" dirty="0"/>
              <a:t>결과 데이터셋의 차원은 얼마나 될까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기본 </a:t>
            </a:r>
            <a:r>
              <a:rPr lang="en-US" altLang="ko-KR" dirty="0"/>
              <a:t>PCA, </a:t>
            </a:r>
            <a:r>
              <a:rPr lang="ko-KR" altLang="en-US" dirty="0"/>
              <a:t>점진적 </a:t>
            </a:r>
            <a:r>
              <a:rPr lang="en-US" altLang="ko-KR" dirty="0"/>
              <a:t>PCA, </a:t>
            </a:r>
            <a:r>
              <a:rPr lang="ko-KR" altLang="en-US" dirty="0"/>
              <a:t>랜덤 </a:t>
            </a:r>
            <a:r>
              <a:rPr lang="en-US" altLang="ko-KR" dirty="0"/>
              <a:t>PCA, </a:t>
            </a:r>
            <a:r>
              <a:rPr lang="ko-KR" altLang="en-US" dirty="0"/>
              <a:t>커널 </a:t>
            </a:r>
            <a:r>
              <a:rPr lang="en-US" altLang="ko-KR" dirty="0"/>
              <a:t>PCA</a:t>
            </a:r>
            <a:r>
              <a:rPr lang="ko-KR" altLang="en-US" dirty="0"/>
              <a:t>는 어느 경우에 사용될까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어떤 데이터셋에 적용한 차원 축소 알고리즘의 성능을 어떻게 평가할 수 있을까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두 개의 차원 축소 알고리즘을 연결할 수 있을까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7911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sz="3200" dirty="0"/>
              <a:t>(2)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69058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9"/>
            </a:pPr>
            <a:r>
              <a:rPr lang="en-US" altLang="ko-KR" dirty="0"/>
              <a:t>(3</a:t>
            </a:r>
            <a:r>
              <a:rPr lang="ko-KR" altLang="en-US" dirty="0"/>
              <a:t>장에서 소개한</a:t>
            </a:r>
            <a:r>
              <a:rPr lang="en-US" altLang="ko-KR" dirty="0"/>
              <a:t>) MNIST </a:t>
            </a:r>
            <a:r>
              <a:rPr lang="ko-KR" altLang="en-US" dirty="0"/>
              <a:t>데이터셋을 로드하고 훈련 세트와 테스트 세트로 분할</a:t>
            </a:r>
            <a:r>
              <a:rPr lang="en-US" altLang="ko-KR" dirty="0"/>
              <a:t>(</a:t>
            </a:r>
            <a:r>
              <a:rPr lang="ko-KR" altLang="en-US" dirty="0"/>
              <a:t>처음 </a:t>
            </a:r>
            <a:r>
              <a:rPr lang="en-US" altLang="ko-KR" dirty="0"/>
              <a:t>60,000</a:t>
            </a:r>
            <a:r>
              <a:rPr lang="ko-KR" altLang="en-US" dirty="0"/>
              <a:t>개는 훈련을 위한 샘플이고 나머지 </a:t>
            </a:r>
            <a:r>
              <a:rPr lang="en-US" altLang="ko-KR" dirty="0"/>
              <a:t>10,000</a:t>
            </a:r>
            <a:r>
              <a:rPr lang="ko-KR" altLang="en-US" dirty="0"/>
              <a:t>개는 테스트용</a:t>
            </a:r>
            <a:r>
              <a:rPr lang="en-US" altLang="ko-KR" dirty="0"/>
              <a:t>). </a:t>
            </a:r>
            <a:br>
              <a:rPr lang="en-US" altLang="ko-KR" dirty="0"/>
            </a:br>
            <a:r>
              <a:rPr lang="ko-KR" altLang="en-US" dirty="0"/>
              <a:t>이 데이터셋에 랜덤 포레스트 분류기를 훈련시키고 얼마나 오래 걸리는지 시간을 잰 다음</a:t>
            </a:r>
            <a:r>
              <a:rPr lang="en-US" altLang="ko-KR" dirty="0"/>
              <a:t>, </a:t>
            </a:r>
            <a:r>
              <a:rPr lang="ko-KR" altLang="en-US" dirty="0"/>
              <a:t>테스트 세트로 만들어진 모델을 평가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그런 다음 </a:t>
            </a:r>
            <a:r>
              <a:rPr lang="en-US" altLang="ko-KR" dirty="0"/>
              <a:t>PCA</a:t>
            </a:r>
            <a:r>
              <a:rPr lang="ko-KR" altLang="en-US" dirty="0"/>
              <a:t>를 사용해 설명된 분산이 </a:t>
            </a:r>
            <a:r>
              <a:rPr lang="en-US" altLang="ko-KR" dirty="0"/>
              <a:t>95%</a:t>
            </a:r>
            <a:r>
              <a:rPr lang="ko-KR" altLang="en-US" dirty="0"/>
              <a:t>가 되도록 차원을 축소하고</a:t>
            </a:r>
            <a:r>
              <a:rPr lang="en-US" altLang="ko-KR" dirty="0"/>
              <a:t>, </a:t>
            </a:r>
            <a:r>
              <a:rPr lang="ko-KR" altLang="en-US" dirty="0"/>
              <a:t>이 축소된 데이터셋에 새로운 랜덤 포레스트 분류기를 훈련시키고 얼마나 오래 걸리는지 확인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훈련 속도가 더 빨라졌는가</a:t>
            </a:r>
            <a:r>
              <a:rPr lang="en-US" altLang="ko-KR" dirty="0"/>
              <a:t>? </a:t>
            </a:r>
            <a:r>
              <a:rPr lang="ko-KR" altLang="en-US" dirty="0"/>
              <a:t>이제 테스트 세트에서 이 분류기를 평가해보자</a:t>
            </a:r>
            <a:r>
              <a:rPr lang="en-US" altLang="ko-KR" dirty="0"/>
              <a:t>. </a:t>
            </a:r>
            <a:r>
              <a:rPr lang="ko-KR" altLang="en-US" dirty="0"/>
              <a:t>이전 분류기와 비교해서 어떤가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9"/>
            </a:pPr>
            <a:r>
              <a:rPr lang="en-US" altLang="ko-KR" dirty="0"/>
              <a:t>t-SNE </a:t>
            </a:r>
            <a:r>
              <a:rPr lang="ko-KR" altLang="en-US" dirty="0"/>
              <a:t>알고리즘을 사용해 </a:t>
            </a:r>
            <a:r>
              <a:rPr lang="en-US" altLang="ko-KR" dirty="0"/>
              <a:t>MNIST </a:t>
            </a:r>
            <a:r>
              <a:rPr lang="ko-KR" altLang="en-US" dirty="0"/>
              <a:t>데이터셋을 </a:t>
            </a:r>
            <a:r>
              <a:rPr lang="en-US" altLang="ko-KR" dirty="0"/>
              <a:t>2</a:t>
            </a:r>
            <a:r>
              <a:rPr lang="ko-KR" altLang="en-US" dirty="0"/>
              <a:t>차원으로 축소시키고 맷플롯립으로 그래프를 그리기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이미지의 타깃 클래스마다 </a:t>
            </a:r>
            <a:r>
              <a:rPr lang="en-US" altLang="ko-KR" dirty="0"/>
              <a:t>10</a:t>
            </a:r>
            <a:r>
              <a:rPr lang="ko-KR" altLang="en-US" dirty="0"/>
              <a:t>가지 색상으로 나타낸 산점도를 그릴 수 있음</a:t>
            </a:r>
            <a:r>
              <a:rPr lang="en-US" altLang="ko-KR" dirty="0"/>
              <a:t>. </a:t>
            </a:r>
            <a:r>
              <a:rPr lang="ko-KR" altLang="en-US" dirty="0"/>
              <a:t>또는 산점도의 각 포인트를 이에 상응하는 샘플의 클래스</a:t>
            </a:r>
            <a:r>
              <a:rPr lang="en-US" altLang="ko-KR" dirty="0"/>
              <a:t>(0</a:t>
            </a:r>
            <a:r>
              <a:rPr lang="ko-KR" altLang="en-US" dirty="0"/>
              <a:t>에서 </a:t>
            </a:r>
            <a:r>
              <a:rPr lang="en-US" altLang="ko-KR" dirty="0"/>
              <a:t>9</a:t>
            </a:r>
            <a:r>
              <a:rPr lang="ko-KR" altLang="en-US" dirty="0"/>
              <a:t>까지 숫자</a:t>
            </a:r>
            <a:r>
              <a:rPr lang="en-US" altLang="ko-KR" dirty="0"/>
              <a:t>)</a:t>
            </a:r>
            <a:r>
              <a:rPr lang="ko-KR" altLang="en-US" dirty="0"/>
              <a:t>로 바꾸거나 숫자 이미지 자체의 크기를 줄여서 그릴 수도 있음</a:t>
            </a:r>
            <a:r>
              <a:rPr lang="en-US" altLang="ko-KR" dirty="0"/>
              <a:t>(</a:t>
            </a:r>
            <a:r>
              <a:rPr lang="ko-KR" altLang="en-US" dirty="0"/>
              <a:t>모든 숫자를 다 그리면 그래프가 너무 복잡해지므로 무작위로 선택한 샘플만 그리거나</a:t>
            </a:r>
            <a:r>
              <a:rPr lang="en-US" altLang="ko-KR" dirty="0"/>
              <a:t>, </a:t>
            </a:r>
            <a:r>
              <a:rPr lang="ko-KR" altLang="en-US" dirty="0"/>
              <a:t>인접한 곳에 다른 샘플이 그려져 있지 않은 경우에만 그림</a:t>
            </a:r>
            <a:r>
              <a:rPr lang="en-US" altLang="ko-KR" dirty="0"/>
              <a:t>). </a:t>
            </a:r>
            <a:r>
              <a:rPr lang="ko-KR" altLang="en-US" dirty="0"/>
              <a:t>잘 분리된 숫자의 군집을 시각화할 수 있을 것임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PCA, LLE, MDS </a:t>
            </a:r>
            <a:r>
              <a:rPr lang="ko-KR" altLang="en-US" dirty="0"/>
              <a:t>같은 차원 축소 알고리즘을 적용해보고 시각화 결과를 비교해보기</a:t>
            </a:r>
          </a:p>
        </p:txBody>
      </p:sp>
    </p:spTree>
    <p:extLst>
      <p:ext uri="{BB962C8B-B14F-4D97-AF65-F5344CB8AC3E}">
        <p14:creationId xmlns:p14="http://schemas.microsoft.com/office/powerpoint/2010/main" val="44008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8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/>
              <a:t>차원 축소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 smtClean="0"/>
              <a:t>8.1   </a:t>
            </a:r>
            <a:r>
              <a:rPr lang="ko-KR" altLang="en-US" dirty="0"/>
              <a:t>차원의 저주</a:t>
            </a:r>
            <a:endParaRPr lang="en-US" altLang="ko-KR" dirty="0"/>
          </a:p>
          <a:p>
            <a:r>
              <a:rPr lang="en-US" altLang="ko-KR" dirty="0" smtClean="0"/>
              <a:t>8.2   </a:t>
            </a:r>
            <a:r>
              <a:rPr lang="ko-KR" altLang="en-US" dirty="0"/>
              <a:t>차원 축소를 위한 </a:t>
            </a:r>
            <a:r>
              <a:rPr lang="ko-KR" altLang="en-US" dirty="0" smtClean="0"/>
              <a:t>접근법</a:t>
            </a:r>
            <a:endParaRPr lang="en-US" altLang="ko-KR" dirty="0"/>
          </a:p>
          <a:p>
            <a:r>
              <a:rPr lang="en-US" altLang="ko-KR" dirty="0" smtClean="0"/>
              <a:t>8.3   </a:t>
            </a:r>
            <a:r>
              <a:rPr lang="ko-KR" altLang="en-US" dirty="0"/>
              <a:t>주성분 분석</a:t>
            </a:r>
            <a:endParaRPr lang="en-US" altLang="ko-KR" dirty="0"/>
          </a:p>
          <a:p>
            <a:r>
              <a:rPr lang="en-US" altLang="ko-KR" dirty="0" smtClean="0"/>
              <a:t>8.4   </a:t>
            </a:r>
            <a:r>
              <a:rPr lang="ko-KR" altLang="en-US" dirty="0"/>
              <a:t>랜덤 투영</a:t>
            </a:r>
            <a:endParaRPr lang="en-US" altLang="ko-KR" dirty="0"/>
          </a:p>
          <a:p>
            <a:r>
              <a:rPr lang="en-US" altLang="ko-KR" dirty="0" smtClean="0"/>
              <a:t>8.5   </a:t>
            </a:r>
            <a:r>
              <a:rPr lang="ko-KR" altLang="en-US" dirty="0"/>
              <a:t>지역 </a:t>
            </a:r>
            <a:r>
              <a:rPr lang="ko-KR" altLang="en-US" dirty="0" smtClean="0"/>
              <a:t>선형 </a:t>
            </a:r>
            <a:r>
              <a:rPr lang="ko-KR" altLang="en-US" dirty="0" err="1" smtClean="0"/>
              <a:t>임베딩</a:t>
            </a:r>
            <a:endParaRPr lang="en-US" altLang="ko-KR" dirty="0"/>
          </a:p>
          <a:p>
            <a:r>
              <a:rPr lang="en-US" altLang="ko-KR" dirty="0" smtClean="0"/>
              <a:t>8.6   </a:t>
            </a:r>
            <a:r>
              <a:rPr lang="ko-KR" altLang="en-US" dirty="0"/>
              <a:t>다른 차원 축소 기법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dirty="0" smtClean="0">
                <a:cs typeface="+mj-cs"/>
              </a:rPr>
              <a:t>8</a:t>
            </a:r>
            <a:r>
              <a:rPr lang="ko-KR" altLang="en-US" sz="3600" b="1" dirty="0" smtClean="0">
                <a:cs typeface="+mj-cs"/>
              </a:rPr>
              <a:t>장</a:t>
            </a:r>
            <a:r>
              <a:rPr lang="en-US" altLang="ko-KR" sz="3600" b="1" dirty="0" smtClean="0">
                <a:cs typeface="+mj-cs"/>
              </a:rPr>
              <a:t> </a:t>
            </a:r>
            <a:r>
              <a:rPr lang="ko-KR" altLang="en-US" sz="3600" b="1" dirty="0">
                <a:cs typeface="+mj-cs"/>
              </a:rPr>
              <a:t>차원 축소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고차원 공간과 차원 축소 기법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8.1</a:t>
            </a:r>
            <a:r>
              <a:rPr lang="ko-KR" altLang="en-US" dirty="0" smtClean="0"/>
              <a:t> </a:t>
            </a:r>
            <a:r>
              <a:rPr lang="ko-KR" altLang="en-US" dirty="0"/>
              <a:t>차원의 저주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046173" cy="3827332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차원의 저주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400" dirty="0"/>
              <a:t>훈련 샘플 각각이 수천 심지어 수백만 개의 특성을 가지고 있어서</a:t>
            </a:r>
            <a:r>
              <a:rPr lang="en-US" altLang="ko-KR" sz="1400" dirty="0"/>
              <a:t>, </a:t>
            </a:r>
            <a:r>
              <a:rPr lang="ko-KR" altLang="en-US" sz="1400" dirty="0"/>
              <a:t>많은 특성은 훈련을 느리게 할 뿐만 아니라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좋은 솔루션을 찾기 어려움</a:t>
            </a:r>
            <a:endParaRPr lang="en-US" altLang="ko-KR" sz="1400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차원</a:t>
            </a:r>
            <a:r>
              <a:rPr lang="en-US" altLang="ko-KR" b="1" dirty="0"/>
              <a:t> </a:t>
            </a:r>
            <a:r>
              <a:rPr lang="ko-KR" altLang="en-US" dirty="0"/>
              <a:t>세계에서 고차원 공간은 직관적 상상 불가</a:t>
            </a:r>
            <a:endParaRPr lang="en-US" altLang="ko-KR" dirty="0"/>
          </a:p>
          <a:p>
            <a:pPr lvl="3"/>
            <a:r>
              <a:rPr lang="ko-KR" altLang="en-US" dirty="0"/>
              <a:t>훈련 세트의 차원이 클수록 과대적합 위험이 커짐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C2BB073-8AD8-4760-B43A-02AAC6147941}"/>
              </a:ext>
            </a:extLst>
          </p:cNvPr>
          <p:cNvSpPr/>
          <p:nvPr/>
        </p:nvSpPr>
        <p:spPr>
          <a:xfrm>
            <a:off x="2400783" y="5421846"/>
            <a:ext cx="745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dirty="0">
                <a:latin typeface="+mn-ea"/>
              </a:rPr>
              <a:t>그림 </a:t>
            </a:r>
            <a:r>
              <a:rPr lang="en-US" altLang="ko-KR" sz="1400" b="1" dirty="0">
                <a:latin typeface="+mn-ea"/>
              </a:rPr>
              <a:t>8-1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점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선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정사각형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정육면체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테서랙트</a:t>
            </a:r>
            <a:r>
              <a:rPr lang="en-US" altLang="ko-KR" sz="1400" b="1" baseline="3000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tesseract</a:t>
            </a:r>
            <a:r>
              <a:rPr lang="en-US" altLang="ko-KR" sz="1400" b="1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(0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차원에서 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4</a:t>
            </a:r>
            <a:r>
              <a:rPr lang="ko-KR" altLang="en-US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차원까지의 </a:t>
            </a:r>
            <a:r>
              <a:rPr lang="ko-KR" altLang="en-US" sz="1400" b="1" dirty="0" err="1">
                <a:solidFill>
                  <a:schemeClr val="accent5">
                    <a:lumMod val="50000"/>
                  </a:schemeClr>
                </a:solidFill>
                <a:latin typeface="+mn-ea"/>
              </a:rPr>
              <a:t>초입방체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FC54F76-E795-D66C-F440-ED8ABE5E6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813" y="2553628"/>
            <a:ext cx="76485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15333</TotalTime>
  <Words>2348</Words>
  <Application>Microsoft Office PowerPoint</Application>
  <PresentationFormat>사용자 지정</PresentationFormat>
  <Paragraphs>349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8.1 차원의 저주</vt:lpstr>
      <vt:lpstr>8.2 차원 축소를 위한 접근법(1)</vt:lpstr>
      <vt:lpstr>8.2 차원 축소를 위한 접근법(2)</vt:lpstr>
      <vt:lpstr>8.2 차원 축소를 위한 접근법(3)</vt:lpstr>
      <vt:lpstr>8.2 차원 축소를 위한 접근법(4)</vt:lpstr>
      <vt:lpstr>8.2 차원 축소를 위한 접근법(5)</vt:lpstr>
      <vt:lpstr>8.2 차원 축소를 위한 접근법(6)</vt:lpstr>
      <vt:lpstr>8.3 주성분 분석(1)</vt:lpstr>
      <vt:lpstr>8.3 주성분 분석(2)</vt:lpstr>
      <vt:lpstr>8.3 주성분 분석(3)</vt:lpstr>
      <vt:lpstr>8.3 주성분 분석(4)</vt:lpstr>
      <vt:lpstr>8.3 주성분 분석(5)</vt:lpstr>
      <vt:lpstr>8.3 주성분 분석(6)</vt:lpstr>
      <vt:lpstr>8.3 주성분 분석(7)</vt:lpstr>
      <vt:lpstr>8.3 주성분 분석(8)</vt:lpstr>
      <vt:lpstr>8.3 주성분 분석(9)</vt:lpstr>
      <vt:lpstr>8.3 주성분 분석(10)</vt:lpstr>
      <vt:lpstr>8.3 주성분 분석(11)</vt:lpstr>
      <vt:lpstr>8.3 주성분 분석(12)</vt:lpstr>
      <vt:lpstr>8.3 주성분 분석(13)</vt:lpstr>
      <vt:lpstr>8.3 주성분 분석(14)</vt:lpstr>
      <vt:lpstr>8.3 주성분 분석(15)</vt:lpstr>
      <vt:lpstr>8.4 랜덤 투영(1)</vt:lpstr>
      <vt:lpstr>8.4 랜덤 투영(2)</vt:lpstr>
      <vt:lpstr>8.5 지역 선형 임베딩(1)</vt:lpstr>
      <vt:lpstr>8.5 지역 선형 임베딩(2)</vt:lpstr>
      <vt:lpstr>8.5 지역 선형 임베딩(3)</vt:lpstr>
      <vt:lpstr>8.6 다른 차원 축소 기법(1)</vt:lpstr>
      <vt:lpstr>8.6 다른 차원 축소 기법(2)</vt:lpstr>
      <vt:lpstr>연습문제(1)</vt:lpstr>
      <vt:lpstr>연습문제(2)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398</cp:revision>
  <dcterms:created xsi:type="dcterms:W3CDTF">2020-01-31T07:25:46Z</dcterms:created>
  <dcterms:modified xsi:type="dcterms:W3CDTF">2023-10-16T05:42:43Z</dcterms:modified>
</cp:coreProperties>
</file>