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0"/>
  </p:notesMasterIdLst>
  <p:handoutMasterIdLst>
    <p:handoutMasterId r:id="rId61"/>
  </p:handoutMasterIdLst>
  <p:sldIdLst>
    <p:sldId id="2406" r:id="rId2"/>
    <p:sldId id="2462" r:id="rId3"/>
    <p:sldId id="2463" r:id="rId4"/>
    <p:sldId id="2459" r:id="rId5"/>
    <p:sldId id="2460" r:id="rId6"/>
    <p:sldId id="2461" r:id="rId7"/>
    <p:sldId id="2356" r:id="rId8"/>
    <p:sldId id="2341" r:id="rId9"/>
    <p:sldId id="2395" r:id="rId10"/>
    <p:sldId id="2396" r:id="rId11"/>
    <p:sldId id="2412" r:id="rId12"/>
    <p:sldId id="2413" r:id="rId13"/>
    <p:sldId id="2414" r:id="rId14"/>
    <p:sldId id="2415" r:id="rId15"/>
    <p:sldId id="2416" r:id="rId16"/>
    <p:sldId id="2417" r:id="rId17"/>
    <p:sldId id="2418" r:id="rId18"/>
    <p:sldId id="2419" r:id="rId19"/>
    <p:sldId id="2420" r:id="rId20"/>
    <p:sldId id="2421" r:id="rId21"/>
    <p:sldId id="2422" r:id="rId22"/>
    <p:sldId id="2423" r:id="rId23"/>
    <p:sldId id="2424" r:id="rId24"/>
    <p:sldId id="2425" r:id="rId25"/>
    <p:sldId id="2426" r:id="rId26"/>
    <p:sldId id="2427" r:id="rId27"/>
    <p:sldId id="2428" r:id="rId28"/>
    <p:sldId id="2429" r:id="rId29"/>
    <p:sldId id="2430" r:id="rId30"/>
    <p:sldId id="2431" r:id="rId31"/>
    <p:sldId id="2432" r:id="rId32"/>
    <p:sldId id="2433" r:id="rId33"/>
    <p:sldId id="2434" r:id="rId34"/>
    <p:sldId id="2435" r:id="rId35"/>
    <p:sldId id="2437" r:id="rId36"/>
    <p:sldId id="2436" r:id="rId37"/>
    <p:sldId id="2438" r:id="rId38"/>
    <p:sldId id="2439" r:id="rId39"/>
    <p:sldId id="2440" r:id="rId40"/>
    <p:sldId id="2441" r:id="rId41"/>
    <p:sldId id="2442" r:id="rId42"/>
    <p:sldId id="2443" r:id="rId43"/>
    <p:sldId id="2444" r:id="rId44"/>
    <p:sldId id="2445" r:id="rId45"/>
    <p:sldId id="2446" r:id="rId46"/>
    <p:sldId id="2447" r:id="rId47"/>
    <p:sldId id="2448" r:id="rId48"/>
    <p:sldId id="2449" r:id="rId49"/>
    <p:sldId id="2450" r:id="rId50"/>
    <p:sldId id="2451" r:id="rId51"/>
    <p:sldId id="2452" r:id="rId52"/>
    <p:sldId id="2453" r:id="rId53"/>
    <p:sldId id="2454" r:id="rId54"/>
    <p:sldId id="2455" r:id="rId55"/>
    <p:sldId id="2456" r:id="rId56"/>
    <p:sldId id="2391" r:id="rId57"/>
    <p:sldId id="2393" r:id="rId58"/>
    <p:sldId id="2394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727"/>
        <p:guide orient="horz" pos="686"/>
        <p:guide pos="3840"/>
        <p:guide pos="3985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 dirty="0" err="1"/>
              <a:t>머신러닝</a:t>
            </a:r>
            <a:r>
              <a:rPr lang="en-US" altLang="ko-KR" dirty="0"/>
              <a:t>(3</a:t>
            </a:r>
            <a:r>
              <a:rPr lang="ko-KR" altLang="en-US" dirty="0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머신러닝 </a:t>
            </a:r>
          </a:p>
          <a:p>
            <a:r>
              <a:rPr lang="en-US" dirty="0" smtClean="0"/>
              <a:t>9</a:t>
            </a:r>
            <a:r>
              <a:rPr lang="ko-KR" altLang="en-US" dirty="0" smtClean="0"/>
              <a:t>장 비지도 </a:t>
            </a:r>
            <a:r>
              <a:rPr lang="ko-KR" altLang="en-US" dirty="0"/>
              <a:t>학습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군집은 다양한 애플리케이션에서 사용</a:t>
            </a:r>
            <a:endParaRPr lang="en-US" altLang="ko-KR" dirty="0"/>
          </a:p>
          <a:p>
            <a:pPr lvl="2"/>
            <a:r>
              <a:rPr lang="ko-KR" altLang="en-US"/>
              <a:t>고객 분류 </a:t>
            </a:r>
          </a:p>
          <a:p>
            <a:pPr lvl="2"/>
            <a:r>
              <a:rPr lang="ko-KR" altLang="en-US"/>
              <a:t>데이터 분석 </a:t>
            </a:r>
          </a:p>
          <a:p>
            <a:pPr lvl="2"/>
            <a:r>
              <a:rPr lang="ko-KR" altLang="en-US"/>
              <a:t>차원 축소 기법 </a:t>
            </a:r>
          </a:p>
          <a:p>
            <a:pPr lvl="2"/>
            <a:r>
              <a:rPr lang="ko-KR" altLang="en-US"/>
              <a:t>특성 공학</a:t>
            </a:r>
          </a:p>
          <a:p>
            <a:pPr lvl="2"/>
            <a:r>
              <a:rPr lang="ko-KR" altLang="en-US"/>
              <a:t>이상치 탐지 </a:t>
            </a:r>
          </a:p>
          <a:p>
            <a:pPr lvl="2"/>
            <a:r>
              <a:rPr lang="ko-KR" altLang="en-US"/>
              <a:t>준지도 학습 </a:t>
            </a:r>
          </a:p>
          <a:p>
            <a:pPr lvl="2"/>
            <a:r>
              <a:rPr lang="ko-KR" altLang="en-US"/>
              <a:t>검색 엔진 </a:t>
            </a:r>
          </a:p>
          <a:p>
            <a:pPr lvl="2"/>
            <a:r>
              <a:rPr lang="ko-KR" altLang="en-US"/>
              <a:t>이미지 분할 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9EC49F9-999C-2F4E-2CB4-886D0D40F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01" y="2157275"/>
            <a:ext cx="7576497" cy="2905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D32057-1514-4028-AEB3-79A1E81576D7}"/>
              </a:ext>
            </a:extLst>
          </p:cNvPr>
          <p:cNvSpPr txBox="1"/>
          <p:nvPr/>
        </p:nvSpPr>
        <p:spPr>
          <a:xfrm>
            <a:off x="4596954" y="5069071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분류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 vs.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군집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46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9.1.1 k -</a:t>
            </a:r>
            <a:r>
              <a:rPr lang="ko-KR" altLang="en-US" b="1">
                <a:solidFill>
                  <a:srgbClr val="FF0000"/>
                </a:solidFill>
              </a:rPr>
              <a:t>평균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k-</a:t>
            </a:r>
            <a:r>
              <a:rPr lang="ko-KR" altLang="en-US"/>
              <a:t>평균은 반복 몇 번으로 데이터셋을 빠르고 효율적으로 클러스터로 묶을 수 있는 간단한 알고리즘</a:t>
            </a:r>
            <a:endParaRPr lang="en-US" altLang="ko-KR"/>
          </a:p>
          <a:p>
            <a:pPr lvl="2"/>
            <a:r>
              <a:rPr lang="ko-KR" altLang="en-US"/>
              <a:t>로이드</a:t>
            </a:r>
            <a:r>
              <a:rPr lang="en-US" altLang="ko-KR"/>
              <a:t>-</a:t>
            </a:r>
            <a:r>
              <a:rPr lang="ko-KR" altLang="en-US"/>
              <a:t>포지 알고리즘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D32057-1514-4028-AEB3-79A1E81576D7}"/>
              </a:ext>
            </a:extLst>
          </p:cNvPr>
          <p:cNvSpPr txBox="1"/>
          <p:nvPr/>
        </p:nvSpPr>
        <p:spPr>
          <a:xfrm>
            <a:off x="3042082" y="5503777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9-2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샘플 덩어리 다섯 개로 이루어진 레이블 없는 데이터셋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B6D93E-FBDB-1537-6373-291CA4A8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12" y="2222716"/>
            <a:ext cx="6386004" cy="308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2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k-</a:t>
            </a:r>
            <a:r>
              <a:rPr lang="ko-KR" altLang="en-US"/>
              <a:t>평균 알고리즘 훈련</a:t>
            </a:r>
            <a:endParaRPr lang="en-US" altLang="ko-KR"/>
          </a:p>
          <a:p>
            <a:pPr lvl="2"/>
            <a:r>
              <a:rPr lang="ko-KR" altLang="en-US"/>
              <a:t>각 클러스터의 중심을 찾고 가장 가까운 클러스터에 샘플을 할당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KMeans </a:t>
            </a:r>
            <a:r>
              <a:rPr lang="ko-KR" altLang="en-US"/>
              <a:t>클래스의 인스턴스는 </a:t>
            </a:r>
            <a:r>
              <a:rPr lang="en-US" altLang="ko-KR"/>
              <a:t>labels_ </a:t>
            </a:r>
            <a:r>
              <a:rPr lang="ko-KR" altLang="en-US"/>
              <a:t>인스턴스 변수에 훈련된 샘플의 예측 레이블을 가지고 있음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F72BA6F-FFAE-5F12-C0D3-848138A0E6E0}"/>
              </a:ext>
            </a:extLst>
          </p:cNvPr>
          <p:cNvGrpSpPr/>
          <p:nvPr/>
        </p:nvGrpSpPr>
        <p:grpSpPr>
          <a:xfrm>
            <a:off x="1524000" y="1523030"/>
            <a:ext cx="7994441" cy="2531250"/>
            <a:chOff x="2109787" y="1789360"/>
            <a:chExt cx="7994441" cy="25312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CA6D36E6-A865-6145-628F-355518004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9787" y="1789360"/>
              <a:ext cx="7972425" cy="17716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A6FCC03C-AA5F-0536-7C4C-063B84D05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0853" y="3596710"/>
              <a:ext cx="7953375" cy="723900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0AC85E5-4559-E1EF-33CC-7325CA571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755842"/>
            <a:ext cx="5153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9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이 알고리즘이 찾은 다섯 개의 센트로이드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새로운 샘플에 가장 가까운 센트로이드의 클러스터를 할당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058E5B9-3B64-0BA8-4BEA-9713C7EF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7599"/>
            <a:ext cx="3990975" cy="2019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A0B0E4D-EBD1-5DE7-EEC5-0DCDB08F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705348"/>
            <a:ext cx="58674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클러스터의 결정 경계</a:t>
            </a:r>
            <a:r>
              <a:rPr lang="en-US" altLang="ko-KR" dirty="0"/>
              <a:t>(</a:t>
            </a:r>
            <a:r>
              <a:rPr lang="ko-KR" altLang="en-US" dirty="0" err="1"/>
              <a:t>보로노이</a:t>
            </a:r>
            <a:r>
              <a:rPr lang="ko-KR" altLang="en-US" dirty="0"/>
              <a:t> </a:t>
            </a:r>
            <a:r>
              <a:rPr lang="ko-KR" altLang="en-US" dirty="0" smtClean="0"/>
              <a:t>다이어그램</a:t>
            </a:r>
            <a:r>
              <a:rPr lang="en-US" altLang="ko-KR" baseline="30000" dirty="0" smtClean="0"/>
              <a:t>Voronoi </a:t>
            </a:r>
            <a:r>
              <a:rPr lang="en-US" altLang="ko-KR" baseline="30000" dirty="0"/>
              <a:t>tessellation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 err="1"/>
              <a:t>센트로이드가</a:t>
            </a:r>
            <a:r>
              <a:rPr lang="ko-KR" altLang="en-US" dirty="0"/>
              <a:t> </a:t>
            </a:r>
            <a:r>
              <a:rPr lang="en-US" altLang="ko-KR" dirty="0"/>
              <a:t>×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lvl="2"/>
            <a:r>
              <a:rPr lang="en-US" altLang="ko-KR" dirty="0"/>
              <a:t>k-</a:t>
            </a:r>
            <a:r>
              <a:rPr lang="ko-KR" altLang="en-US" dirty="0"/>
              <a:t>평균 알고리즘은 클러스터의 크기가 많이 다르면 잘 작동하지 않음</a:t>
            </a:r>
            <a:endParaRPr lang="en-US" altLang="ko-KR" dirty="0"/>
          </a:p>
          <a:p>
            <a:pPr lvl="3"/>
            <a:r>
              <a:rPr lang="ko-KR" altLang="en-US" dirty="0"/>
              <a:t>샘플을 클러스터에 할당할 때 </a:t>
            </a:r>
            <a:r>
              <a:rPr lang="ko-KR" altLang="en-US" dirty="0" err="1"/>
              <a:t>센트로이드까지</a:t>
            </a:r>
            <a:r>
              <a:rPr lang="ko-KR" altLang="en-US" dirty="0"/>
              <a:t> 거리를 고려하는 것이 전부이기 때문임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90941ED-BF10-6C38-1ABE-BBD38378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71138"/>
            <a:ext cx="6400800" cy="3019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3981F0-7078-DF7D-21F0-258E1814451E}"/>
              </a:ext>
            </a:extLst>
          </p:cNvPr>
          <p:cNvSpPr txBox="1"/>
          <p:nvPr/>
        </p:nvSpPr>
        <p:spPr>
          <a:xfrm>
            <a:off x="3506680" y="5526263"/>
            <a:ext cx="5643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9-3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k-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평균의 결정 경계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보로노이 다이어그램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46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하드 군집</a:t>
            </a:r>
            <a:r>
              <a:rPr lang="en-US" altLang="ko-KR"/>
              <a:t>(hard clustering)</a:t>
            </a:r>
          </a:p>
          <a:p>
            <a:pPr lvl="2"/>
            <a:r>
              <a:rPr lang="ko-KR" altLang="en-US"/>
              <a:t>샘플을 하나의 클러스터에 할당</a:t>
            </a:r>
            <a:endParaRPr lang="en-US" altLang="ko-KR"/>
          </a:p>
          <a:p>
            <a:pPr lvl="1"/>
            <a:r>
              <a:rPr lang="ko-KR" altLang="en-US"/>
              <a:t>소프트 군집</a:t>
            </a:r>
            <a:r>
              <a:rPr lang="en-US" altLang="ko-KR"/>
              <a:t>(soft clustering)</a:t>
            </a:r>
          </a:p>
          <a:p>
            <a:pPr lvl="2"/>
            <a:r>
              <a:rPr lang="ko-KR" altLang="en-US"/>
              <a:t>클러스터마다 샘플에 점수를 부여</a:t>
            </a:r>
            <a:endParaRPr lang="en-US" altLang="ko-KR"/>
          </a:p>
          <a:p>
            <a:pPr lvl="1"/>
            <a:r>
              <a:rPr lang="en-US" altLang="ko-KR"/>
              <a:t>KMeans </a:t>
            </a:r>
            <a:r>
              <a:rPr lang="ko-KR" altLang="en-US"/>
              <a:t>클래스의 </a:t>
            </a:r>
            <a:r>
              <a:rPr lang="en-US" altLang="ko-KR"/>
              <a:t>transform() </a:t>
            </a:r>
            <a:r>
              <a:rPr lang="ko-KR" altLang="en-US"/>
              <a:t>메서드는 샘플과 각 센트로이드 사이의 거리를 반환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1595FA6-C074-FEE2-7931-706C69840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77" y="2586037"/>
            <a:ext cx="39624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5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k -</a:t>
            </a:r>
            <a:r>
              <a:rPr lang="ko-KR" altLang="en-US" b="1"/>
              <a:t>평균 알고리즘</a:t>
            </a:r>
            <a:endParaRPr lang="en-US" altLang="ko-KR" b="1"/>
          </a:p>
          <a:p>
            <a:pPr lvl="1"/>
            <a:r>
              <a:rPr lang="ko-KR" altLang="en-US"/>
              <a:t>센트로이드를 랜덤하게 선정</a:t>
            </a:r>
            <a:endParaRPr lang="en-US" altLang="ko-KR"/>
          </a:p>
          <a:p>
            <a:pPr lvl="2"/>
            <a:r>
              <a:rPr lang="en-US" altLang="ko-KR"/>
              <a:t>(</a:t>
            </a:r>
            <a:r>
              <a:rPr lang="ko-KR" altLang="en-US"/>
              <a:t>예를 들어 랜덤으로 데이터셋에서 </a:t>
            </a:r>
            <a:r>
              <a:rPr lang="en-US" altLang="ko-KR"/>
              <a:t>k</a:t>
            </a:r>
            <a:r>
              <a:rPr lang="ko-KR" altLang="en-US"/>
              <a:t>개의 샘플을 뽑아 그 위치를 센트로이드로 정함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샘플에 레이블을 할당하고 센트로이드를 업데이트하고</a:t>
            </a:r>
            <a:r>
              <a:rPr lang="en-US" altLang="ko-KR"/>
              <a:t>, </a:t>
            </a:r>
            <a:r>
              <a:rPr lang="ko-KR" altLang="en-US"/>
              <a:t>샘플에 레이블을 할당하고 센트로이드를 업데이트하는 식으로 센트로이드에 변화가 없을 때까지 계속</a:t>
            </a:r>
            <a:endParaRPr lang="en-US" altLang="ko-KR"/>
          </a:p>
          <a:p>
            <a:pPr lvl="2"/>
            <a:r>
              <a:rPr lang="ko-KR" altLang="en-US"/>
              <a:t>이 알고리즘은 제한된 횟수 안에 수렴하는 것을 보장</a:t>
            </a:r>
            <a:r>
              <a:rPr lang="en-US" altLang="ko-KR"/>
              <a:t>(</a:t>
            </a:r>
            <a:r>
              <a:rPr lang="ko-KR" altLang="en-US"/>
              <a:t>일반적으로 이 횟수는 매우 적음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샘플과 가장 가까운 센트로이드 사이의 평균 제곱 거리는 각 단계마다 내려갈 수만 있고 음수가 될 수 없기 때문에 수렴이 보장됨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150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9-4] </a:t>
            </a:r>
            <a:r>
              <a:rPr lang="ko-KR" altLang="en-US"/>
              <a:t>반복 세 번 만에 이 알고리즘은 최적으로 보이는 클러스터에 도달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D46ADD3-9FDB-47A2-016D-5170E88D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06" y="1386951"/>
            <a:ext cx="5675788" cy="434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44F51F-652D-2AC7-2094-D3C3E9395633}"/>
              </a:ext>
            </a:extLst>
          </p:cNvPr>
          <p:cNvSpPr txBox="1"/>
          <p:nvPr/>
        </p:nvSpPr>
        <p:spPr>
          <a:xfrm>
            <a:off x="3488924" y="5979328"/>
            <a:ext cx="5444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9-4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k-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평균 알고리즘</a:t>
            </a:r>
          </a:p>
        </p:txBody>
      </p:sp>
    </p:spTree>
    <p:extLst>
      <p:ext uri="{BB962C8B-B14F-4D97-AF65-F5344CB8AC3E}">
        <p14:creationId xmlns:p14="http://schemas.microsoft.com/office/powerpoint/2010/main" val="134820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알고리즘의 수렴은 보장되지만 적절한 솔루션으로 수렴하지 못할 수 있음</a:t>
            </a:r>
            <a:endParaRPr lang="en-US" altLang="ko-KR"/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지역 최적점으로 수렴</a:t>
            </a:r>
            <a:endParaRPr lang="en-US" altLang="ko-KR"/>
          </a:p>
          <a:p>
            <a:pPr lvl="2"/>
            <a:r>
              <a:rPr lang="ko-KR" altLang="en-US"/>
              <a:t>이 여부는 센트로이드 초기화에 달려있음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44F51F-652D-2AC7-2094-D3C3E9395633}"/>
              </a:ext>
            </a:extLst>
          </p:cNvPr>
          <p:cNvSpPr txBox="1"/>
          <p:nvPr/>
        </p:nvSpPr>
        <p:spPr>
          <a:xfrm>
            <a:off x="2864528" y="4781317"/>
            <a:ext cx="682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9-5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운 나쁜 센트로이드 초기화 때문에 만들어진 최적이 아닌 솔루션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B5E8CE1-6466-3444-3194-2ED4D1C2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190750"/>
            <a:ext cx="8115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9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센트로이드 초기화 방법</a:t>
            </a:r>
            <a:endParaRPr lang="en-US" altLang="ko-KR" b="1"/>
          </a:p>
          <a:p>
            <a:pPr lvl="1"/>
            <a:r>
              <a:rPr lang="ko-KR" altLang="en-US"/>
              <a:t>센트로이드 위치를 근사하게 알 수 있다면</a:t>
            </a:r>
            <a:r>
              <a:rPr lang="en-US" altLang="ko-KR"/>
              <a:t>(</a:t>
            </a:r>
            <a:r>
              <a:rPr lang="ko-KR" altLang="en-US"/>
              <a:t>예를 들어 또 다른 군집 알고리즘을 먼저 실행</a:t>
            </a:r>
            <a:r>
              <a:rPr lang="en-US" altLang="ko-KR"/>
              <a:t>) init </a:t>
            </a:r>
            <a:r>
              <a:rPr lang="ko-KR" altLang="en-US"/>
              <a:t>매개변수에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센트로이드 리스트를 담은 넘파이 배열을 지정하고 </a:t>
            </a:r>
            <a:r>
              <a:rPr lang="en-US" altLang="ko-KR"/>
              <a:t>n_init</a:t>
            </a:r>
            <a:r>
              <a:rPr lang="ko-KR" altLang="en-US"/>
              <a:t>을 </a:t>
            </a:r>
            <a:r>
              <a:rPr lang="en-US" altLang="ko-KR"/>
              <a:t>1</a:t>
            </a:r>
            <a:r>
              <a:rPr lang="ko-KR" altLang="en-US"/>
              <a:t>로 설정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랜덤 초기화를 다르게 하여 여러 번 알고리즘을 실행하고 가장 좋은 솔루션을 선택</a:t>
            </a:r>
            <a:endParaRPr lang="en-US" altLang="ko-KR"/>
          </a:p>
          <a:p>
            <a:pPr lvl="2"/>
            <a:r>
              <a:rPr lang="ko-KR" altLang="en-US"/>
              <a:t>랜덤 초기화 횟수는 </a:t>
            </a:r>
            <a:r>
              <a:rPr lang="en-US" altLang="ko-KR"/>
              <a:t>n_init </a:t>
            </a:r>
            <a:r>
              <a:rPr lang="ko-KR" altLang="en-US"/>
              <a:t>매개변수로 조절</a:t>
            </a:r>
            <a:endParaRPr lang="en-US" altLang="ko-KR"/>
          </a:p>
          <a:p>
            <a:pPr lvl="2"/>
            <a:r>
              <a:rPr lang="ko-KR" altLang="en-US"/>
              <a:t>모델의 이너셔</a:t>
            </a:r>
            <a:r>
              <a:rPr lang="en-US" altLang="ko-KR"/>
              <a:t>(inertia) – </a:t>
            </a:r>
            <a:r>
              <a:rPr lang="ko-KR" altLang="en-US"/>
              <a:t>성능 지표</a:t>
            </a:r>
            <a:r>
              <a:rPr lang="en-US" altLang="ko-KR"/>
              <a:t>, </a:t>
            </a:r>
            <a:r>
              <a:rPr lang="ko-KR" altLang="en-US"/>
              <a:t>각 샘플과 가장 가까운 센트로이드 사이의 제곱 거리 합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score() </a:t>
            </a:r>
            <a:r>
              <a:rPr lang="ko-KR" altLang="en-US"/>
              <a:t>메서드는 이너셔의 음숫값을 반환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A7B4A4-0A87-E7C5-763C-17D9CE74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97019"/>
            <a:ext cx="6050116" cy="9919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FA2AA46-EF35-795A-7136-1821862C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292600"/>
            <a:ext cx="2533179" cy="7870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FCF81421-CD1E-3AEC-04DA-974BA862C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561981"/>
            <a:ext cx="2320031" cy="8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3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046173" cy="549200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/>
                  <a:t>k-</a:t>
                </a:r>
                <a:r>
                  <a:rPr lang="ko-KR" altLang="en-US"/>
                  <a:t>평균</a:t>
                </a:r>
                <a:r>
                  <a:rPr lang="en-US" altLang="ko-KR"/>
                  <a:t>++ </a:t>
                </a:r>
                <a:r>
                  <a:rPr lang="ko-KR" altLang="en-US"/>
                  <a:t>초기화 알고리즘</a:t>
                </a:r>
                <a:endParaRPr lang="en-US" altLang="ko-KR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ko-KR" altLang="en-US"/>
                  <a:t>데이터셋에서 랜덤으로 균등하게 하나의 센트로이드 </a:t>
                </a:r>
                <a:r>
                  <a:rPr lang="en-US" altLang="ko-KR"/>
                  <a:t>c</a:t>
                </a:r>
                <a:r>
                  <a:rPr lang="en-US" altLang="ko-KR" baseline="30000"/>
                  <a:t>(1)</a:t>
                </a:r>
                <a:r>
                  <a:rPr lang="ko-KR" altLang="en-US"/>
                  <a:t>을 선택</a:t>
                </a:r>
                <a:endParaRPr lang="en-US" altLang="ko-KR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ko-KR"/>
                  <a:t>D(x</a:t>
                </a:r>
                <a:r>
                  <a:rPr lang="en-US" altLang="ko-KR" baseline="30000"/>
                  <a:t>(i)</a:t>
                </a:r>
                <a:r>
                  <a:rPr lang="en-US" altLang="ko-KR"/>
                  <a:t>)</a:t>
                </a:r>
                <a:r>
                  <a:rPr lang="en-US" altLang="ko-KR" baseline="30000"/>
                  <a:t>2</a:t>
                </a:r>
                <a:r>
                  <a:rPr lang="en-US" altLang="ko-KR"/>
                  <a:t> /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nary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baseline="300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baseline="30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ko-KR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ko-KR" altLang="en-US"/>
                  <a:t> 의 확률로 샘플 </a:t>
                </a:r>
                <a:r>
                  <a:rPr lang="en-US" altLang="ko-KR"/>
                  <a:t>x</a:t>
                </a:r>
                <a:r>
                  <a:rPr lang="en-US" altLang="ko-KR" baseline="30000"/>
                  <a:t>(i)</a:t>
                </a:r>
                <a:r>
                  <a:rPr lang="ko-KR" altLang="en-US"/>
                  <a:t>를 새로운 센트로이드 </a:t>
                </a:r>
                <a:r>
                  <a:rPr lang="en-US" altLang="ko-KR"/>
                  <a:t>c</a:t>
                </a:r>
                <a:r>
                  <a:rPr lang="en-US" altLang="ko-KR" baseline="30000"/>
                  <a:t>(i)</a:t>
                </a:r>
                <a:r>
                  <a:rPr lang="ko-KR" altLang="en-US"/>
                  <a:t>로 선택</a:t>
                </a:r>
                <a:r>
                  <a:rPr lang="en-US" altLang="ko-KR"/>
                  <a:t/>
                </a:r>
                <a:br>
                  <a:rPr lang="en-US" altLang="ko-KR"/>
                </a:br>
                <a:r>
                  <a:rPr lang="en-US" altLang="ko-KR"/>
                  <a:t>D(x</a:t>
                </a:r>
                <a:r>
                  <a:rPr lang="en-US" altLang="ko-KR" baseline="30000"/>
                  <a:t>(i)</a:t>
                </a:r>
                <a:r>
                  <a:rPr lang="en-US" altLang="ko-KR"/>
                  <a:t>)</a:t>
                </a:r>
                <a:r>
                  <a:rPr lang="ko-KR" altLang="en-US"/>
                  <a:t>는 샘플 </a:t>
                </a:r>
                <a:r>
                  <a:rPr lang="en-US" altLang="ko-KR"/>
                  <a:t>x</a:t>
                </a:r>
                <a:r>
                  <a:rPr lang="en-US" altLang="ko-KR" baseline="30000"/>
                  <a:t>(i)</a:t>
                </a:r>
                <a:r>
                  <a:rPr lang="ko-KR" altLang="en-US"/>
                  <a:t>와 이미 선택된 가장 가까운 센트로이드까지 거리</a:t>
                </a:r>
                <a:r>
                  <a:rPr lang="en-US" altLang="ko-KR"/>
                  <a:t/>
                </a:r>
                <a:br>
                  <a:rPr lang="en-US" altLang="ko-KR"/>
                </a:br>
                <a:r>
                  <a:rPr lang="ko-KR" altLang="en-US"/>
                  <a:t>이 확률 분포는 이미 선택한 센트로이드에서 멀리 떨어진 샘플을 다음 센트로이드로 선택할 가능성을 높임</a:t>
                </a:r>
                <a:endParaRPr lang="en-US" altLang="ko-KR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ko-KR"/>
                  <a:t>k</a:t>
                </a:r>
                <a:r>
                  <a:rPr lang="ko-KR" altLang="en-US"/>
                  <a:t>개의 센트로이드가 선택될 때까지 이전 단계를 반복</a:t>
                </a:r>
              </a:p>
              <a:p>
                <a:pPr lvl="2"/>
                <a:endParaRPr lang="ko-KR" altLang="en-US"/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046173" cy="54920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7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k-</a:t>
            </a:r>
            <a:r>
              <a:rPr lang="ko-KR" altLang="en-US" b="1"/>
              <a:t>평균 속도 개선과 미니배치 </a:t>
            </a:r>
            <a:r>
              <a:rPr lang="en-US" altLang="ko-KR" b="1"/>
              <a:t>k-</a:t>
            </a:r>
            <a:r>
              <a:rPr lang="ko-KR" altLang="en-US" b="1"/>
              <a:t>평균</a:t>
            </a:r>
            <a:endParaRPr lang="en-US" altLang="ko-KR" b="1"/>
          </a:p>
          <a:p>
            <a:pPr lvl="1"/>
            <a:r>
              <a:rPr lang="ko-KR" altLang="en-US"/>
              <a:t>전체 데이터셋을 사용해 반복하지 않고 각 반복마다 미니배치를 사용해 센트로이드를 조금씩 이동</a:t>
            </a:r>
            <a:endParaRPr lang="en-US" altLang="ko-KR"/>
          </a:p>
          <a:p>
            <a:pPr lvl="1"/>
            <a:r>
              <a:rPr lang="ko-KR" altLang="en-US"/>
              <a:t>사이킷런 </a:t>
            </a:r>
            <a:r>
              <a:rPr lang="en-US" altLang="ko-KR"/>
              <a:t>MiniBatchKMeans </a:t>
            </a:r>
            <a:r>
              <a:rPr lang="ko-KR" altLang="en-US"/>
              <a:t>클래스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0CF9977-55DF-90F4-EC5D-B718D1A10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5294050" cy="11730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08C1DE4-B518-3F32-3E05-FF9B26B0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89" y="3354617"/>
            <a:ext cx="6389903" cy="2677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2EA2D2-8115-15C8-5AF7-792BE65D3AAD}"/>
              </a:ext>
            </a:extLst>
          </p:cNvPr>
          <p:cNvSpPr txBox="1"/>
          <p:nvPr/>
        </p:nvSpPr>
        <p:spPr>
          <a:xfrm>
            <a:off x="2816710" y="5999238"/>
            <a:ext cx="6829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9-6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미니배치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평균의 이너셔가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평균보다 높음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하지만 훨씬 빠르고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 증가할수록 더 그러함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2760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최적의 클러스터 개수 찾기</a:t>
            </a:r>
            <a:endParaRPr lang="en-US" altLang="ko-KR" b="1"/>
          </a:p>
          <a:p>
            <a:pPr lvl="1"/>
            <a:r>
              <a:rPr lang="ko-KR" altLang="en-US"/>
              <a:t>올바르지 않은 클러스터 개수는 나쁜 모델을 만들게 됨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2EA2D2-8115-15C8-5AF7-792BE65D3AAD}"/>
              </a:ext>
            </a:extLst>
          </p:cNvPr>
          <p:cNvSpPr txBox="1"/>
          <p:nvPr/>
        </p:nvSpPr>
        <p:spPr>
          <a:xfrm>
            <a:off x="2618913" y="4845141"/>
            <a:ext cx="7463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9-7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잘못된 클러스터 개수 선택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: k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 너무 작으면 별개의 클러스터가 합쳐지고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), k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 너무 크면 하나의 클러스터가 여러 개로 나뉨오른쪽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C79B7D0-F8EF-7830-1CAC-77C8D4C4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2200275"/>
            <a:ext cx="79724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9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최적의 클러스터 개수 찾기</a:t>
            </a:r>
            <a:endParaRPr lang="en-US" altLang="ko-KR" b="1"/>
          </a:p>
          <a:p>
            <a:pPr lvl="1"/>
            <a:r>
              <a:rPr lang="ko-KR" altLang="en-US"/>
              <a:t>가장 작은 이너셔를 가진 모델을 선택하면</a:t>
            </a:r>
            <a:r>
              <a:rPr lang="en-US" altLang="ko-KR"/>
              <a:t>?</a:t>
            </a:r>
          </a:p>
          <a:p>
            <a:pPr lvl="2"/>
            <a:r>
              <a:rPr lang="ko-KR" altLang="en-US"/>
              <a:t>이너셔는 </a:t>
            </a:r>
            <a:r>
              <a:rPr lang="en-US" altLang="ko-KR"/>
              <a:t>k</a:t>
            </a:r>
            <a:r>
              <a:rPr lang="ko-KR" altLang="en-US"/>
              <a:t>가 증가함에 따라 점점 작아지므로 </a:t>
            </a:r>
            <a:r>
              <a:rPr lang="en-US" altLang="ko-KR"/>
              <a:t>k</a:t>
            </a:r>
            <a:r>
              <a:rPr lang="ko-KR" altLang="en-US"/>
              <a:t>를 선택할 때 좋은 성능 지표가 아님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2EA2D2-8115-15C8-5AF7-792BE65D3AAD}"/>
              </a:ext>
            </a:extLst>
          </p:cNvPr>
          <p:cNvSpPr txBox="1"/>
          <p:nvPr/>
        </p:nvSpPr>
        <p:spPr>
          <a:xfrm>
            <a:off x="2539554" y="5689496"/>
            <a:ext cx="7463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9-8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클래스터 개수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의 함수로 그린 이너셔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EE9394A-CF0F-1780-152F-D6CCCD13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26" y="2328122"/>
            <a:ext cx="7981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1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최적의 클러스터 개수 찾기</a:t>
            </a:r>
            <a:endParaRPr lang="en-US" altLang="ko-KR" b="1"/>
          </a:p>
          <a:p>
            <a:pPr lvl="1"/>
            <a:r>
              <a:rPr lang="ko-KR" altLang="en-US"/>
              <a:t>실루엣 점수</a:t>
            </a:r>
            <a:r>
              <a:rPr lang="en-US" altLang="ko-KR"/>
              <a:t>(silhouette score) </a:t>
            </a:r>
            <a:r>
              <a:rPr lang="ko-KR" altLang="en-US"/>
              <a:t>사용</a:t>
            </a:r>
            <a:endParaRPr lang="en-US" altLang="ko-KR"/>
          </a:p>
          <a:p>
            <a:pPr lvl="2"/>
            <a:r>
              <a:rPr lang="ko-KR" altLang="en-US"/>
              <a:t>모든 샘플에 대한 실루엣 계수</a:t>
            </a:r>
            <a:r>
              <a:rPr lang="en-US" altLang="ko-KR"/>
              <a:t>(silhouette coefficient)</a:t>
            </a:r>
            <a:r>
              <a:rPr lang="ko-KR" altLang="en-US"/>
              <a:t>의 평균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2EA2D2-8115-15C8-5AF7-792BE65D3AAD}"/>
              </a:ext>
            </a:extLst>
          </p:cNvPr>
          <p:cNvSpPr txBox="1"/>
          <p:nvPr/>
        </p:nvSpPr>
        <p:spPr>
          <a:xfrm>
            <a:off x="2395890" y="6081473"/>
            <a:ext cx="7463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9-9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실루엣 점수를 사용해 클러스터 개수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를 선택하기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802973F-F23C-CF38-2630-DB9387E3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6914"/>
            <a:ext cx="4857750" cy="12001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ECF07FE4-92F3-00FA-F949-2EFD81CB2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28" y="3313188"/>
            <a:ext cx="7667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25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최적의 클러스터 개수 찾기</a:t>
            </a:r>
            <a:endParaRPr lang="en-US" altLang="ko-KR" b="1"/>
          </a:p>
          <a:p>
            <a:pPr lvl="1"/>
            <a:r>
              <a:rPr lang="ko-KR" altLang="en-US"/>
              <a:t>실루엣 다이어그램</a:t>
            </a:r>
            <a:r>
              <a:rPr lang="en-US" altLang="ko-KR"/>
              <a:t>(silhouette diagram) </a:t>
            </a:r>
            <a:r>
              <a:rPr lang="ko-KR" altLang="en-US"/>
              <a:t>분석</a:t>
            </a:r>
            <a:endParaRPr lang="en-US" altLang="ko-KR"/>
          </a:p>
          <a:p>
            <a:pPr lvl="2"/>
            <a:r>
              <a:rPr lang="ko-KR" altLang="en-US"/>
              <a:t>모든 샘플의 실루엣 계수를 할당된 클러스터와 계수 값으로 정렬하여 그리면 더 많은 정보가 있는 그래프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2EA2D2-8115-15C8-5AF7-792BE65D3AAD}"/>
              </a:ext>
            </a:extLst>
          </p:cNvPr>
          <p:cNvSpPr txBox="1"/>
          <p:nvPr/>
        </p:nvSpPr>
        <p:spPr>
          <a:xfrm>
            <a:off x="2395890" y="6081473"/>
            <a:ext cx="7463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9-10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가지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값에 대한 실루엣 다이어그램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0BD5501-6A40-1DE3-7C5D-E08A8249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91" y="2043927"/>
            <a:ext cx="4770266" cy="37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70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9.1.2 k-</a:t>
            </a:r>
            <a:r>
              <a:rPr lang="ko-KR" altLang="en-US" b="1">
                <a:solidFill>
                  <a:srgbClr val="FF0000"/>
                </a:solidFill>
              </a:rPr>
              <a:t>평균의 한계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k-</a:t>
            </a:r>
            <a:r>
              <a:rPr lang="ko-KR" altLang="en-US"/>
              <a:t>평균은 장점</a:t>
            </a:r>
            <a:endParaRPr lang="en-US" altLang="ko-KR"/>
          </a:p>
          <a:p>
            <a:pPr lvl="2"/>
            <a:r>
              <a:rPr lang="ko-KR" altLang="en-US"/>
              <a:t>속도가 빠르고 확장이 용이</a:t>
            </a:r>
            <a:endParaRPr lang="en-US" altLang="ko-KR"/>
          </a:p>
          <a:p>
            <a:pPr lvl="1"/>
            <a:r>
              <a:rPr lang="en-US" altLang="ko-KR"/>
              <a:t>k-</a:t>
            </a:r>
            <a:r>
              <a:rPr lang="ko-KR" altLang="en-US"/>
              <a:t>평균의 단점</a:t>
            </a:r>
            <a:endParaRPr lang="en-US" altLang="ko-KR"/>
          </a:p>
          <a:p>
            <a:pPr lvl="2"/>
            <a:r>
              <a:rPr lang="ko-KR" altLang="en-US"/>
              <a:t>최적이 아닌 솔루션을 피하려면 알고리즘을 여러 번 실행해야 함</a:t>
            </a:r>
            <a:endParaRPr lang="en-US" altLang="ko-KR"/>
          </a:p>
          <a:p>
            <a:pPr lvl="2"/>
            <a:r>
              <a:rPr lang="ko-KR" altLang="en-US"/>
              <a:t>클러스터 개수를 지정해야 함</a:t>
            </a:r>
          </a:p>
          <a:p>
            <a:pPr lvl="2"/>
            <a:r>
              <a:rPr lang="en-US" altLang="ko-KR"/>
              <a:t>k-</a:t>
            </a:r>
            <a:r>
              <a:rPr lang="ko-KR" altLang="en-US"/>
              <a:t>평균은 클러스터의 크기 또는 밀집도가 서로 다르거나 원형</a:t>
            </a:r>
            <a:r>
              <a:rPr lang="en-US" altLang="ko-KR"/>
              <a:t>8</a:t>
            </a:r>
            <a:r>
              <a:rPr lang="ko-KR" altLang="en-US"/>
              <a:t>이 아닐 경우 잘 작동하지 않음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2EA2D2-8115-15C8-5AF7-792BE65D3AAD}"/>
              </a:ext>
            </a:extLst>
          </p:cNvPr>
          <p:cNvSpPr txBox="1"/>
          <p:nvPr/>
        </p:nvSpPr>
        <p:spPr>
          <a:xfrm>
            <a:off x="2395890" y="6081473"/>
            <a:ext cx="7463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9-11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k-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평균이 세 개의 타원형 클러스터를 적절히 구분하지 못함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CCB3E33-A11F-98F6-3E30-4BF9D9A3D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457352"/>
            <a:ext cx="7886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83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9.1.3 </a:t>
            </a:r>
            <a:r>
              <a:rPr lang="ko-KR" altLang="en-US" b="1">
                <a:solidFill>
                  <a:srgbClr val="FF0000"/>
                </a:solidFill>
              </a:rPr>
              <a:t>군집을 사용한 이미지 분할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이미지 분할</a:t>
            </a:r>
            <a:r>
              <a:rPr lang="en-US" altLang="ko-KR"/>
              <a:t>(image segmentation)</a:t>
            </a:r>
          </a:p>
          <a:p>
            <a:pPr lvl="2"/>
            <a:r>
              <a:rPr lang="ko-KR" altLang="en-US"/>
              <a:t>이미지를 여러 개의 세그먼트</a:t>
            </a:r>
            <a:r>
              <a:rPr lang="en-US" altLang="ko-KR"/>
              <a:t>(segment)</a:t>
            </a:r>
            <a:r>
              <a:rPr lang="ko-KR" altLang="en-US"/>
              <a:t>로 분할하는 작업</a:t>
            </a:r>
          </a:p>
          <a:p>
            <a:pPr lvl="1"/>
            <a:endParaRPr lang="en-US" altLang="ko-KR"/>
          </a:p>
          <a:p>
            <a:pPr lvl="2"/>
            <a:r>
              <a:rPr lang="ko-KR" altLang="en-US"/>
              <a:t>색상 분할</a:t>
            </a:r>
          </a:p>
          <a:p>
            <a:pPr lvl="3"/>
            <a:r>
              <a:rPr lang="ko-KR" altLang="en-US"/>
              <a:t>동일한 색상을 가진 픽셀을 같은 세그먼트에 할당</a:t>
            </a:r>
            <a:endParaRPr lang="en-US" altLang="ko-KR"/>
          </a:p>
          <a:p>
            <a:pPr lvl="3"/>
            <a:r>
              <a:rPr lang="ko-KR" altLang="en-US"/>
              <a:t>많은 애플리케이션에서는 이 정도로 충분</a:t>
            </a:r>
            <a:endParaRPr lang="en-US" altLang="ko-KR"/>
          </a:p>
          <a:p>
            <a:pPr lvl="3"/>
            <a:r>
              <a:rPr lang="ko-KR" altLang="en-US"/>
              <a:t>예를 들어 인공위성 사진을 분석하여 한 지역의 전체 산림 면적이 얼마나 되는지 측정하려면 색상 분할로 충분</a:t>
            </a:r>
            <a:endParaRPr lang="en-US" altLang="ko-KR"/>
          </a:p>
          <a:p>
            <a:pPr lvl="2"/>
            <a:r>
              <a:rPr lang="ko-KR" altLang="en-US"/>
              <a:t>시맨틱 분할</a:t>
            </a:r>
          </a:p>
          <a:p>
            <a:pPr lvl="3"/>
            <a:r>
              <a:rPr lang="ko-KR" altLang="en-US"/>
              <a:t>동일한 종류의 물체에 속한 모든 픽셀을 같은 세그먼트에 할당</a:t>
            </a:r>
            <a:endParaRPr lang="en-US" altLang="ko-KR"/>
          </a:p>
          <a:p>
            <a:pPr lvl="3"/>
            <a:r>
              <a:rPr lang="ko-KR" altLang="en-US"/>
              <a:t>예를 들어 자율 주행 자동차의 비전 시스템에서 보행자 이미지를 구성하는 모든 픽셀은 ‘보행자’ 세그먼트에 할당</a:t>
            </a:r>
            <a:endParaRPr lang="en-US" altLang="ko-KR"/>
          </a:p>
          <a:p>
            <a:pPr lvl="2"/>
            <a:r>
              <a:rPr lang="ko-KR" altLang="en-US"/>
              <a:t>인스턴스 분할</a:t>
            </a:r>
          </a:p>
          <a:p>
            <a:pPr lvl="3"/>
            <a:r>
              <a:rPr lang="ko-KR" altLang="en-US"/>
              <a:t>개별 객체에 속한 모든 픽셀을 같은 세그먼트에 할당</a:t>
            </a:r>
            <a:endParaRPr lang="en-US" altLang="ko-KR"/>
          </a:p>
          <a:p>
            <a:pPr lvl="3"/>
            <a:r>
              <a:rPr lang="ko-KR" altLang="en-US"/>
              <a:t>이 경우 각 보행자는 다른 세그먼트가 됨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058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(19)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k-</a:t>
            </a:r>
            <a:r>
              <a:rPr lang="ko-KR" altLang="en-US"/>
              <a:t>평균을 사용하는 </a:t>
            </a:r>
            <a:r>
              <a:rPr lang="en-US" altLang="ko-KR"/>
              <a:t>(</a:t>
            </a:r>
            <a:r>
              <a:rPr lang="ko-KR" altLang="en-US"/>
              <a:t>훨씬 간단한</a:t>
            </a:r>
            <a:r>
              <a:rPr lang="en-US" altLang="ko-KR"/>
              <a:t>) </a:t>
            </a:r>
            <a:r>
              <a:rPr lang="ko-KR" altLang="en-US"/>
              <a:t>색상 분할</a:t>
            </a:r>
            <a:endParaRPr lang="en-US" altLang="ko-KR"/>
          </a:p>
          <a:p>
            <a:pPr lvl="2"/>
            <a:r>
              <a:rPr lang="en-US" altLang="ko-KR"/>
              <a:t>Pillow </a:t>
            </a:r>
            <a:r>
              <a:rPr lang="ko-KR" altLang="en-US"/>
              <a:t>패키지</a:t>
            </a:r>
            <a:r>
              <a:rPr lang="en-US" altLang="ko-KR"/>
              <a:t>(</a:t>
            </a:r>
            <a:r>
              <a:rPr lang="ko-KR" altLang="en-US"/>
              <a:t>파이썬 이미지 처리 라이브러리인 </a:t>
            </a:r>
            <a:r>
              <a:rPr lang="en-US" altLang="ko-KR"/>
              <a:t>PIL</a:t>
            </a:r>
            <a:r>
              <a:rPr lang="ko-KR" altLang="en-US"/>
              <a:t>의 후속 버전</a:t>
            </a:r>
            <a:r>
              <a:rPr lang="en-US" altLang="ko-KR"/>
              <a:t>)</a:t>
            </a:r>
            <a:r>
              <a:rPr lang="ko-KR" altLang="en-US"/>
              <a:t>를 임포트한 다음</a:t>
            </a:r>
            <a:r>
              <a:rPr lang="en-US" altLang="ko-KR"/>
              <a:t>, </a:t>
            </a:r>
            <a:r>
              <a:rPr lang="ko-KR" altLang="en-US"/>
              <a:t>이를 사용해 </a:t>
            </a:r>
            <a:r>
              <a:rPr lang="en-US" altLang="ko-KR"/>
              <a:t>ladybug.png </a:t>
            </a:r>
            <a:r>
              <a:rPr lang="ko-KR" altLang="en-US"/>
              <a:t>이미지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([</a:t>
            </a:r>
            <a:r>
              <a:rPr lang="ko-KR" altLang="en-US"/>
              <a:t>그림 </a:t>
            </a:r>
            <a:r>
              <a:rPr lang="en-US" altLang="ko-KR"/>
              <a:t>9-12]</a:t>
            </a:r>
            <a:r>
              <a:rPr lang="ko-KR" altLang="en-US"/>
              <a:t>의 왼쪽 상단 이미지 참고</a:t>
            </a:r>
            <a:r>
              <a:rPr lang="en-US" altLang="ko-KR"/>
              <a:t>)</a:t>
            </a:r>
            <a:r>
              <a:rPr lang="ko-KR" altLang="en-US"/>
              <a:t>를 로드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배열의 크기를 바꾸어 긴 </a:t>
            </a:r>
            <a:r>
              <a:rPr lang="en-US" altLang="ko-KR"/>
              <a:t>RGB </a:t>
            </a:r>
            <a:r>
              <a:rPr lang="ko-KR" altLang="en-US"/>
              <a:t>색상 리스트로 만든 다음 </a:t>
            </a:r>
            <a:r>
              <a:rPr lang="en-US" altLang="ko-KR"/>
              <a:t>k-</a:t>
            </a:r>
            <a:r>
              <a:rPr lang="ko-KR" altLang="en-US"/>
              <a:t>평균을 사용하여 </a:t>
            </a:r>
            <a:r>
              <a:rPr lang="en-US" altLang="ko-KR"/>
              <a:t>8</a:t>
            </a:r>
            <a:r>
              <a:rPr lang="ko-KR" altLang="en-US"/>
              <a:t>개의 클러스터로 모음</a:t>
            </a:r>
            <a:endParaRPr lang="en-US" altLang="ko-KR"/>
          </a:p>
          <a:p>
            <a:pPr lvl="3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9-12]</a:t>
            </a:r>
            <a:r>
              <a:rPr lang="ko-KR" altLang="en-US"/>
              <a:t>의 오른쪽 위에 보이는 이미지를 출력</a:t>
            </a:r>
          </a:p>
          <a:p>
            <a:pPr lvl="2"/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5F681D0-1A99-575B-2610-FD37D80E8882}"/>
              </a:ext>
            </a:extLst>
          </p:cNvPr>
          <p:cNvGrpSpPr/>
          <p:nvPr/>
        </p:nvGrpSpPr>
        <p:grpSpPr>
          <a:xfrm>
            <a:off x="1456678" y="1820708"/>
            <a:ext cx="4869510" cy="1418578"/>
            <a:chOff x="1456678" y="1820708"/>
            <a:chExt cx="4869510" cy="14185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911CCBA7-8009-6614-007E-452EFF050F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8963"/>
            <a:stretch/>
          </p:blipFill>
          <p:spPr>
            <a:xfrm>
              <a:off x="1524000" y="1820708"/>
              <a:ext cx="4802188" cy="6953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99FC5E98-52F1-EA5C-C918-5793E032C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8701"/>
            <a:stretch/>
          </p:blipFill>
          <p:spPr>
            <a:xfrm>
              <a:off x="1456678" y="2524911"/>
              <a:ext cx="4869510" cy="714375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9B6B4A4-D473-5F70-A044-419C25AC8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312156"/>
            <a:ext cx="54102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20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2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9-12] </a:t>
            </a:r>
            <a:r>
              <a:rPr lang="ko-KR" altLang="en-US"/>
              <a:t>클러스터 개수를 여러 개로 바꿔 테스트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1976280-B276-3DEE-4BF1-12BEE3276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09687"/>
            <a:ext cx="8181975" cy="4238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0209B26-492F-A166-A44C-37B2AEADF7B8}"/>
              </a:ext>
            </a:extLst>
          </p:cNvPr>
          <p:cNvSpPr txBox="1"/>
          <p:nvPr/>
        </p:nvSpPr>
        <p:spPr>
          <a:xfrm>
            <a:off x="2395890" y="5662379"/>
            <a:ext cx="7463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9-12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다양한 클러스터 개수로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k-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평균을 사용해 만든 이미지 분할</a:t>
            </a:r>
          </a:p>
        </p:txBody>
      </p:sp>
    </p:spTree>
    <p:extLst>
      <p:ext uri="{BB962C8B-B14F-4D97-AF65-F5344CB8AC3E}">
        <p14:creationId xmlns:p14="http://schemas.microsoft.com/office/powerpoint/2010/main" val="55527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9.1.4 </a:t>
            </a:r>
            <a:r>
              <a:rPr lang="ko-KR" altLang="en-US" b="1">
                <a:solidFill>
                  <a:srgbClr val="FF0000"/>
                </a:solidFill>
              </a:rPr>
              <a:t>군집을 사용한 준지도 학습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준지도 학습은</a:t>
            </a:r>
            <a:r>
              <a:rPr lang="en-US" altLang="ko-KR"/>
              <a:t> </a:t>
            </a:r>
            <a:r>
              <a:rPr lang="ko-KR" altLang="en-US"/>
              <a:t>레이블이 없는 데이터가 많고 레이블이 있는 데이터는 적을 때 사용</a:t>
            </a:r>
            <a:endParaRPr lang="en-US" altLang="ko-KR"/>
          </a:p>
          <a:p>
            <a:pPr lvl="1"/>
            <a:r>
              <a:rPr lang="ko-KR" altLang="en-US"/>
              <a:t>숫자 </a:t>
            </a:r>
            <a:r>
              <a:rPr lang="en-US" altLang="ko-KR"/>
              <a:t>0</a:t>
            </a:r>
            <a:r>
              <a:rPr lang="ko-KR" altLang="en-US"/>
              <a:t>에서 </a:t>
            </a:r>
            <a:r>
              <a:rPr lang="en-US" altLang="ko-KR"/>
              <a:t>9</a:t>
            </a:r>
            <a:r>
              <a:rPr lang="ko-KR" altLang="en-US"/>
              <a:t>까지를 나타내는 </a:t>
            </a:r>
            <a:r>
              <a:rPr lang="en-US" altLang="ko-KR"/>
              <a:t>8×8 </a:t>
            </a:r>
            <a:r>
              <a:rPr lang="ko-KR" altLang="en-US"/>
              <a:t>흑백 이미지 </a:t>
            </a:r>
            <a:r>
              <a:rPr lang="en-US" altLang="ko-KR"/>
              <a:t>1,797</a:t>
            </a:r>
            <a:r>
              <a:rPr lang="ko-KR" altLang="en-US"/>
              <a:t>개로 구성된 </a:t>
            </a:r>
            <a:r>
              <a:rPr lang="en-US" altLang="ko-KR"/>
              <a:t>MNIST</a:t>
            </a:r>
            <a:r>
              <a:rPr lang="ko-KR" altLang="en-US"/>
              <a:t>와 유사한 간단한 숫자 데이터셋을 사용</a:t>
            </a:r>
            <a:endParaRPr lang="en-US" altLang="ko-KR"/>
          </a:p>
          <a:p>
            <a:pPr lvl="2"/>
            <a:r>
              <a:rPr lang="ko-KR" altLang="en-US"/>
              <a:t>데이터셋을 로드하고 분할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50</a:t>
            </a:r>
            <a:r>
              <a:rPr lang="ko-KR" altLang="en-US"/>
              <a:t>개 샘플에 대한 레이블만 있다고 가정하고 로지스틱 회귀 모델을 훈련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DFDDAA8-8663-C587-48BB-13409868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56916"/>
            <a:ext cx="5133975" cy="1704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8A421AD-2F68-ED41-2248-D91BCB03E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27501"/>
            <a:ext cx="57340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45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테스트 세트에서 이 모델의 정확도를 측정</a:t>
            </a:r>
            <a:endParaRPr lang="en-US" altLang="ko-KR"/>
          </a:p>
          <a:p>
            <a:pPr lvl="3"/>
            <a:r>
              <a:rPr lang="ko-KR" altLang="en-US"/>
              <a:t>모델의 정확도는 </a:t>
            </a:r>
            <a:r>
              <a:rPr lang="en-US" altLang="ko-KR"/>
              <a:t>74.8%</a:t>
            </a:r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3"/>
            <a:endParaRPr lang="en-US" altLang="ko-KR"/>
          </a:p>
          <a:p>
            <a:pPr lvl="1"/>
            <a:r>
              <a:rPr lang="ko-KR" altLang="en-US"/>
              <a:t>정확도 개선</a:t>
            </a:r>
            <a:endParaRPr lang="en-US" altLang="ko-KR"/>
          </a:p>
          <a:p>
            <a:pPr lvl="2"/>
            <a:r>
              <a:rPr lang="ko-KR" altLang="en-US"/>
              <a:t>먼저 훈련 세트를 </a:t>
            </a:r>
            <a:r>
              <a:rPr lang="en-US" altLang="ko-KR"/>
              <a:t>50</a:t>
            </a:r>
            <a:r>
              <a:rPr lang="ko-KR" altLang="en-US"/>
              <a:t>개의 클러스터로 모으고 각 클러스터에서 센트로이드에 가장 가까운 이미지</a:t>
            </a:r>
            <a:r>
              <a:rPr lang="en-US" altLang="ko-KR"/>
              <a:t>(</a:t>
            </a:r>
            <a:r>
              <a:rPr lang="ko-KR" altLang="en-US"/>
              <a:t>대표 이미지</a:t>
            </a:r>
            <a:r>
              <a:rPr lang="en-US" altLang="ko-KR"/>
              <a:t>)</a:t>
            </a:r>
            <a:r>
              <a:rPr lang="ko-KR" altLang="en-US"/>
              <a:t>를 찾음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BB0A9D0-F89E-5D29-133C-4B744BCF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5588"/>
            <a:ext cx="3571875" cy="923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EB75659-5DE1-92F2-A6C9-316885CDC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72201"/>
            <a:ext cx="4361895" cy="1374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4C5F790-0563-EF3D-5D99-7A54CF53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541" y="3375600"/>
            <a:ext cx="5632566" cy="1567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C55D2A-278D-470E-D931-4E3947FCBDEC}"/>
              </a:ext>
            </a:extLst>
          </p:cNvPr>
          <p:cNvSpPr txBox="1"/>
          <p:nvPr/>
        </p:nvSpPr>
        <p:spPr>
          <a:xfrm>
            <a:off x="6096000" y="5074635"/>
            <a:ext cx="5595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9-13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50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개의 대표 숫자 이미지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클러스터당 한 개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4323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이미지를 보고 수동으로 레이블을 할당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레이블된 </a:t>
            </a:r>
            <a:r>
              <a:rPr lang="en-US" altLang="ko-KR"/>
              <a:t>50</a:t>
            </a:r>
            <a:r>
              <a:rPr lang="ko-KR" altLang="en-US"/>
              <a:t>개의 샘플로 이루어진 데이터셋의 성능 확인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레이블 전파</a:t>
            </a:r>
            <a:r>
              <a:rPr lang="en-US" altLang="ko-KR"/>
              <a:t>(label propagation) - </a:t>
            </a:r>
            <a:r>
              <a:rPr lang="ko-KR" altLang="en-US"/>
              <a:t> 레이블을 동일한 클러스터에 있는 모든 샘플로 전파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8BDF3DD-1031-F1AC-4734-9D92ECA7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2213"/>
            <a:ext cx="7886700" cy="666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E7BEBF3-BB91-824F-58CF-04B968D9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42237"/>
            <a:ext cx="6391275" cy="14763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BC1038B0-AE20-2E91-F37D-100BA2141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329113"/>
            <a:ext cx="6810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38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모델을 다시 훈련하고 성능을 확인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클러스터 중심에서 가장 먼 </a:t>
            </a:r>
            <a:r>
              <a:rPr lang="en-US" altLang="ko-KR"/>
              <a:t>1%</a:t>
            </a:r>
            <a:r>
              <a:rPr lang="ko-KR" altLang="en-US"/>
              <a:t>의 샘플을 무시하여 일부 이상치 제거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189E37F-BE0E-E9F0-2D26-3C93308A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91" y="1191134"/>
            <a:ext cx="4198484" cy="13327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4E66319-130A-874A-64F9-8CE1E0F3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92" y="2990549"/>
            <a:ext cx="6872622" cy="34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80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모델을 다시 훈련하고 성능을 확인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레이블된 샘플 </a:t>
            </a:r>
            <a:r>
              <a:rPr lang="en-US" altLang="ko-KR"/>
              <a:t>50</a:t>
            </a:r>
            <a:r>
              <a:rPr lang="ko-KR" altLang="en-US"/>
              <a:t>개만으로</a:t>
            </a:r>
            <a:r>
              <a:rPr lang="en-US" altLang="ko-KR"/>
              <a:t>(</a:t>
            </a:r>
            <a:r>
              <a:rPr lang="ko-KR" altLang="en-US"/>
              <a:t>평균적으로 클래스당 </a:t>
            </a:r>
            <a:r>
              <a:rPr lang="en-US" altLang="ko-KR"/>
              <a:t>5</a:t>
            </a:r>
            <a:r>
              <a:rPr lang="ko-KR" altLang="en-US"/>
              <a:t>개 샘플</a:t>
            </a:r>
            <a:r>
              <a:rPr lang="en-US" altLang="ko-KR"/>
              <a:t>) 90.9%</a:t>
            </a:r>
            <a:r>
              <a:rPr lang="ko-KR" altLang="en-US"/>
              <a:t>의 정확도를 획득</a:t>
            </a:r>
          </a:p>
          <a:p>
            <a:pPr lvl="2"/>
            <a:r>
              <a:rPr lang="ko-KR" altLang="en-US"/>
              <a:t>이 레이블의 정확도는 다음 코드에서 볼 수 있듯이 약 </a:t>
            </a:r>
            <a:r>
              <a:rPr lang="en-US" altLang="ko-KR"/>
              <a:t>97.5%</a:t>
            </a:r>
            <a:r>
              <a:rPr lang="ko-KR" altLang="en-US"/>
              <a:t>에 달함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B45AFFF-A445-EABA-3B95-9B761A82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4673"/>
            <a:ext cx="7010400" cy="1419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46BBE1FB-C0FC-99E4-6F73-E556F918E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9000"/>
            <a:ext cx="7191375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24EA465-679B-3DF4-7E8C-85567D7C0BFA}"/>
              </a:ext>
            </a:extLst>
          </p:cNvPr>
          <p:cNvSpPr txBox="1"/>
          <p:nvPr/>
        </p:nvSpPr>
        <p:spPr>
          <a:xfrm>
            <a:off x="1411550" y="5093555"/>
            <a:ext cx="7936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사이킷런은 레이블을 자동으로 전파할 수 있는 두 개의 클래스를 제공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sklearn.semi_supervised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패키지에 있는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LabelSpreading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과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LabelPropagation</a:t>
            </a:r>
            <a:endParaRPr lang="ko-KR" altLang="en-US" sz="140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7686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b="1" dirty="0"/>
              <a:t>      </a:t>
            </a:r>
            <a:r>
              <a:rPr lang="ko-KR" altLang="en-US" b="1" dirty="0"/>
              <a:t>능동 학습</a:t>
            </a:r>
            <a:endParaRPr lang="en-US" altLang="ko-KR" b="1" dirty="0"/>
          </a:p>
          <a:p>
            <a:pPr lvl="2"/>
            <a:r>
              <a:rPr lang="ko-KR" altLang="en-US" dirty="0"/>
              <a:t>모델과 훈련 세트를 지속적으로 향상시키기 위해 다음 단계로 능동 학습</a:t>
            </a:r>
            <a:r>
              <a:rPr lang="en-US" altLang="ko-KR" dirty="0"/>
              <a:t>(active learning)</a:t>
            </a:r>
            <a:r>
              <a:rPr lang="ko-KR" altLang="en-US" dirty="0"/>
              <a:t>을 몇 번 반복</a:t>
            </a:r>
            <a:endParaRPr lang="en-US" altLang="ko-KR" dirty="0"/>
          </a:p>
          <a:p>
            <a:pPr lvl="3"/>
            <a:r>
              <a:rPr lang="ko-KR" altLang="en-US" dirty="0"/>
              <a:t>이 방법은 전문가가 학습 알고리즘과 상호 작용하여 알고리즘이 요청할 때 특정 샘플의 레이블을 제공</a:t>
            </a:r>
            <a:endParaRPr lang="en-US" altLang="ko-KR" dirty="0"/>
          </a:p>
          <a:p>
            <a:pPr lvl="2"/>
            <a:r>
              <a:rPr lang="ko-KR" altLang="en-US" dirty="0"/>
              <a:t>능동 학습에서 가장 널리 사용되는 전략은 불확실성 샘플링</a:t>
            </a:r>
            <a:r>
              <a:rPr lang="en-US" altLang="ko-KR" dirty="0"/>
              <a:t>(uncertainty sampling)</a:t>
            </a:r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/>
              <a:t>지금까지 수집한 </a:t>
            </a:r>
            <a:r>
              <a:rPr lang="ko-KR" altLang="en-US" dirty="0" err="1"/>
              <a:t>레이블된</a:t>
            </a:r>
            <a:r>
              <a:rPr lang="ko-KR" altLang="en-US" dirty="0"/>
              <a:t> 샘플에서 모델을 훈련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 모델을 사용해 </a:t>
            </a:r>
            <a:r>
              <a:rPr lang="ko-KR" altLang="en-US" dirty="0" err="1"/>
              <a:t>레이블되지</a:t>
            </a:r>
            <a:r>
              <a:rPr lang="ko-KR" altLang="en-US" dirty="0"/>
              <a:t> 않은 모든 샘플에 대한 예측을 만듦</a:t>
            </a:r>
            <a:endParaRPr lang="en-US" altLang="ko-KR" dirty="0"/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/>
              <a:t>모델이 가장 불확실하게 예측한 샘플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추정 확률이 낮은 샘플</a:t>
            </a:r>
            <a:r>
              <a:rPr lang="en-US" altLang="ko-KR" dirty="0"/>
              <a:t>)</a:t>
            </a:r>
            <a:r>
              <a:rPr lang="ko-KR" altLang="en-US" dirty="0"/>
              <a:t>을 전문가에게 보내 레이블을 붙임</a:t>
            </a:r>
          </a:p>
          <a:p>
            <a:pPr marL="1714500" lvl="3" indent="-342900">
              <a:buFont typeface="+mj-lt"/>
              <a:buAutoNum type="arabicPeriod"/>
            </a:pPr>
            <a:r>
              <a:rPr lang="ko-KR" altLang="en-US" dirty="0"/>
              <a:t>레이블을 부여하는 노력만큼의 성능이 향상되지 않을 때까지 이를 반복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다른 능동 학습 전략은 모델을 가장 크게 바꾸는 샘플이나 모델의 검증 점수를 가장 크게 떨어뜨리는 샘플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여러 개의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SVM</a:t>
            </a:r>
            <a:r>
              <a:rPr lang="ko-KR" altLang="en-US" dirty="0"/>
              <a:t>이나 랜덤 </a:t>
            </a:r>
            <a:r>
              <a:rPr lang="ko-KR" altLang="en-US" dirty="0" err="1"/>
              <a:t>포레스트</a:t>
            </a:r>
            <a:r>
              <a:rPr lang="en-US" altLang="ko-KR" dirty="0"/>
              <a:t>)</a:t>
            </a:r>
            <a:r>
              <a:rPr lang="ko-KR" altLang="en-US" dirty="0"/>
              <a:t>이 동일한 예측을 내지 않는 샘플에 대해 레이블을 요청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C3E18F-EA1B-746A-81A0-3B4D0E805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7" y="815007"/>
            <a:ext cx="280440" cy="438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1EB2A4E-6F7D-AFC1-F439-73841AD8FF4B}"/>
              </a:ext>
            </a:extLst>
          </p:cNvPr>
          <p:cNvSpPr/>
          <p:nvPr/>
        </p:nvSpPr>
        <p:spPr>
          <a:xfrm>
            <a:off x="639192" y="815007"/>
            <a:ext cx="10360241" cy="35883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90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9.1.5 DBSCAN</a:t>
            </a:r>
          </a:p>
          <a:p>
            <a:pPr lvl="1"/>
            <a:r>
              <a:rPr lang="en-US" altLang="ko-KR" dirty="0"/>
              <a:t>DBSCAN(density-based spatial clustering of applications with noise)</a:t>
            </a:r>
          </a:p>
          <a:p>
            <a:pPr lvl="2"/>
            <a:r>
              <a:rPr lang="ko-KR" altLang="en-US" dirty="0"/>
              <a:t>밀집된 연속적 지역을 클러스터로 정의</a:t>
            </a:r>
            <a:endParaRPr lang="en-US" altLang="ko-KR" dirty="0"/>
          </a:p>
          <a:p>
            <a:pPr lvl="2"/>
            <a:r>
              <a:rPr lang="ko-KR" altLang="en-US" dirty="0"/>
              <a:t>작동 방식</a:t>
            </a:r>
            <a:endParaRPr lang="en-US" altLang="ko-KR" dirty="0"/>
          </a:p>
          <a:p>
            <a:pPr lvl="3"/>
            <a:r>
              <a:rPr lang="ko-KR" altLang="en-US" dirty="0"/>
              <a:t>알고리즘이 각 샘플에서 작은 거리인 </a:t>
            </a:r>
            <a:r>
              <a:rPr lang="en-US" altLang="ko-KR" dirty="0"/>
              <a:t>ε </a:t>
            </a:r>
            <a:r>
              <a:rPr lang="ko-KR" altLang="en-US" dirty="0"/>
              <a:t>내에 샘플이 몇 개 놓여 있는지 계산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 지역을 샘플의 </a:t>
            </a:r>
            <a:r>
              <a:rPr lang="en-US" altLang="ko-KR" i="1" dirty="0"/>
              <a:t>ε</a:t>
            </a:r>
            <a:r>
              <a:rPr lang="en-US" altLang="ko-KR" dirty="0"/>
              <a:t> –</a:t>
            </a:r>
            <a:r>
              <a:rPr lang="ko-KR" altLang="en-US" dirty="0"/>
              <a:t>이웃</a:t>
            </a:r>
            <a:r>
              <a:rPr lang="en-US" altLang="ko-KR" dirty="0"/>
              <a:t>(ε-neighborhood)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3"/>
            <a:r>
              <a:rPr lang="en-US" altLang="ko-KR" dirty="0"/>
              <a:t>(</a:t>
            </a:r>
            <a:r>
              <a:rPr lang="ko-KR" altLang="en-US" dirty="0"/>
              <a:t>자기 자신을 포함해</a:t>
            </a:r>
            <a:r>
              <a:rPr lang="en-US" altLang="ko-KR" dirty="0"/>
              <a:t>) </a:t>
            </a:r>
            <a:r>
              <a:rPr lang="en-US" altLang="ko-KR" i="1" dirty="0"/>
              <a:t>ε</a:t>
            </a:r>
            <a:r>
              <a:rPr lang="en-US" altLang="ko-KR" dirty="0"/>
              <a:t> -</a:t>
            </a:r>
            <a:r>
              <a:rPr lang="ko-KR" altLang="en-US" dirty="0"/>
              <a:t>이웃 내에 적어도 </a:t>
            </a:r>
            <a:r>
              <a:rPr lang="en-US" altLang="ko-KR" dirty="0" err="1"/>
              <a:t>min_samples</a:t>
            </a:r>
            <a:r>
              <a:rPr lang="ko-KR" altLang="en-US" dirty="0"/>
              <a:t>개 샘플이 있다면 이를 핵심 </a:t>
            </a:r>
            <a:r>
              <a:rPr lang="ko-KR" altLang="en-US" dirty="0" smtClean="0"/>
              <a:t>샘플</a:t>
            </a:r>
            <a:r>
              <a:rPr lang="en-US" altLang="ko-KR" baseline="30000" dirty="0" smtClean="0"/>
              <a:t>core </a:t>
            </a:r>
            <a:r>
              <a:rPr lang="en-US" altLang="ko-KR" baseline="30000" dirty="0"/>
              <a:t>instance</a:t>
            </a:r>
            <a:r>
              <a:rPr lang="ko-KR" altLang="en-US" dirty="0"/>
              <a:t>로 간주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핵심 샘플은 밀집된 지역에 있는 샘플</a:t>
            </a:r>
            <a:endParaRPr lang="en-US" altLang="ko-KR" dirty="0"/>
          </a:p>
          <a:p>
            <a:pPr lvl="3"/>
            <a:r>
              <a:rPr lang="ko-KR" altLang="en-US" dirty="0"/>
              <a:t>핵심 샘플의 이웃에 있는 모든 샘플은 동일한 클러스터에 속함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이웃에는 다른 핵심 샘플이 포함될 수 있음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따라서 핵심 샘플의 이웃의 이웃은 계속해서 하나의 클러스터를 형성</a:t>
            </a:r>
            <a:endParaRPr lang="en-US" altLang="ko-KR" dirty="0"/>
          </a:p>
          <a:p>
            <a:pPr lvl="3"/>
            <a:r>
              <a:rPr lang="ko-KR" altLang="en-US" dirty="0"/>
              <a:t>핵심 샘플이 아니고 이웃도 아닌 샘플은 </a:t>
            </a:r>
            <a:r>
              <a:rPr lang="ko-KR" altLang="en-US" dirty="0" err="1"/>
              <a:t>이상치로</a:t>
            </a:r>
            <a:r>
              <a:rPr lang="ko-KR" altLang="en-US" dirty="0"/>
              <a:t> 판단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477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DBSCAN</a:t>
            </a:r>
            <a:r>
              <a:rPr lang="ko-KR" altLang="en-US"/>
              <a:t>은 모든 클러스터가 밀집되지 않은 지역과 잘 구분될 때 좋은 성능을 발휘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모든 샘플의 레이블은 인스턴스 변수 </a:t>
            </a:r>
            <a:r>
              <a:rPr lang="en-US" altLang="ko-KR"/>
              <a:t>labels_</a:t>
            </a:r>
            <a:r>
              <a:rPr lang="ko-KR" altLang="en-US"/>
              <a:t>에 저장</a:t>
            </a:r>
            <a:endParaRPr lang="en-US" altLang="ko-KR"/>
          </a:p>
          <a:p>
            <a:pPr lvl="3"/>
            <a:r>
              <a:rPr lang="ko-KR" altLang="en-US"/>
              <a:t>일부 샘플의 클러스터 인덱스는 </a:t>
            </a:r>
            <a:r>
              <a:rPr lang="en-US" altLang="ko-KR"/>
              <a:t>-1. </a:t>
            </a:r>
            <a:r>
              <a:rPr lang="ko-KR" altLang="en-US"/>
              <a:t>이는 알고리즘이 이 샘플을 이상치로 판단했다는 의미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5135237-14F6-A11E-2938-55745C91E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38" y="1281482"/>
            <a:ext cx="4781550" cy="19335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5948D0C-8612-D863-224F-5E57EB16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318123"/>
            <a:ext cx="71532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18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(29)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핵심 샘플의 인덱스는 인스턴스 변수 </a:t>
            </a:r>
            <a:r>
              <a:rPr lang="en-US" altLang="ko-KR"/>
              <a:t>core_sample_indices_</a:t>
            </a:r>
            <a:r>
              <a:rPr lang="ko-KR" altLang="en-US"/>
              <a:t>에서 확인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5890549-F311-8D82-788A-C3206E889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7388"/>
            <a:ext cx="71342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0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(30)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2"/>
            <a:r>
              <a:rPr lang="ko-KR" altLang="en-US"/>
              <a:t>군집 결과는 </a:t>
            </a:r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9-14]</a:t>
            </a:r>
            <a:r>
              <a:rPr lang="ko-KR" altLang="en-US"/>
              <a:t>의 왼쪽 그래프에서 확인</a:t>
            </a:r>
            <a:endParaRPr lang="en-US" altLang="ko-KR"/>
          </a:p>
          <a:p>
            <a:pPr lvl="3"/>
            <a:r>
              <a:rPr lang="ko-KR" altLang="en-US"/>
              <a:t>클러스터를 </a:t>
            </a:r>
            <a:r>
              <a:rPr lang="en-US" altLang="ko-KR"/>
              <a:t>7</a:t>
            </a:r>
            <a:r>
              <a:rPr lang="ko-KR" altLang="en-US"/>
              <a:t>개 만들었고 많은 샘플을 이상치로 판단</a:t>
            </a:r>
            <a:endParaRPr lang="en-US" altLang="ko-KR"/>
          </a:p>
          <a:p>
            <a:pPr lvl="3"/>
            <a:r>
              <a:rPr lang="en-US" altLang="ko-KR"/>
              <a:t>eps</a:t>
            </a:r>
            <a:r>
              <a:rPr lang="ko-KR" altLang="en-US"/>
              <a:t>를 </a:t>
            </a:r>
            <a:r>
              <a:rPr lang="en-US" altLang="ko-KR"/>
              <a:t>0.2</a:t>
            </a:r>
            <a:r>
              <a:rPr lang="ko-KR" altLang="en-US"/>
              <a:t>로 증가시켜 샘플의 이웃 범위를 넓히면 오른쪽 그래프처럼 완벽한 군집을 형성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AAABD0-A79A-BE1F-6192-D6AF4988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952625"/>
            <a:ext cx="8201025" cy="2952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83A5A7E-EBFF-3012-25E5-39961DE3B684}"/>
              </a:ext>
            </a:extLst>
          </p:cNvPr>
          <p:cNvSpPr txBox="1"/>
          <p:nvPr/>
        </p:nvSpPr>
        <p:spPr>
          <a:xfrm>
            <a:off x="3291507" y="5173331"/>
            <a:ext cx="5595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9-14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두 가지 이웃 반경을 사용한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DBSCAN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군집</a:t>
            </a:r>
          </a:p>
        </p:txBody>
      </p:sp>
    </p:spTree>
    <p:extLst>
      <p:ext uri="{BB962C8B-B14F-4D97-AF65-F5344CB8AC3E}">
        <p14:creationId xmlns:p14="http://schemas.microsoft.com/office/powerpoint/2010/main" val="224207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(31)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DBSCAN </a:t>
            </a:r>
            <a:r>
              <a:rPr lang="ko-KR" altLang="en-US"/>
              <a:t>클래스는 </a:t>
            </a:r>
            <a:r>
              <a:rPr lang="en-US" altLang="ko-KR"/>
              <a:t>predict() </a:t>
            </a:r>
            <a:r>
              <a:rPr lang="ko-KR" altLang="en-US"/>
              <a:t>메서드를 제공하지 않고 </a:t>
            </a:r>
            <a:r>
              <a:rPr lang="en-US" altLang="ko-KR"/>
              <a:t>fit_predict() </a:t>
            </a:r>
            <a:r>
              <a:rPr lang="ko-KR" altLang="en-US"/>
              <a:t>메서드를 제공</a:t>
            </a:r>
            <a:endParaRPr lang="en-US" altLang="ko-KR"/>
          </a:p>
          <a:p>
            <a:pPr lvl="2"/>
            <a:r>
              <a:rPr lang="ko-KR" altLang="en-US"/>
              <a:t>이 알고리즘은 새로운 샘플에 대해 클러스터를 예측할 수 없음</a:t>
            </a:r>
            <a:endParaRPr lang="en-US" altLang="ko-KR"/>
          </a:p>
          <a:p>
            <a:pPr lvl="2"/>
            <a:r>
              <a:rPr lang="ko-KR" altLang="en-US"/>
              <a:t>따라서 사용자가 필요한 예측기를 선택</a:t>
            </a:r>
            <a:endParaRPr lang="en-US" altLang="ko-KR"/>
          </a:p>
          <a:p>
            <a:pPr lvl="2"/>
            <a:r>
              <a:rPr lang="en-US" altLang="ko-KR"/>
              <a:t>KNeighborsClassifier</a:t>
            </a:r>
            <a:r>
              <a:rPr lang="ko-KR" altLang="en-US"/>
              <a:t>를 훈련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샘플 몇 개를 전달하여 어떤 클러스터에 속할 가능성이 높은지 예측하고 각 클러스터에 대한 확률을 추정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D9F0D7-FF3F-E03A-5966-06C09537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9431"/>
            <a:ext cx="6128551" cy="1317511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E6E760C1-2D44-C75F-1B83-2D1D798C2ABF}"/>
              </a:ext>
            </a:extLst>
          </p:cNvPr>
          <p:cNvGrpSpPr/>
          <p:nvPr/>
        </p:nvGrpSpPr>
        <p:grpSpPr>
          <a:xfrm>
            <a:off x="1524000" y="4071462"/>
            <a:ext cx="5567176" cy="1882118"/>
            <a:chOff x="2941052" y="4089217"/>
            <a:chExt cx="6238460" cy="250633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B44A8C1A-4240-B82C-ABC9-6325BAE62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2114"/>
            <a:stretch/>
          </p:blipFill>
          <p:spPr>
            <a:xfrm>
              <a:off x="3022013" y="4089217"/>
              <a:ext cx="6157498" cy="5048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E29D4E4A-2D87-2329-54D7-65B767E7C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674"/>
            <a:stretch/>
          </p:blipFill>
          <p:spPr>
            <a:xfrm>
              <a:off x="2941052" y="4585780"/>
              <a:ext cx="6238460" cy="2009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4964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(32)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 분류기를 핵심 샘플에서만 훈련했지만 모든 샘플에서 훈련할 수도 있음</a:t>
            </a:r>
            <a:endParaRPr lang="en-US" altLang="ko-KR"/>
          </a:p>
          <a:p>
            <a:pPr lvl="2"/>
            <a:r>
              <a:rPr lang="ko-KR" altLang="en-US"/>
              <a:t>또는 이상치를 제외</a:t>
            </a:r>
            <a:endParaRPr lang="en-US" altLang="ko-KR"/>
          </a:p>
          <a:p>
            <a:pPr lvl="2"/>
            <a:r>
              <a:rPr lang="ko-KR" altLang="en-US"/>
              <a:t>선택은 최종 작업의 성능에 따라 결정</a:t>
            </a:r>
            <a:endParaRPr lang="en-US" altLang="ko-KR"/>
          </a:p>
          <a:p>
            <a:pPr lvl="2"/>
            <a:r>
              <a:rPr lang="en-US" altLang="ko-KR"/>
              <a:t>KNeighborsClassifier</a:t>
            </a:r>
            <a:r>
              <a:rPr lang="ko-KR" altLang="en-US"/>
              <a:t>의 </a:t>
            </a:r>
            <a:r>
              <a:rPr lang="en-US" altLang="ko-KR"/>
              <a:t>kneighbors() </a:t>
            </a:r>
            <a:r>
              <a:rPr lang="ko-KR" altLang="en-US"/>
              <a:t>메서드를 사용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3A4B730-4FE2-3318-EF93-815245C9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1507"/>
            <a:ext cx="6066408" cy="1551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F8E1129-653D-925E-DA94-E1EEAD624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339" y="3429000"/>
            <a:ext cx="5130448" cy="23572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BEC767B-7D9E-00A4-5F36-7761A6F06819}"/>
              </a:ext>
            </a:extLst>
          </p:cNvPr>
          <p:cNvSpPr txBox="1"/>
          <p:nvPr/>
        </p:nvSpPr>
        <p:spPr>
          <a:xfrm>
            <a:off x="3528322" y="5786233"/>
            <a:ext cx="55957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9-15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두 클러스터 사이의 결정 경계</a:t>
            </a:r>
          </a:p>
        </p:txBody>
      </p:sp>
    </p:spTree>
    <p:extLst>
      <p:ext uri="{BB962C8B-B14F-4D97-AF65-F5344CB8AC3E}">
        <p14:creationId xmlns:p14="http://schemas.microsoft.com/office/powerpoint/2010/main" val="115762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9.1</a:t>
            </a:r>
            <a:r>
              <a:rPr lang="ko-KR" altLang="en-US" dirty="0" smtClean="0"/>
              <a:t> </a:t>
            </a:r>
            <a:r>
              <a:rPr lang="ko-KR" altLang="en-US" dirty="0"/>
              <a:t>군집</a:t>
            </a:r>
            <a:r>
              <a:rPr lang="en-US" altLang="ko-KR" dirty="0"/>
              <a:t>(33)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9.1.6 </a:t>
            </a:r>
            <a:r>
              <a:rPr lang="ko-KR" altLang="en-US" b="1">
                <a:solidFill>
                  <a:srgbClr val="FF0000"/>
                </a:solidFill>
              </a:rPr>
              <a:t>다른 군집 알고리즘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병합 군집</a:t>
            </a:r>
            <a:endParaRPr lang="en-US" altLang="ko-KR"/>
          </a:p>
          <a:p>
            <a:pPr lvl="2"/>
            <a:r>
              <a:rPr lang="ko-KR" altLang="en-US"/>
              <a:t>클러스터 계층을 밑바닥부터 위로 쌓아 구성</a:t>
            </a:r>
            <a:endParaRPr lang="en-US" altLang="ko-KR"/>
          </a:p>
          <a:p>
            <a:pPr lvl="1"/>
            <a:r>
              <a:rPr lang="en-US" altLang="ko-KR"/>
              <a:t>BIRCH(balanced iterative reducing and clustering using hierarchies)</a:t>
            </a:r>
          </a:p>
          <a:p>
            <a:pPr lvl="2"/>
            <a:r>
              <a:rPr lang="ko-KR" altLang="en-US"/>
              <a:t>특별히 대규모 데이터셋을 위해 고안</a:t>
            </a:r>
            <a:endParaRPr lang="en-US" altLang="ko-KR"/>
          </a:p>
          <a:p>
            <a:pPr lvl="1"/>
            <a:r>
              <a:rPr lang="ko-KR" altLang="en-US"/>
              <a:t>평균</a:t>
            </a:r>
            <a:r>
              <a:rPr lang="en-US" altLang="ko-KR"/>
              <a:t>-</a:t>
            </a:r>
            <a:r>
              <a:rPr lang="ko-KR" altLang="en-US"/>
              <a:t>이동</a:t>
            </a:r>
            <a:endParaRPr lang="en-US" altLang="ko-KR"/>
          </a:p>
          <a:p>
            <a:pPr lvl="2"/>
            <a:r>
              <a:rPr lang="ko-KR" altLang="en-US"/>
              <a:t>각 샘플을 중심으로 하는 원을 그리고 원마다 안에 포함된 모든 샘플의 평균을 구함</a:t>
            </a:r>
            <a:endParaRPr lang="en-US" altLang="ko-KR"/>
          </a:p>
          <a:p>
            <a:pPr lvl="2"/>
            <a:r>
              <a:rPr lang="ko-KR" altLang="en-US"/>
              <a:t>원의 중심을 평균점으로 이동</a:t>
            </a:r>
            <a:endParaRPr lang="en-US" altLang="ko-KR"/>
          </a:p>
          <a:p>
            <a:pPr lvl="2"/>
            <a:r>
              <a:rPr lang="ko-KR" altLang="en-US"/>
              <a:t>모든 원이 움직이지 않을 때까지 이러한 평균</a:t>
            </a:r>
            <a:r>
              <a:rPr lang="en-US" altLang="ko-KR"/>
              <a:t>-</a:t>
            </a:r>
            <a:r>
              <a:rPr lang="ko-KR" altLang="en-US"/>
              <a:t>이동</a:t>
            </a:r>
            <a:r>
              <a:rPr lang="en-US" altLang="ko-KR"/>
              <a:t>(mean-shift)</a:t>
            </a:r>
            <a:r>
              <a:rPr lang="ko-KR" altLang="en-US"/>
              <a:t>을 계속</a:t>
            </a:r>
            <a:endParaRPr lang="en-US" altLang="ko-KR"/>
          </a:p>
          <a:p>
            <a:pPr lvl="1"/>
            <a:r>
              <a:rPr lang="ko-KR" altLang="en-US"/>
              <a:t>유사도 전파</a:t>
            </a:r>
            <a:endParaRPr lang="en-US" altLang="ko-KR"/>
          </a:p>
          <a:p>
            <a:pPr lvl="2"/>
            <a:r>
              <a:rPr lang="ko-KR" altLang="en-US"/>
              <a:t>모든 샘플은 자신을 대표할 다른 샘플</a:t>
            </a:r>
            <a:r>
              <a:rPr lang="en-US" altLang="ko-KR"/>
              <a:t>(</a:t>
            </a:r>
            <a:r>
              <a:rPr lang="ko-KR" altLang="en-US"/>
              <a:t>또는 자신</a:t>
            </a:r>
            <a:r>
              <a:rPr lang="en-US" altLang="ko-KR"/>
              <a:t>)</a:t>
            </a:r>
            <a:r>
              <a:rPr lang="ko-KR" altLang="en-US"/>
              <a:t>을 선택할 때까지 샘플 간에 메시지를 반복적으로 교환</a:t>
            </a:r>
            <a:endParaRPr lang="en-US" altLang="ko-KR"/>
          </a:p>
          <a:p>
            <a:pPr lvl="2"/>
            <a:r>
              <a:rPr lang="ko-KR" altLang="en-US"/>
              <a:t>예시</a:t>
            </a:r>
            <a:r>
              <a:rPr lang="en-US" altLang="ko-KR"/>
              <a:t>(exemplar) - </a:t>
            </a:r>
            <a:r>
              <a:rPr lang="ko-KR" altLang="en-US"/>
              <a:t>선출된 샘플</a:t>
            </a:r>
            <a:endParaRPr lang="en-US" altLang="ko-KR"/>
          </a:p>
          <a:p>
            <a:pPr lvl="1"/>
            <a:r>
              <a:rPr lang="ko-KR" altLang="en-US"/>
              <a:t>스펙트럼 군집</a:t>
            </a:r>
            <a:endParaRPr lang="en-US" altLang="ko-KR"/>
          </a:p>
          <a:p>
            <a:pPr lvl="2"/>
            <a:r>
              <a:rPr lang="ko-KR" altLang="en-US"/>
              <a:t>샘플 사이의 유사도 행렬을 받아 저차원 임베딩을 만듦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행렬의 차원을 축소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이 저차원 공간에서 또 다른 군집 알고리즘을 사용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837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가우스 혼합 모델</a:t>
            </a:r>
            <a:r>
              <a:rPr lang="en-US" altLang="ko-KR"/>
              <a:t>(Gaussian mixture model, GMM)</a:t>
            </a:r>
          </a:p>
          <a:p>
            <a:pPr lvl="2"/>
            <a:r>
              <a:rPr lang="ko-KR" altLang="en-US"/>
              <a:t>샘플이 파라미터가 알려지지 않은 여러 개의 혼합된 가우스 분포에서 생성되었다고 가정하는 확률 모델</a:t>
            </a:r>
            <a:endParaRPr lang="en-US" altLang="ko-KR"/>
          </a:p>
          <a:p>
            <a:pPr lvl="2"/>
            <a:r>
              <a:rPr lang="en-US" altLang="ko-KR"/>
              <a:t>GMM</a:t>
            </a:r>
            <a:r>
              <a:rPr lang="ko-KR" altLang="en-US"/>
              <a:t>은 여러 변형이 있으며</a:t>
            </a:r>
            <a:r>
              <a:rPr lang="en-US" altLang="ko-KR"/>
              <a:t> </a:t>
            </a:r>
            <a:r>
              <a:rPr lang="ko-KR" altLang="en-US"/>
              <a:t>가장 간단한 버전이 </a:t>
            </a:r>
            <a:r>
              <a:rPr lang="en-US" altLang="ko-KR"/>
              <a:t>GaussianMixture </a:t>
            </a:r>
            <a:r>
              <a:rPr lang="ko-KR" altLang="en-US"/>
              <a:t>클래스에 구현</a:t>
            </a:r>
            <a:endParaRPr lang="en-US" altLang="ko-KR"/>
          </a:p>
          <a:p>
            <a:pPr lvl="3"/>
            <a:r>
              <a:rPr lang="ko-KR" altLang="en-US"/>
              <a:t>사전에 가우스 분포의 개수 </a:t>
            </a:r>
            <a:r>
              <a:rPr lang="en-US" altLang="ko-KR"/>
              <a:t>k</a:t>
            </a:r>
            <a:r>
              <a:rPr lang="ko-KR" altLang="en-US"/>
              <a:t>를 알아야 함</a:t>
            </a:r>
            <a:endParaRPr lang="en-US" altLang="ko-KR"/>
          </a:p>
          <a:p>
            <a:pPr lvl="3"/>
            <a:r>
              <a:rPr lang="ko-KR" altLang="en-US"/>
              <a:t>데이터셋 </a:t>
            </a:r>
            <a:r>
              <a:rPr lang="en-US" altLang="ko-KR"/>
              <a:t>X</a:t>
            </a:r>
            <a:r>
              <a:rPr lang="ko-KR" altLang="en-US"/>
              <a:t>가 다음 확률 과정을 통해 생성되었다고 가정</a:t>
            </a:r>
            <a:endParaRPr lang="en-US" altLang="ko-KR"/>
          </a:p>
          <a:p>
            <a:pPr lvl="4"/>
            <a:r>
              <a:rPr lang="ko-KR" altLang="en-US"/>
              <a:t>샘플마다 </a:t>
            </a:r>
            <a:r>
              <a:rPr lang="en-US" altLang="ko-KR"/>
              <a:t>k</a:t>
            </a:r>
            <a:r>
              <a:rPr lang="ko-KR" altLang="en-US"/>
              <a:t>개의 클러스터에서 랜덤하게 한 클러스터가 선택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j</a:t>
            </a:r>
            <a:r>
              <a:rPr lang="ko-KR" altLang="en-US"/>
              <a:t>번째 클러스터를 선택할 확률은 클러스터의 가중치 </a:t>
            </a:r>
            <a:r>
              <a:rPr lang="en-US" altLang="ko-KR"/>
              <a:t>ϕ</a:t>
            </a:r>
            <a:r>
              <a:rPr lang="en-US" altLang="ko-KR" baseline="30000"/>
              <a:t>(j)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i</a:t>
            </a:r>
            <a:r>
              <a:rPr lang="ko-KR" altLang="en-US"/>
              <a:t>번째 샘플을 위해 선택한 클러스터 인덱스는 </a:t>
            </a:r>
            <a:r>
              <a:rPr lang="en-US" altLang="ko-KR"/>
              <a:t>z</a:t>
            </a:r>
            <a:r>
              <a:rPr lang="en-US" altLang="ko-KR" baseline="30000"/>
              <a:t>(i)</a:t>
            </a:r>
            <a:r>
              <a:rPr lang="ko-KR" altLang="en-US"/>
              <a:t>로 표시</a:t>
            </a:r>
            <a:endParaRPr lang="en-US" altLang="ko-KR"/>
          </a:p>
          <a:p>
            <a:pPr lvl="4"/>
            <a:r>
              <a:rPr lang="en-US" altLang="ko-KR"/>
              <a:t>i</a:t>
            </a:r>
            <a:r>
              <a:rPr lang="ko-KR" altLang="en-US"/>
              <a:t>번째 샘플이 </a:t>
            </a:r>
            <a:r>
              <a:rPr lang="en-US" altLang="ko-KR"/>
              <a:t>j</a:t>
            </a:r>
            <a:r>
              <a:rPr lang="ko-KR" altLang="en-US"/>
              <a:t>번째 클러스터에 할당되었다면</a:t>
            </a:r>
            <a:r>
              <a:rPr lang="en-US" altLang="ko-KR"/>
              <a:t>(z</a:t>
            </a:r>
            <a:r>
              <a:rPr lang="en-US" altLang="ko-KR" baseline="30000"/>
              <a:t>(i)</a:t>
            </a:r>
            <a:r>
              <a:rPr lang="en-US" altLang="ko-KR"/>
              <a:t>=j) </a:t>
            </a:r>
            <a:r>
              <a:rPr lang="ko-KR" altLang="en-US"/>
              <a:t>이 샘플의 위치 </a:t>
            </a:r>
            <a:r>
              <a:rPr lang="en-US" altLang="ko-KR"/>
              <a:t>x</a:t>
            </a:r>
            <a:r>
              <a:rPr lang="en-US" altLang="ko-KR" baseline="30000"/>
              <a:t>(i)</a:t>
            </a:r>
            <a:r>
              <a:rPr lang="ko-KR" altLang="en-US"/>
              <a:t>는 평균이 </a:t>
            </a:r>
            <a:r>
              <a:rPr lang="en-US" altLang="ko-KR"/>
              <a:t>μ</a:t>
            </a:r>
            <a:r>
              <a:rPr lang="en-US" altLang="ko-KR" baseline="30000"/>
              <a:t>(j)</a:t>
            </a:r>
            <a:r>
              <a:rPr lang="ko-KR" altLang="en-US"/>
              <a:t>이고 공분산 행렬이 </a:t>
            </a:r>
            <a:r>
              <a:rPr lang="en-US" altLang="ko-KR"/>
              <a:t>Σ</a:t>
            </a:r>
            <a:r>
              <a:rPr lang="en-US" altLang="ko-KR" baseline="30000"/>
              <a:t>(j)</a:t>
            </a:r>
            <a:r>
              <a:rPr lang="ko-KR" altLang="en-US"/>
              <a:t>인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가우스 분포에서 랜덤하게 샘플링됨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이를 </a:t>
            </a:r>
            <a:r>
              <a:rPr lang="en-US" altLang="ko-KR"/>
              <a:t>x</a:t>
            </a:r>
            <a:r>
              <a:rPr lang="en-US" altLang="ko-KR" baseline="30000"/>
              <a:t>i</a:t>
            </a:r>
            <a:r>
              <a:rPr lang="en-US" altLang="ko-KR"/>
              <a:t> ~ </a:t>
            </a:r>
            <a:r>
              <a:rPr lang="el-GR" altLang="ko-KR"/>
              <a:t>Ν</a:t>
            </a:r>
            <a:r>
              <a:rPr lang="en-US" altLang="ko-KR"/>
              <a:t>(μ</a:t>
            </a:r>
            <a:r>
              <a:rPr lang="en-US" altLang="ko-KR" baseline="30000"/>
              <a:t>(j)</a:t>
            </a:r>
            <a:r>
              <a:rPr lang="en-US" altLang="ko-KR"/>
              <a:t> , Σ</a:t>
            </a:r>
            <a:r>
              <a:rPr lang="en-US" altLang="ko-KR" baseline="30000"/>
              <a:t>(J)</a:t>
            </a:r>
            <a:r>
              <a:rPr lang="en-US" altLang="ko-KR"/>
              <a:t>) </a:t>
            </a:r>
            <a:r>
              <a:rPr lang="ko-KR" altLang="en-US"/>
              <a:t>와 같이 씀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8366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데이터셋 </a:t>
            </a:r>
            <a:r>
              <a:rPr lang="en-US" altLang="ko-KR"/>
              <a:t>X</a:t>
            </a:r>
            <a:r>
              <a:rPr lang="ko-KR" altLang="en-US"/>
              <a:t>가 주어지면 가중치 </a:t>
            </a:r>
            <a:r>
              <a:rPr lang="en-US" altLang="ko-KR"/>
              <a:t>ϕ, </a:t>
            </a:r>
            <a:r>
              <a:rPr lang="ko-KR" altLang="en-US"/>
              <a:t>전체 분포의 파라미터 </a:t>
            </a:r>
            <a:r>
              <a:rPr lang="en-US" altLang="ko-KR"/>
              <a:t>μ</a:t>
            </a:r>
            <a:r>
              <a:rPr lang="en-US" altLang="ko-KR" baseline="30000"/>
              <a:t>(1)</a:t>
            </a:r>
            <a:r>
              <a:rPr lang="ko-KR" altLang="en-US"/>
              <a:t>에서 </a:t>
            </a:r>
            <a:r>
              <a:rPr lang="en-US" altLang="ko-KR"/>
              <a:t>μ</a:t>
            </a:r>
            <a:r>
              <a:rPr lang="en-US" altLang="ko-KR" baseline="30000"/>
              <a:t>(k)</a:t>
            </a:r>
            <a:r>
              <a:rPr lang="ko-KR" altLang="en-US"/>
              <a:t>까지</a:t>
            </a:r>
            <a:r>
              <a:rPr lang="en-US" altLang="ko-KR"/>
              <a:t>, Σ</a:t>
            </a:r>
            <a:r>
              <a:rPr lang="en-US" altLang="ko-KR" baseline="30000"/>
              <a:t>(1)</a:t>
            </a:r>
            <a:r>
              <a:rPr lang="ko-KR" altLang="en-US"/>
              <a:t>에서 </a:t>
            </a:r>
            <a:r>
              <a:rPr lang="en-US" altLang="ko-KR"/>
              <a:t>Σ</a:t>
            </a:r>
            <a:r>
              <a:rPr lang="en-US" altLang="ko-KR" baseline="30000"/>
              <a:t>(k)</a:t>
            </a:r>
            <a:r>
              <a:rPr lang="ko-KR" altLang="en-US"/>
              <a:t>까지를 추정</a:t>
            </a:r>
            <a:endParaRPr lang="en-US" altLang="ko-KR"/>
          </a:p>
          <a:p>
            <a:pPr lvl="2"/>
            <a:r>
              <a:rPr lang="ko-KR" altLang="en-US"/>
              <a:t>사이킷런의 </a:t>
            </a:r>
            <a:r>
              <a:rPr lang="en-US" altLang="ko-KR"/>
              <a:t>GaussianMixture </a:t>
            </a:r>
            <a:r>
              <a:rPr lang="ko-KR" altLang="en-US"/>
              <a:t>클래스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추정한 파라미터 확인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B0DFBBD-5FB1-8A5E-1DDC-19F321B3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7368"/>
            <a:ext cx="6286500" cy="1504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8E3AC1F4-D060-2870-6169-B6AC99E3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58734"/>
            <a:ext cx="3547970" cy="31490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EAEA59-60A0-9605-00B1-26B6F5566A36}"/>
              </a:ext>
            </a:extLst>
          </p:cNvPr>
          <p:cNvSpPr txBox="1"/>
          <p:nvPr/>
        </p:nvSpPr>
        <p:spPr>
          <a:xfrm>
            <a:off x="5327932" y="4483994"/>
            <a:ext cx="61078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기댓값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-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최대화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(expectation-maximization, EM)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알고리즘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기댓값 단계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(expectation step) -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 샘플을 클러스터에 할당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최대화 단계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(maximization step) -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클러스터를 업데이트</a:t>
            </a: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클러스터에 속할 추정 확률로 샘플에 가중치가 적용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/>
            </a:r>
            <a:b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</a:b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- 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이 확률을 샘플에 대한 클러스터의 책임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(responsibility)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이라 함</a:t>
            </a:r>
          </a:p>
        </p:txBody>
      </p:sp>
    </p:spTree>
    <p:extLst>
      <p:ext uri="{BB962C8B-B14F-4D97-AF65-F5344CB8AC3E}">
        <p14:creationId xmlns:p14="http://schemas.microsoft.com/office/powerpoint/2010/main" val="2443281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알고리즘이 수렴했는지 여부와 반복 횟수를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새로운 샘플을 가장 비슷한 클러스터에 손쉽게 할당</a:t>
            </a:r>
            <a:r>
              <a:rPr lang="en-US" altLang="ko-KR"/>
              <a:t>(</a:t>
            </a:r>
            <a:r>
              <a:rPr lang="ko-KR" altLang="en-US"/>
              <a:t>하드 군집</a:t>
            </a:r>
            <a:r>
              <a:rPr lang="en-US" altLang="ko-KR"/>
              <a:t>)</a:t>
            </a:r>
            <a:br>
              <a:rPr lang="en-US" altLang="ko-KR"/>
            </a:br>
            <a:r>
              <a:rPr lang="ko-KR" altLang="en-US"/>
              <a:t>또는 특정 클러스터에 속할 확률을 예측</a:t>
            </a:r>
            <a:r>
              <a:rPr lang="en-US" altLang="ko-KR"/>
              <a:t>(</a:t>
            </a:r>
            <a:r>
              <a:rPr lang="ko-KR" altLang="en-US"/>
              <a:t>소프트 군집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하드 군집을 위해서는 </a:t>
            </a:r>
            <a:r>
              <a:rPr lang="en-US" altLang="ko-KR"/>
              <a:t>predict() </a:t>
            </a:r>
            <a:r>
              <a:rPr lang="ko-KR" altLang="en-US"/>
              <a:t>메서드를 사용하고 소프트 군집을 위해서는 </a:t>
            </a:r>
            <a:r>
              <a:rPr lang="en-US" altLang="ko-KR"/>
              <a:t>predict_proba() </a:t>
            </a:r>
            <a:r>
              <a:rPr lang="ko-KR" altLang="en-US"/>
              <a:t>메서드를 사용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77F2051-87EF-51A8-90EA-B008C512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00" y="1227293"/>
            <a:ext cx="2599529" cy="1230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A1CA02C-767F-77E5-CCF1-7CEB19967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81413"/>
            <a:ext cx="3104767" cy="254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689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가우스 혼합 모델은 생성 모델</a:t>
            </a:r>
            <a:r>
              <a:rPr lang="en-US" altLang="ko-KR"/>
              <a:t>(generative model)</a:t>
            </a:r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이 모델에서 새로운 샘플을 만들 수 있음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score_samples() </a:t>
            </a:r>
            <a:r>
              <a:rPr lang="ko-KR" altLang="en-US"/>
              <a:t>메서드를 사용하여 주어진 위치에서 모델의 밀도를 추정</a:t>
            </a:r>
            <a:endParaRPr lang="en-US" altLang="ko-KR"/>
          </a:p>
          <a:p>
            <a:pPr lvl="3"/>
            <a:r>
              <a:rPr lang="ko-KR" altLang="en-US"/>
              <a:t>샘플이 주어지면 이 메서드는 그 위치의 확률 밀도 함수</a:t>
            </a:r>
            <a:r>
              <a:rPr lang="en-US" altLang="ko-KR"/>
              <a:t>(PDF)</a:t>
            </a:r>
            <a:r>
              <a:rPr lang="ko-KR" altLang="en-US"/>
              <a:t>의 로그를 예측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A5BA759-A490-86A7-D31D-0A517A84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16325"/>
            <a:ext cx="3867150" cy="2990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1ED2249-4F00-B5F3-71C7-089781CC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392615"/>
            <a:ext cx="5457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13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9-16]</a:t>
            </a:r>
            <a:r>
              <a:rPr lang="ko-KR" altLang="en-US"/>
              <a:t> 이 모델의 클러스터 평균</a:t>
            </a:r>
            <a:r>
              <a:rPr lang="en-US" altLang="ko-KR"/>
              <a:t>, </a:t>
            </a:r>
            <a:r>
              <a:rPr lang="ko-KR" altLang="en-US"/>
              <a:t>결정 경계</a:t>
            </a:r>
            <a:r>
              <a:rPr lang="en-US" altLang="ko-KR"/>
              <a:t>(</a:t>
            </a:r>
            <a:r>
              <a:rPr lang="ko-KR" altLang="en-US"/>
              <a:t>파선</a:t>
            </a:r>
            <a:r>
              <a:rPr lang="en-US" altLang="ko-KR"/>
              <a:t>), </a:t>
            </a:r>
            <a:r>
              <a:rPr lang="ko-KR" altLang="en-US"/>
              <a:t>밀도 등고선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D24DC28-210D-1320-DA28-466D3547A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547812"/>
            <a:ext cx="778192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46B879-CC80-5D34-387C-41A30468FD12}"/>
              </a:ext>
            </a:extLst>
          </p:cNvPr>
          <p:cNvSpPr txBox="1"/>
          <p:nvPr/>
        </p:nvSpPr>
        <p:spPr>
          <a:xfrm>
            <a:off x="2558717" y="5654712"/>
            <a:ext cx="71376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9-16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훈련된 가우스 혼합 모델의 클러스터 평균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결정 경계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밀도 등고선</a:t>
            </a:r>
          </a:p>
        </p:txBody>
      </p:sp>
    </p:spTree>
    <p:extLst>
      <p:ext uri="{BB962C8B-B14F-4D97-AF65-F5344CB8AC3E}">
        <p14:creationId xmlns:p14="http://schemas.microsoft.com/office/powerpoint/2010/main" val="792244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특성이나 클러스터가 많거나 샘플이 적을 때는 </a:t>
            </a:r>
            <a:r>
              <a:rPr lang="en-US" altLang="ko-KR"/>
              <a:t>EM</a:t>
            </a:r>
            <a:r>
              <a:rPr lang="ko-KR" altLang="en-US"/>
              <a:t>이 최적의 솔루션으로 수렴하기 어려움</a:t>
            </a:r>
            <a:endParaRPr lang="en-US" altLang="ko-KR"/>
          </a:p>
          <a:p>
            <a:pPr lvl="2"/>
            <a:r>
              <a:rPr lang="ko-KR" altLang="en-US"/>
              <a:t>알고리즘이 학습할 파라미터 개수를 제한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클러스터의 모양과 방향의 범위를 제한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공분산 행렬에 제약을 추가</a:t>
            </a:r>
          </a:p>
          <a:p>
            <a:pPr lvl="2"/>
            <a:r>
              <a:rPr lang="ko-KR" altLang="en-US"/>
              <a:t>사이킷런에서는 </a:t>
            </a:r>
            <a:r>
              <a:rPr lang="en-US" altLang="ko-KR"/>
              <a:t>covariance_type </a:t>
            </a:r>
            <a:r>
              <a:rPr lang="ko-KR" altLang="en-US"/>
              <a:t>매개변수에 다음 값 중 하나를 설정</a:t>
            </a:r>
            <a:endParaRPr lang="en-US" altLang="ko-KR"/>
          </a:p>
          <a:p>
            <a:pPr lvl="3"/>
            <a:r>
              <a:rPr lang="en-US" altLang="ko-KR"/>
              <a:t>"spherical“</a:t>
            </a:r>
            <a:br>
              <a:rPr lang="en-US" altLang="ko-KR"/>
            </a:br>
            <a:r>
              <a:rPr lang="ko-KR" altLang="en-US"/>
              <a:t>모든 클러스터가 원형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하지만 지름은 다를 수 있음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분산이 다름</a:t>
            </a:r>
            <a:r>
              <a:rPr lang="en-US" altLang="ko-KR"/>
              <a:t>)</a:t>
            </a:r>
          </a:p>
          <a:p>
            <a:pPr lvl="3"/>
            <a:r>
              <a:rPr lang="en-US" altLang="ko-KR"/>
              <a:t>"diag“</a:t>
            </a:r>
            <a:br>
              <a:rPr lang="en-US" altLang="ko-KR"/>
            </a:br>
            <a:r>
              <a:rPr lang="ko-KR" altLang="en-US"/>
              <a:t>클러스터는 크기에 상관없이 어떤 타원형도 가능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하지만 타원의 축은 좌표축과 나란해야 함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공분산 행렬이 대각 행렬</a:t>
            </a:r>
            <a:r>
              <a:rPr lang="en-US" altLang="ko-KR"/>
              <a:t>)</a:t>
            </a:r>
          </a:p>
          <a:p>
            <a:pPr lvl="3"/>
            <a:r>
              <a:rPr lang="en-US" altLang="ko-KR"/>
              <a:t>"tied“</a:t>
            </a:r>
            <a:br>
              <a:rPr lang="en-US" altLang="ko-KR"/>
            </a:br>
            <a:r>
              <a:rPr lang="ko-KR" altLang="en-US"/>
              <a:t>모든 클러스터가 동일한 타원 모양</a:t>
            </a:r>
            <a:r>
              <a:rPr lang="en-US" altLang="ko-KR"/>
              <a:t>, </a:t>
            </a:r>
            <a:r>
              <a:rPr lang="ko-KR" altLang="en-US"/>
              <a:t>크기</a:t>
            </a:r>
            <a:r>
              <a:rPr lang="en-US" altLang="ko-KR"/>
              <a:t>, </a:t>
            </a:r>
            <a:r>
              <a:rPr lang="ko-KR" altLang="en-US"/>
              <a:t>방향을 가짐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모든 클러스터는 동일한 공분산 행렬을 공유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452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9-17]</a:t>
            </a:r>
            <a:r>
              <a:rPr lang="ko-KR" altLang="en-US"/>
              <a:t> </a:t>
            </a:r>
            <a:r>
              <a:rPr lang="en-US" altLang="ko-KR"/>
              <a:t>covariance_type</a:t>
            </a:r>
            <a:r>
              <a:rPr lang="ko-KR" altLang="en-US"/>
              <a:t>을 </a:t>
            </a:r>
            <a:r>
              <a:rPr lang="en-US" altLang="ko-KR"/>
              <a:t>"tied" </a:t>
            </a:r>
            <a:r>
              <a:rPr lang="ko-KR" altLang="en-US"/>
              <a:t>또는 </a:t>
            </a:r>
            <a:r>
              <a:rPr lang="en-US" altLang="ko-KR"/>
              <a:t>"spherical"</a:t>
            </a:r>
            <a:r>
              <a:rPr lang="ko-KR" altLang="en-US"/>
              <a:t>로 지정했을 때 </a:t>
            </a:r>
            <a:r>
              <a:rPr lang="en-US" altLang="ko-KR"/>
              <a:t>EM </a:t>
            </a:r>
            <a:r>
              <a:rPr lang="ko-KR" altLang="en-US"/>
              <a:t>알고리즘으로 찾은 솔루션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0B0831F-275D-61B3-7DD4-8D9F8B52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747837"/>
            <a:ext cx="8001000" cy="3362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4CDE49-EBEB-CB14-91F9-2063306E4CEA}"/>
              </a:ext>
            </a:extLst>
          </p:cNvPr>
          <p:cNvSpPr txBox="1"/>
          <p:nvPr/>
        </p:nvSpPr>
        <p:spPr>
          <a:xfrm>
            <a:off x="2858610" y="5378118"/>
            <a:ext cx="7237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9-17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타이드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(tied)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클러스터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원형 클러스터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를 사용한 가우스 혼합</a:t>
            </a:r>
          </a:p>
        </p:txBody>
      </p:sp>
    </p:spTree>
    <p:extLst>
      <p:ext uri="{BB962C8B-B14F-4D97-AF65-F5344CB8AC3E}">
        <p14:creationId xmlns:p14="http://schemas.microsoft.com/office/powerpoint/2010/main" val="128733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9.2.1 </a:t>
            </a:r>
            <a:r>
              <a:rPr lang="ko-KR" altLang="en-US" b="1" dirty="0">
                <a:solidFill>
                  <a:srgbClr val="FF0000"/>
                </a:solidFill>
              </a:rPr>
              <a:t>가우스 혼합을 사용한 이상치 탐지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밀도가 낮은 지역에 있는 모든 샘플을 </a:t>
            </a:r>
            <a:r>
              <a:rPr lang="ko-KR" altLang="en-US" dirty="0" err="1"/>
              <a:t>이상치로</a:t>
            </a:r>
            <a:r>
              <a:rPr lang="ko-KR" altLang="en-US" dirty="0"/>
              <a:t> 간주</a:t>
            </a:r>
            <a:endParaRPr lang="en-US" altLang="ko-KR" dirty="0"/>
          </a:p>
          <a:p>
            <a:pPr lvl="2"/>
            <a:r>
              <a:rPr lang="ko-KR" altLang="en-US" dirty="0"/>
              <a:t>네 번째 백분위수</a:t>
            </a:r>
            <a:r>
              <a:rPr lang="en-US" altLang="ko-KR" dirty="0"/>
              <a:t>(4%)</a:t>
            </a:r>
            <a:r>
              <a:rPr lang="ko-KR" altLang="en-US" dirty="0"/>
              <a:t>를 밀도 </a:t>
            </a:r>
            <a:r>
              <a:rPr lang="ko-KR" altLang="en-US" dirty="0" err="1"/>
              <a:t>임곗값으로</a:t>
            </a:r>
            <a:r>
              <a:rPr lang="ko-KR" altLang="en-US" dirty="0"/>
              <a:t> 사용하여 이상치를 구분하는 코드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87BD26F-5FC8-5C68-3988-5EAE8FC1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7362"/>
            <a:ext cx="4876800" cy="1219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E5A31B0-F0B1-4D91-8D14-9A8B6F89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36" y="2989287"/>
            <a:ext cx="6051103" cy="28697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B79CEF-9DFD-EDD3-4641-9C75E8425705}"/>
              </a:ext>
            </a:extLst>
          </p:cNvPr>
          <p:cNvSpPr txBox="1"/>
          <p:nvPr/>
        </p:nvSpPr>
        <p:spPr>
          <a:xfrm>
            <a:off x="3124940" y="5819211"/>
            <a:ext cx="67584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9-18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가우스 혼합 모델을 사용한 이상치 탐지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9B73D82-3B3A-5709-B1C8-A8A34DE6B486}"/>
              </a:ext>
            </a:extLst>
          </p:cNvPr>
          <p:cNvSpPr txBox="1"/>
          <p:nvPr/>
        </p:nvSpPr>
        <p:spPr>
          <a:xfrm>
            <a:off x="2352767" y="6235773"/>
            <a:ext cx="8096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특이치 탐지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는 </a:t>
            </a:r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이상치로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오염되지 않은 ‘깨끗한’ </a:t>
            </a:r>
            <a:r>
              <a:rPr lang="ko-KR" altLang="en-US" sz="1400" dirty="0" err="1">
                <a:solidFill>
                  <a:schemeClr val="accent4">
                    <a:lumMod val="50000"/>
                  </a:schemeClr>
                </a:solidFill>
                <a:latin typeface="+mn-ea"/>
              </a:rPr>
              <a:t>데이터셋에서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 훈련한다는 점이 이상치 탐지와 다름</a:t>
            </a:r>
          </a:p>
        </p:txBody>
      </p:sp>
    </p:spTree>
    <p:extLst>
      <p:ext uri="{BB962C8B-B14F-4D97-AF65-F5344CB8AC3E}">
        <p14:creationId xmlns:p14="http://schemas.microsoft.com/office/powerpoint/2010/main" val="3280340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9.2.2 </a:t>
            </a:r>
            <a:r>
              <a:rPr lang="ko-KR" altLang="en-US" b="1" dirty="0">
                <a:solidFill>
                  <a:srgbClr val="FF0000"/>
                </a:solidFill>
              </a:rPr>
              <a:t>클러스터 개수 선택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BIC</a:t>
            </a:r>
            <a:r>
              <a:rPr lang="ko-KR" altLang="en-US" dirty="0"/>
              <a:t>나 </a:t>
            </a:r>
            <a:r>
              <a:rPr lang="en-US" altLang="ko-KR" dirty="0"/>
              <a:t>AIC</a:t>
            </a:r>
            <a:r>
              <a:rPr lang="ko-KR" altLang="en-US" dirty="0"/>
              <a:t>와 같은 이론적 정보 기준을 최소화하는 모델을 선택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B79CEF-9DFD-EDD3-4641-9C75E8425705}"/>
              </a:ext>
            </a:extLst>
          </p:cNvPr>
          <p:cNvSpPr txBox="1"/>
          <p:nvPr/>
        </p:nvSpPr>
        <p:spPr>
          <a:xfrm>
            <a:off x="1811045" y="1856829"/>
            <a:ext cx="22638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식 </a:t>
            </a:r>
            <a:r>
              <a:rPr lang="en-US" altLang="ko-KR" sz="1400" b="1">
                <a:latin typeface="+mn-ea"/>
              </a:rPr>
              <a:t>9-1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BIC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AIC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180241E-CAA1-9E67-6CE1-C35BB8EF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9" y="2262676"/>
            <a:ext cx="2505075" cy="942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27433F23-F9B3-4177-1563-4AEDCA4E632D}"/>
                  </a:ext>
                </a:extLst>
              </p:cNvPr>
              <p:cNvSpPr txBox="1"/>
              <p:nvPr/>
            </p:nvSpPr>
            <p:spPr>
              <a:xfrm>
                <a:off x="5090424" y="2364831"/>
                <a:ext cx="6107836" cy="745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>
                    <a:latin typeface="+mn-ea"/>
                  </a:rPr>
                  <a:t>• m</a:t>
                </a:r>
                <a:r>
                  <a:rPr lang="ko-KR" altLang="en-US" sz="1400" dirty="0">
                    <a:latin typeface="+mn-ea"/>
                  </a:rPr>
                  <a:t>은 샘플의 개수</a:t>
                </a:r>
                <a:endParaRPr lang="en-US" altLang="ko-KR" sz="1400" dirty="0">
                  <a:latin typeface="+mn-ea"/>
                </a:endParaRPr>
              </a:p>
              <a:p>
                <a:r>
                  <a:rPr lang="en-US" altLang="ko-KR" sz="1400" dirty="0">
                    <a:latin typeface="+mn-ea"/>
                  </a:rPr>
                  <a:t>• p</a:t>
                </a:r>
                <a:r>
                  <a:rPr lang="ko-KR" altLang="en-US" sz="1400" dirty="0">
                    <a:latin typeface="+mn-ea"/>
                  </a:rPr>
                  <a:t>는 모델이 학습할 </a:t>
                </a:r>
                <a:r>
                  <a:rPr lang="ko-KR" altLang="en-US" sz="1400" dirty="0" err="1">
                    <a:latin typeface="+mn-ea"/>
                  </a:rPr>
                  <a:t>파라미터</a:t>
                </a:r>
                <a:r>
                  <a:rPr lang="ko-KR" altLang="en-US" sz="1400" dirty="0">
                    <a:latin typeface="+mn-ea"/>
                  </a:rPr>
                  <a:t> 개수</a:t>
                </a:r>
                <a:endParaRPr lang="en-US" altLang="ko-KR" sz="1400" dirty="0">
                  <a:latin typeface="+mn-ea"/>
                </a:endParaRPr>
              </a:p>
              <a:p>
                <a:r>
                  <a:rPr lang="en-US" altLang="ko-KR" sz="1400" dirty="0">
                    <a:latin typeface="+mn-ea"/>
                  </a:rPr>
                  <a:t>•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400" i="1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ko-KR" altLang="en-US" sz="1400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ko-KR" altLang="en-US" sz="1400" dirty="0">
                    <a:latin typeface="+mn-ea"/>
                  </a:rPr>
                  <a:t>은 모델의 가능도 </a:t>
                </a:r>
                <a:r>
                  <a:rPr lang="ko-KR" altLang="en-US" sz="1400" dirty="0" smtClean="0">
                    <a:latin typeface="+mn-ea"/>
                  </a:rPr>
                  <a:t>함수</a:t>
                </a:r>
                <a:r>
                  <a:rPr lang="en-US" altLang="ko-KR" sz="1400" dirty="0" smtClean="0">
                    <a:latin typeface="+mn-ea"/>
                  </a:rPr>
                  <a:t>(likelihood function)</a:t>
                </a:r>
                <a:r>
                  <a:rPr lang="ko-KR" altLang="en-US" sz="1400" dirty="0" smtClean="0">
                    <a:latin typeface="+mn-ea"/>
                  </a:rPr>
                  <a:t>의 </a:t>
                </a:r>
                <a:r>
                  <a:rPr lang="ko-KR" altLang="en-US" sz="1400" dirty="0">
                    <a:latin typeface="+mn-ea"/>
                  </a:rPr>
                  <a:t>최댓값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7433F23-F9B3-4177-1563-4AEDCA4E6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24" y="2364831"/>
                <a:ext cx="6107836" cy="745973"/>
              </a:xfrm>
              <a:prstGeom prst="rect">
                <a:avLst/>
              </a:prstGeom>
              <a:blipFill rotWithShape="1">
                <a:blip r:embed="rId3"/>
                <a:stretch>
                  <a:fillRect l="-200" t="-820" b="-7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16445F7-2B25-B0C5-044B-A25FA5257775}"/>
              </a:ext>
            </a:extLst>
          </p:cNvPr>
          <p:cNvSpPr/>
          <p:nvPr/>
        </p:nvSpPr>
        <p:spPr>
          <a:xfrm>
            <a:off x="1524000" y="1856829"/>
            <a:ext cx="8498889" cy="143678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05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bic()</a:t>
            </a:r>
            <a:r>
              <a:rPr lang="ko-KR" altLang="en-US"/>
              <a:t>와 </a:t>
            </a:r>
            <a:r>
              <a:rPr lang="en-US" altLang="ko-KR"/>
              <a:t>aic() </a:t>
            </a:r>
            <a:r>
              <a:rPr lang="ko-KR" altLang="en-US"/>
              <a:t>메서드를 사용해 </a:t>
            </a:r>
            <a:r>
              <a:rPr lang="en-US" altLang="ko-KR"/>
              <a:t>BIC</a:t>
            </a:r>
            <a:r>
              <a:rPr lang="ko-KR" altLang="en-US"/>
              <a:t>와 </a:t>
            </a:r>
            <a:r>
              <a:rPr lang="en-US" altLang="ko-KR"/>
              <a:t>AIC</a:t>
            </a:r>
            <a:r>
              <a:rPr lang="ko-KR" altLang="en-US"/>
              <a:t>를 계산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B79CEF-9DFD-EDD3-4641-9C75E8425705}"/>
              </a:ext>
            </a:extLst>
          </p:cNvPr>
          <p:cNvSpPr txBox="1"/>
          <p:nvPr/>
        </p:nvSpPr>
        <p:spPr>
          <a:xfrm>
            <a:off x="2947386" y="5713717"/>
            <a:ext cx="7004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9-20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가지 클러스터 개수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에 대한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AIC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BIC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1D7097F-1920-8A32-AF39-31E3B781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98" y="1214089"/>
            <a:ext cx="2800350" cy="1438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9D921FD-CCCA-1967-4ED8-84EB8643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85" y="2786411"/>
            <a:ext cx="80295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31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9.2.3 </a:t>
            </a:r>
            <a:r>
              <a:rPr lang="ko-KR" altLang="en-US" b="1">
                <a:solidFill>
                  <a:srgbClr val="FF0000"/>
                </a:solidFill>
              </a:rPr>
              <a:t>베이즈 가우스 혼합 모델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최적의 클러스터 개수를 수동으로 찾지 않고 불필요한 클러스터의 가중치를 </a:t>
            </a:r>
            <a:r>
              <a:rPr lang="en-US" altLang="ko-KR"/>
              <a:t>0</a:t>
            </a:r>
            <a:r>
              <a:rPr lang="ko-KR" altLang="en-US"/>
              <a:t>으로</a:t>
            </a:r>
            <a:r>
              <a:rPr lang="en-US" altLang="ko-KR"/>
              <a:t>(</a:t>
            </a:r>
            <a:r>
              <a:rPr lang="ko-KR" altLang="en-US"/>
              <a:t>또는 </a:t>
            </a:r>
            <a:r>
              <a:rPr lang="en-US" altLang="ko-KR"/>
              <a:t>0</a:t>
            </a:r>
            <a:r>
              <a:rPr lang="ko-KR" altLang="en-US"/>
              <a:t>에 가깝게</a:t>
            </a:r>
            <a:r>
              <a:rPr lang="en-US" altLang="ko-KR"/>
              <a:t>) </a:t>
            </a:r>
            <a:r>
              <a:rPr lang="ko-KR" altLang="en-US"/>
              <a:t>만드는 </a:t>
            </a:r>
            <a:r>
              <a:rPr lang="en-US" altLang="ko-KR"/>
              <a:t>BayesianGaussianMixture </a:t>
            </a:r>
            <a:r>
              <a:rPr lang="ko-KR" altLang="en-US"/>
              <a:t>클래스</a:t>
            </a:r>
            <a:endParaRPr lang="en-US" altLang="ko-KR"/>
          </a:p>
          <a:p>
            <a:pPr lvl="2"/>
            <a:r>
              <a:rPr lang="ko-KR" altLang="en-US"/>
              <a:t>자동으로 불필요한 클러스터를 제거</a:t>
            </a:r>
            <a:endParaRPr lang="en-US" altLang="ko-KR"/>
          </a:p>
          <a:p>
            <a:pPr lvl="2"/>
            <a:r>
              <a:rPr lang="ko-KR" altLang="en-US"/>
              <a:t>클러스터 개수를 </a:t>
            </a:r>
            <a:r>
              <a:rPr lang="en-US" altLang="ko-KR"/>
              <a:t>10</a:t>
            </a:r>
            <a:r>
              <a:rPr lang="ko-KR" altLang="en-US"/>
              <a:t>으로 설정하고 결과를 확인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B79CEF-9DFD-EDD3-4641-9C75E8425705}"/>
              </a:ext>
            </a:extLst>
          </p:cNvPr>
          <p:cNvSpPr txBox="1"/>
          <p:nvPr/>
        </p:nvSpPr>
        <p:spPr>
          <a:xfrm>
            <a:off x="2947386" y="5713717"/>
            <a:ext cx="7004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9-20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여러 가지 클러스터 개수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k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에 대한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AIC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BIC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0E30E4-382B-F0CD-3A70-676C0F73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81275"/>
            <a:ext cx="7639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59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베이즈 가우스 혼합 모델은 타원형 클러스터에 잘 작동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다른 모양을 가진 클러스터에서는 잘 작동하지 않음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B79CEF-9DFD-EDD3-4641-9C75E8425705}"/>
              </a:ext>
            </a:extLst>
          </p:cNvPr>
          <p:cNvSpPr txBox="1"/>
          <p:nvPr/>
        </p:nvSpPr>
        <p:spPr>
          <a:xfrm>
            <a:off x="2752925" y="5030137"/>
            <a:ext cx="7004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그림 </a:t>
            </a:r>
            <a:r>
              <a:rPr lang="en-US" altLang="ko-KR" sz="1400" b="1">
                <a:latin typeface="+mn-ea"/>
              </a:rPr>
              <a:t>9-21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  <a:latin typeface="+mn-ea"/>
              </a:rPr>
              <a:t>타원형이 아닌 클러스터에 가우스 혼합 모델 훈련하기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81B3EDF-5F20-3D8E-856D-50A59BC6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014537"/>
            <a:ext cx="7839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15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9.2</a:t>
            </a:r>
            <a:r>
              <a:rPr lang="ko-KR" altLang="en-US" dirty="0" smtClean="0"/>
              <a:t> </a:t>
            </a:r>
            <a:r>
              <a:rPr lang="ko-KR" altLang="en-US" dirty="0"/>
              <a:t>가우스 혼합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04716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9.2.4 </a:t>
            </a:r>
            <a:r>
              <a:rPr lang="ko-KR" altLang="en-US" b="1" dirty="0">
                <a:solidFill>
                  <a:srgbClr val="FF0000"/>
                </a:solidFill>
              </a:rPr>
              <a:t>이상치 탐지와 특이치 탐지를 위한 알고리즘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Fast-MCD</a:t>
            </a:r>
          </a:p>
          <a:p>
            <a:pPr lvl="2"/>
            <a:r>
              <a:rPr lang="en-US" altLang="ko-KR" dirty="0" err="1"/>
              <a:t>EllipticEnvelope</a:t>
            </a:r>
            <a:r>
              <a:rPr lang="en-US" altLang="ko-KR" dirty="0"/>
              <a:t> </a:t>
            </a:r>
            <a:r>
              <a:rPr lang="ko-KR" altLang="en-US" dirty="0"/>
              <a:t>클래스에서 구현된 </a:t>
            </a:r>
            <a:r>
              <a:rPr lang="en-US" altLang="ko-KR" dirty="0"/>
              <a:t>Fast-MCD(minimum covariance determinant) </a:t>
            </a:r>
            <a:r>
              <a:rPr lang="ko-KR" altLang="en-US" dirty="0"/>
              <a:t>알고리즘은 이상치 탐지에 유용</a:t>
            </a:r>
            <a:endParaRPr lang="en-US" altLang="ko-KR" dirty="0"/>
          </a:p>
          <a:p>
            <a:pPr lvl="2"/>
            <a:r>
              <a:rPr lang="ko-KR" altLang="en-US" dirty="0"/>
              <a:t>특히 </a:t>
            </a:r>
            <a:r>
              <a:rPr lang="ko-KR" altLang="en-US" dirty="0" err="1"/>
              <a:t>데이터셋을</a:t>
            </a:r>
            <a:r>
              <a:rPr lang="ko-KR" altLang="en-US" dirty="0"/>
              <a:t> 정제할 때 사용</a:t>
            </a:r>
            <a:endParaRPr lang="en-US" altLang="ko-KR" dirty="0"/>
          </a:p>
          <a:p>
            <a:pPr lvl="1"/>
            <a:r>
              <a:rPr lang="ko-KR" altLang="en-US" dirty="0" err="1"/>
              <a:t>아이솔레이션</a:t>
            </a:r>
            <a:r>
              <a:rPr lang="ko-KR" altLang="en-US" dirty="0"/>
              <a:t> </a:t>
            </a:r>
            <a:r>
              <a:rPr lang="ko-KR" altLang="en-US" dirty="0" err="1"/>
              <a:t>포레스트</a:t>
            </a:r>
            <a:endParaRPr lang="ko-KR" altLang="en-US" dirty="0"/>
          </a:p>
          <a:p>
            <a:pPr lvl="2"/>
            <a:r>
              <a:rPr lang="ko-KR" altLang="en-US" dirty="0"/>
              <a:t>고차원 </a:t>
            </a:r>
            <a:r>
              <a:rPr lang="ko-KR" altLang="en-US" dirty="0" err="1"/>
              <a:t>데이터셋에서</a:t>
            </a:r>
            <a:r>
              <a:rPr lang="ko-KR" altLang="en-US" dirty="0"/>
              <a:t> 이상치 탐지에 효율적인 알고리즘</a:t>
            </a:r>
            <a:endParaRPr lang="en-US" altLang="ko-KR" dirty="0"/>
          </a:p>
          <a:p>
            <a:pPr lvl="1"/>
            <a:r>
              <a:rPr lang="en-US" altLang="ko-KR" dirty="0"/>
              <a:t>LOF(local outlier factor)</a:t>
            </a:r>
          </a:p>
          <a:p>
            <a:pPr lvl="2"/>
            <a:r>
              <a:rPr lang="ko-KR" altLang="en-US" dirty="0"/>
              <a:t>이상치 탐지에 좋음</a:t>
            </a:r>
            <a:endParaRPr lang="en-US" altLang="ko-KR" dirty="0"/>
          </a:p>
          <a:p>
            <a:pPr lvl="2"/>
            <a:r>
              <a:rPr lang="ko-KR" altLang="en-US" dirty="0"/>
              <a:t>주어진 샘플 주위의 밀도와 이웃 주위의 밀도를 비교</a:t>
            </a:r>
            <a:endParaRPr lang="en-US" altLang="ko-KR" dirty="0"/>
          </a:p>
          <a:p>
            <a:pPr lvl="1"/>
            <a:r>
              <a:rPr lang="en-US" altLang="ko-KR" dirty="0"/>
              <a:t>one-class SVM</a:t>
            </a:r>
          </a:p>
          <a:p>
            <a:pPr lvl="2"/>
            <a:r>
              <a:rPr lang="ko-KR" altLang="en-US" dirty="0"/>
              <a:t>이 알고리즘은 특이치 탐지에 효과적</a:t>
            </a:r>
            <a:endParaRPr lang="en-US" altLang="ko-KR" dirty="0"/>
          </a:p>
          <a:p>
            <a:pPr lvl="1"/>
            <a:r>
              <a:rPr lang="en-US" altLang="ko-KR" dirty="0"/>
              <a:t>PCA(</a:t>
            </a:r>
            <a:r>
              <a:rPr lang="ko-KR" altLang="en-US" dirty="0"/>
              <a:t>그리고 </a:t>
            </a:r>
            <a:r>
              <a:rPr lang="en-US" altLang="ko-KR" dirty="0" err="1"/>
              <a:t>inverse_transform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가진 다른 차원 축소 기법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이상치 탐지에 매우 효과적이며 간단함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989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군집을 어떻게 정의할 수 있는가</a:t>
            </a:r>
            <a:r>
              <a:rPr lang="en-US" altLang="ko-KR" dirty="0"/>
              <a:t>? </a:t>
            </a:r>
            <a:r>
              <a:rPr lang="ko-KR" altLang="en-US" dirty="0"/>
              <a:t>몇 개의 군집 알고리즘을 말해보기</a:t>
            </a:r>
            <a:endParaRPr lang="en-US" altLang="ko-KR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군집 알고리즘의 주요 애플리케이션은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/>
              <a:t>k</a:t>
            </a:r>
            <a:r>
              <a:rPr lang="en-US" altLang="ko-KR" dirty="0" smtClean="0"/>
              <a:t>-</a:t>
            </a:r>
            <a:r>
              <a:rPr lang="ko-KR" altLang="en-US" dirty="0"/>
              <a:t>평균을 사용할 때 적절한 클러스터 개수를 선택할 수 있는 두 가지 기법은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레이블 전파는 무엇인가</a:t>
            </a:r>
            <a:r>
              <a:rPr lang="en-US" altLang="ko-KR" dirty="0"/>
              <a:t>? </a:t>
            </a:r>
            <a:r>
              <a:rPr lang="ko-KR" altLang="en-US" dirty="0"/>
              <a:t>왜 이를 구현해야 하고 어떻게 구현할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대규모 데이터셋으로 확장할 수 있는 군집 알고리즘 두 개를 말해보기</a:t>
            </a:r>
            <a:r>
              <a:rPr lang="en-US" altLang="ko-KR" dirty="0"/>
              <a:t>. </a:t>
            </a:r>
            <a:r>
              <a:rPr lang="ko-KR" altLang="en-US" dirty="0"/>
              <a:t>밀도가 높은 지역을 찾는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군집 알고리즘 두 개는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능동 학습이 유용한 경우는 언제인가</a:t>
            </a:r>
            <a:r>
              <a:rPr lang="en-US" altLang="ko-KR" dirty="0"/>
              <a:t>? </a:t>
            </a:r>
            <a:r>
              <a:rPr lang="ko-KR" altLang="en-US" dirty="0"/>
              <a:t>어떻게 구현할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이상치 탐지와 정상치 탐지의 차이는 무엇인가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가우시안 혼합이 무엇인가요</a:t>
            </a:r>
            <a:r>
              <a:rPr lang="en-US" altLang="ko-KR" dirty="0"/>
              <a:t>? </a:t>
            </a:r>
            <a:r>
              <a:rPr lang="ko-KR" altLang="en-US" dirty="0"/>
              <a:t>어떤 작업에 사용할 수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가우시안 혼합 모델을 사용할 때 적절한 클러스터 개수를 찾는 두 가지 기법은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79111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10"/>
            </a:pPr>
            <a:r>
              <a:rPr lang="ko-KR" altLang="en-US" dirty="0"/>
              <a:t>전통적인 올리베티</a:t>
            </a:r>
            <a:r>
              <a:rPr lang="en-US" altLang="ko-KR" dirty="0"/>
              <a:t>(Olivetti) </a:t>
            </a:r>
            <a:r>
              <a:rPr lang="ko-KR" altLang="en-US" dirty="0"/>
              <a:t>얼굴 데이터셋은 </a:t>
            </a:r>
            <a:r>
              <a:rPr lang="en-US" altLang="ko-KR" dirty="0"/>
              <a:t>64×64 </a:t>
            </a:r>
            <a:r>
              <a:rPr lang="ko-KR" altLang="en-US" dirty="0"/>
              <a:t>픽셀 크기의 흑백 얼굴 이미지 </a:t>
            </a:r>
            <a:r>
              <a:rPr lang="en-US" altLang="ko-KR" dirty="0"/>
              <a:t>400</a:t>
            </a:r>
            <a:r>
              <a:rPr lang="ko-KR" altLang="en-US" dirty="0"/>
              <a:t>개를 </a:t>
            </a:r>
            <a:r>
              <a:rPr lang="ko-KR" altLang="en-US"/>
              <a:t>담고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있음</a:t>
            </a:r>
            <a:r>
              <a:rPr lang="en-US" altLang="ko-KR" dirty="0"/>
              <a:t>. </a:t>
            </a:r>
            <a:r>
              <a:rPr lang="ko-KR" altLang="en-US" dirty="0"/>
              <a:t>각 이미지는 </a:t>
            </a:r>
            <a:r>
              <a:rPr lang="en-US" altLang="ko-KR" dirty="0"/>
              <a:t>4,096 </a:t>
            </a:r>
            <a:r>
              <a:rPr lang="ko-KR" altLang="en-US" dirty="0"/>
              <a:t>크기의 </a:t>
            </a:r>
            <a:r>
              <a:rPr lang="en-US" altLang="ko-KR" dirty="0"/>
              <a:t>1D </a:t>
            </a:r>
            <a:r>
              <a:rPr lang="ko-KR" altLang="en-US" dirty="0"/>
              <a:t>벡터로 펼쳐져 있음</a:t>
            </a:r>
            <a:r>
              <a:rPr lang="en-US" altLang="ko-KR" dirty="0"/>
              <a:t>. </a:t>
            </a:r>
            <a:r>
              <a:rPr lang="ko-KR" altLang="en-US" dirty="0"/>
              <a:t>사람 </a:t>
            </a:r>
            <a:r>
              <a:rPr lang="en-US" altLang="ko-KR" dirty="0"/>
              <a:t>40</a:t>
            </a:r>
            <a:r>
              <a:rPr lang="ko-KR" altLang="en-US" dirty="0"/>
              <a:t>명의 사진을 </a:t>
            </a:r>
            <a:r>
              <a:rPr lang="en-US" altLang="ko-KR" dirty="0"/>
              <a:t>10</a:t>
            </a:r>
            <a:r>
              <a:rPr lang="ko-KR" altLang="en-US" dirty="0"/>
              <a:t>장씩 찍은 것임</a:t>
            </a:r>
            <a:r>
              <a:rPr lang="en-US" altLang="ko-KR" dirty="0"/>
              <a:t>. </a:t>
            </a:r>
            <a:r>
              <a:rPr lang="ko-KR" altLang="en-US" dirty="0"/>
              <a:t>어떤 사람의 사진인지 예측하는 모델을 훈련하는 것이 일반적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 err="1"/>
              <a:t>sklearn.datasets.fetch_olivetti_faces</a:t>
            </a:r>
            <a:r>
              <a:rPr lang="en-US" altLang="ko-KR" dirty="0"/>
              <a:t>() </a:t>
            </a:r>
            <a:r>
              <a:rPr lang="ko-KR" altLang="en-US" dirty="0"/>
              <a:t>함수를 사용해 데이터셋을 불러오고 훈련 세트</a:t>
            </a:r>
            <a:r>
              <a:rPr lang="en-US" altLang="ko-KR" dirty="0"/>
              <a:t>, </a:t>
            </a:r>
            <a:r>
              <a:rPr lang="ko-KR" altLang="en-US" dirty="0"/>
              <a:t>검증 세트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테스트 </a:t>
            </a:r>
            <a:r>
              <a:rPr lang="ko-KR" altLang="en-US" dirty="0"/>
              <a:t>세트로 나누기</a:t>
            </a:r>
            <a:r>
              <a:rPr lang="en-US" altLang="ko-KR" dirty="0"/>
              <a:t>(</a:t>
            </a:r>
            <a:r>
              <a:rPr lang="ko-KR" altLang="en-US" dirty="0"/>
              <a:t>이 데이터셋은 이미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 </a:t>
            </a:r>
            <a:r>
              <a:rPr lang="ko-KR" altLang="en-US" dirty="0"/>
              <a:t>사이로 스케일이 조정되어 있음</a:t>
            </a:r>
            <a:r>
              <a:rPr lang="en-US" altLang="ko-KR" dirty="0"/>
              <a:t>). </a:t>
            </a:r>
            <a:r>
              <a:rPr lang="ko-KR" altLang="en-US" dirty="0"/>
              <a:t>이 데이터셋은 매우 작으니 계층적 샘플링을 사용해 각 세트에 동일한 사람의 얼굴이 고루 섞이도록 하는 것이 좋음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그다음 </a:t>
            </a:r>
            <a:r>
              <a:rPr lang="en-US" altLang="ko-KR" dirty="0"/>
              <a:t>k-</a:t>
            </a:r>
            <a:r>
              <a:rPr lang="ko-KR" altLang="en-US" dirty="0"/>
              <a:t>평균을 사용해 이미지를 군집해보기</a:t>
            </a:r>
            <a:r>
              <a:rPr lang="en-US" altLang="ko-KR" dirty="0"/>
              <a:t>. (</a:t>
            </a:r>
            <a:r>
              <a:rPr lang="ko-KR" altLang="en-US" dirty="0"/>
              <a:t>이 장에서 소개한 기법 중 하나를 사용해</a:t>
            </a:r>
            <a:r>
              <a:rPr lang="en-US" altLang="ko-KR" dirty="0"/>
              <a:t>) </a:t>
            </a:r>
            <a:r>
              <a:rPr lang="ko-KR" altLang="en-US" dirty="0"/>
              <a:t>적절한 클러스터 개수를 찾고</a:t>
            </a:r>
            <a:r>
              <a:rPr lang="en-US" altLang="ko-KR" dirty="0"/>
              <a:t>, </a:t>
            </a:r>
            <a:r>
              <a:rPr lang="ko-KR" altLang="en-US" dirty="0"/>
              <a:t>클러스터를 시각화해보기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각 클러스터에 비슷한 얼굴이 들어 있나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0"/>
            </a:pPr>
            <a:r>
              <a:rPr lang="ko-KR" altLang="en-US" dirty="0"/>
              <a:t>올리베티 얼굴 데이터셋으로 계속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사진에 나타난 사람을 예측하는 분류기를 훈련하고 검증 세트에서 평가해보고</a:t>
            </a:r>
            <a:r>
              <a:rPr lang="en-US" altLang="ko-KR" dirty="0"/>
              <a:t>,. </a:t>
            </a:r>
            <a:r>
              <a:rPr lang="ko-KR" altLang="en-US" dirty="0"/>
              <a:t>그다음 </a:t>
            </a:r>
            <a:r>
              <a:rPr lang="en-US" altLang="ko-KR" dirty="0"/>
              <a:t>k-</a:t>
            </a:r>
            <a:r>
              <a:rPr lang="ko-KR" altLang="en-US"/>
              <a:t>평균을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차원 </a:t>
            </a:r>
            <a:r>
              <a:rPr lang="ko-KR" altLang="en-US" dirty="0"/>
              <a:t>축소 도구로 사용하여 축소된 세트에서 분류기를 훈련해보기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분류기 성능을 최대로 만드는 클러스터 개수를 찾아보면</a:t>
            </a:r>
            <a:r>
              <a:rPr lang="en-US" altLang="ko-KR" dirty="0"/>
              <a:t>, </a:t>
            </a:r>
            <a:r>
              <a:rPr lang="ko-KR" altLang="en-US" dirty="0"/>
              <a:t>얼마나 성능이 나오나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축소된 세트에서 추출한 특성을 원본 특성에 추가하면 어떤가</a:t>
            </a:r>
            <a:r>
              <a:rPr lang="en-US" altLang="ko-KR" dirty="0"/>
              <a:t>? (</a:t>
            </a:r>
            <a:r>
              <a:rPr lang="ko-KR" altLang="en-US" dirty="0"/>
              <a:t>여기에서도 최선의 클러스터 개수를 찾아보기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3112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sz="3200" dirty="0"/>
              <a:t>(3)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06905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12"/>
            </a:pPr>
            <a:r>
              <a:rPr lang="ko-KR" altLang="en-US" dirty="0"/>
              <a:t>올리베티 얼굴 데이터셋에서 가우시안 혼합 모델을 </a:t>
            </a:r>
            <a:r>
              <a:rPr lang="ko-KR" altLang="en-US" dirty="0" smtClean="0"/>
              <a:t>훈련해보기</a:t>
            </a:r>
            <a:r>
              <a:rPr lang="en-US" altLang="ko-KR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알고리즘의 속도를 높이기 위해 데이터셋의 차원을 감소시켜야 할 것임</a:t>
            </a:r>
            <a:r>
              <a:rPr lang="en-US" altLang="ko-KR" dirty="0"/>
              <a:t>(</a:t>
            </a:r>
            <a:r>
              <a:rPr lang="ko-KR" altLang="en-US" dirty="0"/>
              <a:t>예를 들면 분산의 </a:t>
            </a:r>
            <a:r>
              <a:rPr lang="en-US" altLang="ko-KR" dirty="0"/>
              <a:t>99%</a:t>
            </a:r>
            <a:r>
              <a:rPr lang="ko-KR" altLang="en-US" dirty="0"/>
              <a:t>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유지하면서 </a:t>
            </a:r>
            <a:r>
              <a:rPr lang="en-US" altLang="ko-KR" dirty="0"/>
              <a:t>PCA</a:t>
            </a:r>
            <a:r>
              <a:rPr lang="ko-KR" altLang="en-US" dirty="0"/>
              <a:t>를 사용</a:t>
            </a:r>
            <a:r>
              <a:rPr lang="en-US" altLang="ko-KR" dirty="0"/>
              <a:t>). </a:t>
            </a:r>
            <a:br>
              <a:rPr lang="en-US" altLang="ko-KR" dirty="0"/>
            </a:br>
            <a:r>
              <a:rPr lang="ko-KR" altLang="en-US" dirty="0"/>
              <a:t>이 모델을 사용해 </a:t>
            </a:r>
            <a:r>
              <a:rPr lang="en-US" altLang="ko-KR" dirty="0"/>
              <a:t>(sample() </a:t>
            </a:r>
            <a:r>
              <a:rPr lang="ko-KR" altLang="en-US" dirty="0"/>
              <a:t>메서드로</a:t>
            </a:r>
            <a:r>
              <a:rPr lang="en-US" altLang="ko-KR" dirty="0"/>
              <a:t>) </a:t>
            </a:r>
            <a:r>
              <a:rPr lang="ko-KR" altLang="en-US" dirty="0"/>
              <a:t>새로운 얼굴을 생성하고 시각화해보기</a:t>
            </a:r>
            <a:r>
              <a:rPr lang="en-US" altLang="ko-KR" dirty="0"/>
              <a:t>(PCA</a:t>
            </a:r>
            <a:r>
              <a:rPr lang="ko-KR" altLang="en-US" dirty="0"/>
              <a:t>를 사용했다면 </a:t>
            </a:r>
            <a:r>
              <a:rPr lang="en-US" altLang="ko-KR" dirty="0" err="1"/>
              <a:t>inverse_transform</a:t>
            </a:r>
            <a:r>
              <a:rPr lang="en-US" altLang="ko-KR" dirty="0"/>
              <a:t>() </a:t>
            </a:r>
            <a:r>
              <a:rPr lang="ko-KR" altLang="en-US" dirty="0"/>
              <a:t>메서드를 사용해야 함</a:t>
            </a:r>
            <a:r>
              <a:rPr lang="en-US" altLang="ko-KR" dirty="0"/>
              <a:t>). </a:t>
            </a:r>
            <a:br>
              <a:rPr lang="en-US" altLang="ko-KR" dirty="0"/>
            </a:br>
            <a:r>
              <a:rPr lang="ko-KR" altLang="en-US" dirty="0"/>
              <a:t>일부 이미지를 수정해보기</a:t>
            </a:r>
            <a:r>
              <a:rPr lang="en-US" altLang="ko-KR" dirty="0"/>
              <a:t>(</a:t>
            </a:r>
            <a:r>
              <a:rPr lang="ko-KR" altLang="en-US" dirty="0"/>
              <a:t>예를 들면 회전</a:t>
            </a:r>
            <a:r>
              <a:rPr lang="en-US" altLang="ko-KR" dirty="0"/>
              <a:t>, </a:t>
            </a:r>
            <a:r>
              <a:rPr lang="ko-KR" altLang="en-US" dirty="0"/>
              <a:t>뒤집기</a:t>
            </a:r>
            <a:r>
              <a:rPr lang="en-US" altLang="ko-KR" dirty="0"/>
              <a:t>, </a:t>
            </a:r>
            <a:r>
              <a:rPr lang="ko-KR" altLang="en-US" dirty="0"/>
              <a:t>어둡게 하기</a:t>
            </a:r>
            <a:r>
              <a:rPr lang="en-US" altLang="ko-KR" dirty="0"/>
              <a:t>). </a:t>
            </a:r>
            <a:br>
              <a:rPr lang="en-US" altLang="ko-KR" dirty="0"/>
            </a:br>
            <a:r>
              <a:rPr lang="ko-KR" altLang="en-US" dirty="0"/>
              <a:t>모델이 이상치를 감지하는지 확인하기</a:t>
            </a:r>
            <a:r>
              <a:rPr lang="en-US" altLang="ko-KR" dirty="0"/>
              <a:t>(</a:t>
            </a:r>
            <a:r>
              <a:rPr lang="ko-KR" altLang="en-US" dirty="0"/>
              <a:t>즉 정상 샘플과 이상치에 대해 </a:t>
            </a:r>
            <a:r>
              <a:rPr lang="en-US" altLang="ko-KR" dirty="0" err="1"/>
              <a:t>score_samples</a:t>
            </a:r>
            <a:r>
              <a:rPr lang="en-US" altLang="ko-KR" dirty="0"/>
              <a:t>() </a:t>
            </a:r>
            <a:r>
              <a:rPr lang="ko-KR" altLang="en-US" dirty="0"/>
              <a:t>메서드 출력을 비교</a:t>
            </a:r>
            <a:r>
              <a:rPr lang="en-US" altLang="ko-KR" dirty="0"/>
              <a:t>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2"/>
            </a:pPr>
            <a:r>
              <a:rPr lang="ko-KR" altLang="en-US" dirty="0"/>
              <a:t>일부 차원 축소 기법은 이상치 탐지를 위해서 사용할 수도 있음</a:t>
            </a:r>
            <a:r>
              <a:rPr lang="en-US" altLang="ko-KR" dirty="0"/>
              <a:t>. </a:t>
            </a:r>
            <a:r>
              <a:rPr lang="ko-KR" altLang="en-US" dirty="0"/>
              <a:t>예를 들어 올리베티 얼굴 데이터셋을 </a:t>
            </a:r>
            <a:r>
              <a:rPr lang="en-US" altLang="ko-KR" dirty="0"/>
              <a:t>PCA</a:t>
            </a:r>
            <a:r>
              <a:rPr lang="ko-KR" altLang="en-US" dirty="0"/>
              <a:t>를 사용해 분산의 </a:t>
            </a:r>
            <a:r>
              <a:rPr lang="en-US" altLang="ko-KR" dirty="0"/>
              <a:t>99% </a:t>
            </a:r>
            <a:r>
              <a:rPr lang="ko-KR" altLang="en-US" dirty="0"/>
              <a:t>유지하도록 축소해보고</a:t>
            </a:r>
            <a:r>
              <a:rPr lang="en-US" altLang="ko-KR" dirty="0"/>
              <a:t>, </a:t>
            </a:r>
            <a:r>
              <a:rPr lang="ko-KR" altLang="en-US" dirty="0"/>
              <a:t>그다음 각 이미지의 재구성 오차를 계산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다음으로 이전 연습문제에서 만든 수정된 이미지를 선택해 재구성 오차를 확인하기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재구성 오차가 얼마나 커지는지 확인하고</a:t>
            </a:r>
            <a:r>
              <a:rPr lang="en-US" altLang="ko-KR" dirty="0"/>
              <a:t>, </a:t>
            </a:r>
            <a:r>
              <a:rPr lang="ko-KR" altLang="en-US" dirty="0"/>
              <a:t>재구성 이미지를 출력해보면 이유를 알 수 있음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정상 얼굴을 재구성하기 때문임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12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859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비지도 학습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9.1   </a:t>
            </a:r>
            <a:r>
              <a:rPr lang="ko-KR" altLang="en-US" dirty="0"/>
              <a:t>군집</a:t>
            </a:r>
            <a:endParaRPr lang="en-US" altLang="ko-KR" dirty="0"/>
          </a:p>
          <a:p>
            <a:r>
              <a:rPr lang="en-US" altLang="ko-KR" dirty="0" smtClean="0"/>
              <a:t>9.2   </a:t>
            </a:r>
            <a:r>
              <a:rPr lang="ko-KR" altLang="en-US" dirty="0"/>
              <a:t>가우스 혼합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b="1" dirty="0" smtClean="0">
                <a:cs typeface="+mj-cs"/>
              </a:rPr>
              <a:t>9</a:t>
            </a:r>
            <a:r>
              <a:rPr lang="ko-KR" altLang="en-US" sz="3600" b="1" dirty="0" smtClean="0">
                <a:cs typeface="+mj-cs"/>
              </a:rPr>
              <a:t>장</a:t>
            </a:r>
            <a:r>
              <a:rPr lang="en-US" altLang="ko-KR" sz="3600" b="1" dirty="0" smtClean="0">
                <a:cs typeface="+mj-cs"/>
              </a:rPr>
              <a:t> </a:t>
            </a:r>
            <a:r>
              <a:rPr lang="ko-KR" altLang="en-US" sz="3600" b="1" dirty="0">
                <a:cs typeface="+mj-cs"/>
              </a:rPr>
              <a:t>비지도 학습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비지도 학습과 알고리즘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 </a:t>
            </a:r>
            <a:r>
              <a:rPr lang="ko-KR" altLang="en-US" dirty="0"/>
              <a:t>장에서 다루는 비지도 학습 알고리즘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713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군집</a:t>
            </a:r>
            <a:r>
              <a:rPr lang="en-US" altLang="ko-KR" dirty="0"/>
              <a:t>(</a:t>
            </a:r>
            <a:r>
              <a:rPr lang="en-US" altLang="ko-KR"/>
              <a:t>clustering)</a:t>
            </a:r>
          </a:p>
          <a:p>
            <a:pPr lvl="2"/>
            <a:r>
              <a:rPr lang="ko-KR" altLang="en-US"/>
              <a:t>비슷한 </a:t>
            </a:r>
            <a:r>
              <a:rPr lang="ko-KR" altLang="en-US" dirty="0"/>
              <a:t>샘플을 클러스터</a:t>
            </a:r>
            <a:r>
              <a:rPr lang="en-US" altLang="ko-KR" dirty="0"/>
              <a:t>(cluster)</a:t>
            </a:r>
            <a:r>
              <a:rPr lang="ko-KR" altLang="en-US"/>
              <a:t>로 모음</a:t>
            </a:r>
            <a:endParaRPr lang="en-US" altLang="ko-KR"/>
          </a:p>
          <a:p>
            <a:pPr lvl="2"/>
            <a:r>
              <a:rPr lang="ko-KR" altLang="en-US"/>
              <a:t>데이터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고객 분류</a:t>
            </a:r>
            <a:r>
              <a:rPr lang="en-US" altLang="ko-KR" dirty="0"/>
              <a:t>, </a:t>
            </a:r>
            <a:r>
              <a:rPr lang="ko-KR" altLang="en-US" dirty="0"/>
              <a:t>추천 시스템</a:t>
            </a:r>
            <a:r>
              <a:rPr lang="en-US" altLang="ko-KR" dirty="0"/>
              <a:t>, </a:t>
            </a:r>
            <a:r>
              <a:rPr lang="ko-KR" altLang="en-US" dirty="0"/>
              <a:t>검색 엔진</a:t>
            </a:r>
            <a:r>
              <a:rPr lang="en-US" altLang="ko-KR" dirty="0"/>
              <a:t>, </a:t>
            </a:r>
            <a:r>
              <a:rPr lang="ko-KR" altLang="en-US" dirty="0"/>
              <a:t>이미지 분할</a:t>
            </a:r>
            <a:r>
              <a:rPr lang="en-US" altLang="ko-KR" dirty="0"/>
              <a:t>, </a:t>
            </a:r>
            <a:r>
              <a:rPr lang="ko-KR" altLang="en-US" dirty="0" err="1"/>
              <a:t>준지도</a:t>
            </a:r>
            <a:r>
              <a:rPr lang="ko-KR" altLang="en-US" dirty="0"/>
              <a:t> 학습</a:t>
            </a:r>
            <a:r>
              <a:rPr lang="en-US" altLang="ko-KR" dirty="0"/>
              <a:t>, </a:t>
            </a:r>
            <a:r>
              <a:rPr lang="ko-KR" altLang="en-US" dirty="0"/>
              <a:t>차원 축소 등에 사용하는 </a:t>
            </a:r>
            <a:r>
              <a:rPr lang="ko-KR" altLang="en-US"/>
              <a:t>훌륭한 도구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r>
              <a:rPr lang="ko-KR" altLang="en-US" dirty="0"/>
              <a:t>이상치 탐지</a:t>
            </a:r>
            <a:r>
              <a:rPr lang="en-US" altLang="ko-KR" dirty="0"/>
              <a:t>(outlier </a:t>
            </a:r>
            <a:r>
              <a:rPr lang="en-US" altLang="ko-KR"/>
              <a:t>detection)</a:t>
            </a:r>
          </a:p>
          <a:p>
            <a:pPr lvl="2"/>
            <a:r>
              <a:rPr lang="en-US" altLang="ko-KR"/>
              <a:t>‘</a:t>
            </a:r>
            <a:r>
              <a:rPr lang="ko-KR" altLang="en-US" dirty="0"/>
              <a:t>정상’ 데이터가 어떻게 보이는지를 학습하고</a:t>
            </a:r>
            <a:r>
              <a:rPr lang="en-US" altLang="ko-KR" dirty="0"/>
              <a:t>, </a:t>
            </a:r>
            <a:r>
              <a:rPr lang="ko-KR" altLang="en-US" dirty="0"/>
              <a:t>비정상 샘플을 감지하는 </a:t>
            </a:r>
            <a:r>
              <a:rPr lang="ko-KR" altLang="en-US"/>
              <a:t>데 사용</a:t>
            </a:r>
            <a:endParaRPr lang="en-US" altLang="ko-KR"/>
          </a:p>
          <a:p>
            <a:pPr lvl="2"/>
            <a:r>
              <a:rPr lang="ko-KR" altLang="en-US"/>
              <a:t>예를 </a:t>
            </a:r>
            <a:r>
              <a:rPr lang="ko-KR" altLang="en-US" dirty="0"/>
              <a:t>들면 제조 라인에서 결함 제품을 감지하거나 시계열 데이터에서 새로운 </a:t>
            </a:r>
            <a:r>
              <a:rPr lang="ko-KR" altLang="en-US"/>
              <a:t>트렌드를 찾음</a:t>
            </a:r>
            <a:endParaRPr lang="en-US" altLang="ko-KR" dirty="0"/>
          </a:p>
          <a:p>
            <a:pPr lvl="1"/>
            <a:r>
              <a:rPr lang="ko-KR" altLang="en-US" dirty="0"/>
              <a:t>밀도 추정</a:t>
            </a:r>
            <a:r>
              <a:rPr lang="en-US" altLang="ko-KR" dirty="0"/>
              <a:t>(density </a:t>
            </a:r>
            <a:r>
              <a:rPr lang="en-US" altLang="ko-KR"/>
              <a:t>estimation)</a:t>
            </a:r>
          </a:p>
          <a:p>
            <a:pPr lvl="2"/>
            <a:r>
              <a:rPr lang="ko-KR" altLang="en-US"/>
              <a:t>데이터셋 </a:t>
            </a:r>
            <a:r>
              <a:rPr lang="ko-KR" altLang="en-US" dirty="0"/>
              <a:t>생성 확률 과정</a:t>
            </a:r>
            <a:r>
              <a:rPr lang="en-US" altLang="ko-KR" dirty="0"/>
              <a:t>(random process)</a:t>
            </a:r>
            <a:r>
              <a:rPr lang="ko-KR" altLang="en-US" dirty="0"/>
              <a:t>의 확률 밀도 함수</a:t>
            </a:r>
            <a:r>
              <a:rPr lang="en-US" altLang="ko-KR" dirty="0"/>
              <a:t>(probability density function, PDF)</a:t>
            </a:r>
            <a:r>
              <a:rPr lang="ko-KR" altLang="en-US"/>
              <a:t>를 추정</a:t>
            </a:r>
            <a:endParaRPr lang="en-US" altLang="ko-KR"/>
          </a:p>
          <a:p>
            <a:pPr lvl="2"/>
            <a:r>
              <a:rPr lang="ko-KR" altLang="en-US"/>
              <a:t>밀도 </a:t>
            </a:r>
            <a:r>
              <a:rPr lang="ko-KR" altLang="en-US" dirty="0"/>
              <a:t>추정은 이상치 탐지에 </a:t>
            </a:r>
            <a:r>
              <a:rPr lang="ko-KR" altLang="en-US"/>
              <a:t>널리 사용</a:t>
            </a:r>
            <a:endParaRPr lang="en-US" altLang="ko-KR"/>
          </a:p>
          <a:p>
            <a:pPr lvl="2"/>
            <a:r>
              <a:rPr lang="ko-KR" altLang="en-US"/>
              <a:t>밀도가 </a:t>
            </a:r>
            <a:r>
              <a:rPr lang="ko-KR" altLang="en-US" dirty="0"/>
              <a:t>매우 낮은 영역에 놓인 샘플이 </a:t>
            </a:r>
            <a:r>
              <a:rPr lang="ko-KR" altLang="en-US" dirty="0" err="1"/>
              <a:t>이상치일</a:t>
            </a:r>
            <a:r>
              <a:rPr lang="ko-KR" altLang="en-US" dirty="0"/>
              <a:t> </a:t>
            </a:r>
            <a:r>
              <a:rPr lang="ko-KR" altLang="en-US"/>
              <a:t>가능성이 높음</a:t>
            </a:r>
            <a:endParaRPr lang="en-US" altLang="ko-KR"/>
          </a:p>
          <a:p>
            <a:pPr lvl="2"/>
            <a:r>
              <a:rPr lang="ko-KR" altLang="en-US"/>
              <a:t>데이터 </a:t>
            </a:r>
            <a:r>
              <a:rPr lang="ko-KR" altLang="en-US" dirty="0"/>
              <a:t>분석과 </a:t>
            </a:r>
            <a:r>
              <a:rPr lang="ko-KR" altLang="en-US"/>
              <a:t>시각화에도 유용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15313</TotalTime>
  <Words>3420</Words>
  <Application>Microsoft Office PowerPoint</Application>
  <PresentationFormat>사용자 지정</PresentationFormat>
  <Paragraphs>594</Paragraphs>
  <Slides>58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59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이 장에서 다루는 비지도 학습 알고리즘</vt:lpstr>
      <vt:lpstr>9.1 군집(1)</vt:lpstr>
      <vt:lpstr>9.1 군집(2)</vt:lpstr>
      <vt:lpstr>9.1 군집(3)</vt:lpstr>
      <vt:lpstr>9.1 군집(4)</vt:lpstr>
      <vt:lpstr>9.1 군집(5)</vt:lpstr>
      <vt:lpstr>9.1 군집(6)</vt:lpstr>
      <vt:lpstr>9.1 군집(7)</vt:lpstr>
      <vt:lpstr>9.1 군집(8)</vt:lpstr>
      <vt:lpstr>9.1 군집(9)</vt:lpstr>
      <vt:lpstr>9.1 군집(10)</vt:lpstr>
      <vt:lpstr>9.1 군집(11)</vt:lpstr>
      <vt:lpstr>9.1 군집(12)</vt:lpstr>
      <vt:lpstr>9.1 군집(13)</vt:lpstr>
      <vt:lpstr>9.1 군집(14)</vt:lpstr>
      <vt:lpstr>9.1 군집(15)</vt:lpstr>
      <vt:lpstr>9.1 군집(16)</vt:lpstr>
      <vt:lpstr>9.1 군집(17)</vt:lpstr>
      <vt:lpstr>9.1 군집(18)</vt:lpstr>
      <vt:lpstr>9.1 군집(19)</vt:lpstr>
      <vt:lpstr>9.1 군집(20)</vt:lpstr>
      <vt:lpstr>9.1 군집(21)</vt:lpstr>
      <vt:lpstr>9.1 군집(22)</vt:lpstr>
      <vt:lpstr>9.1 군집(23)</vt:lpstr>
      <vt:lpstr>9.1 군집(24)</vt:lpstr>
      <vt:lpstr>9.1 군집(25)</vt:lpstr>
      <vt:lpstr>9.1 군집(26)</vt:lpstr>
      <vt:lpstr>9.1 군집(27)</vt:lpstr>
      <vt:lpstr>9.1 군집(28)</vt:lpstr>
      <vt:lpstr>9.1 군집(29)</vt:lpstr>
      <vt:lpstr>9.1 군집(30)</vt:lpstr>
      <vt:lpstr>9.1 군집(31)</vt:lpstr>
      <vt:lpstr>9.1 군집(32)</vt:lpstr>
      <vt:lpstr>9.1 군집(33)</vt:lpstr>
      <vt:lpstr>9.2 가우스 혼합(1)</vt:lpstr>
      <vt:lpstr>9.2 가우스 혼합(2)</vt:lpstr>
      <vt:lpstr>9.2 가우스 혼합(3)</vt:lpstr>
      <vt:lpstr>9.2 가우스 혼합(4)</vt:lpstr>
      <vt:lpstr>9.2 가우스 혼합(5)</vt:lpstr>
      <vt:lpstr>9.2 가우스 혼합(6)</vt:lpstr>
      <vt:lpstr>9.2 가우스 혼합(7)</vt:lpstr>
      <vt:lpstr>9.2 가우스 혼합(8)</vt:lpstr>
      <vt:lpstr>9.2 가우스 혼합(9)</vt:lpstr>
      <vt:lpstr>9.2 가우스 혼합(10)</vt:lpstr>
      <vt:lpstr>9.2 가우스 혼합(11)</vt:lpstr>
      <vt:lpstr>9.2 가우스 혼합(12)</vt:lpstr>
      <vt:lpstr>9.2 가우스 혼합(13)</vt:lpstr>
      <vt:lpstr>연습문제(1)</vt:lpstr>
      <vt:lpstr>연습문제(2)</vt:lpstr>
      <vt:lpstr>연습문제(3)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406</cp:revision>
  <dcterms:created xsi:type="dcterms:W3CDTF">2020-01-31T07:25:46Z</dcterms:created>
  <dcterms:modified xsi:type="dcterms:W3CDTF">2023-10-16T05:42:49Z</dcterms:modified>
</cp:coreProperties>
</file>