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67"/>
  </p:notesMasterIdLst>
  <p:handoutMasterIdLst>
    <p:handoutMasterId r:id="rId68"/>
  </p:handoutMasterIdLst>
  <p:sldIdLst>
    <p:sldId id="267" r:id="rId3"/>
    <p:sldId id="270" r:id="rId4"/>
    <p:sldId id="272" r:id="rId5"/>
    <p:sldId id="268" r:id="rId6"/>
    <p:sldId id="298" r:id="rId7"/>
    <p:sldId id="324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5" r:id="rId32"/>
    <p:sldId id="323" r:id="rId33"/>
    <p:sldId id="326" r:id="rId34"/>
    <p:sldId id="327" r:id="rId35"/>
    <p:sldId id="328" r:id="rId36"/>
    <p:sldId id="329" r:id="rId37"/>
    <p:sldId id="330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4/5/2021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4/5/2021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4/5/2021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>
                <a:solidFill>
                  <a:srgbClr val="E0AC00"/>
                </a:solidFill>
              </a:rPr>
              <a:t>1</a:t>
            </a:r>
            <a:r>
              <a:rPr lang="ko-KR" altLang="en-US" sz="5400" dirty="0">
                <a:solidFill>
                  <a:srgbClr val="E0AC00"/>
                </a:solidFill>
              </a:rPr>
              <a:t>장</a:t>
            </a:r>
            <a:r>
              <a:rPr lang="en-US" altLang="ko-KR" sz="5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컴퓨터는 데이터에서 배운다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1-2 </a:t>
            </a:r>
            <a:r>
              <a:rPr lang="ko-KR" altLang="en-US" sz="1600" b="1" dirty="0" smtClean="0"/>
              <a:t>지도 학습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03" y="1897756"/>
            <a:ext cx="7567289" cy="43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메일을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필터링하는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예를 생각해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지도 학습 머신 러닝 알고리즘을 사용하여 모델을 훈련할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데이터셋은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또는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아닌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정확하게 표시되어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훈련된 모델은 새로운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두 개의 범주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(category)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 어디에 속하는지 예측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필터의 예처럼 개별 클래스 레이블이 있는 지도 학습을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(classification)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학습의 또 다른 종류는 연속적인 값을 출력하는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회귀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(regression)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클래스 레이블 예측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분류는 지도 학습의 하위 카테고리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과거의 관측을 기반으로 새로운 샘플의 범주형 클래스 레이블을 예측하는 것이 목적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레이블은 이산적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(discrete)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순서가 없어 샘플이 속한 그룹으로 이해할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언급한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메일 감지는 전형적인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이진 분류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(binary classification)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작업의 예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아닌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두 개의 클래스 사이를 구분하려고 머신 러닝 알고리즘이 일련의 규칙을 학습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1-3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훈련 샘플이 있는 이진 분류 작업의 개념을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음성 클래스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(negative class)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뺄셈 기호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양성 클래스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(positive class)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덧셈 기호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샘플이 두 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값에 연관되어 있으므로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 알고리즘을 사용하여 두 클래스를 구분할 수 있는 규칙을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규칙은 점선으로 나타난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결정 경계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boundary)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새로운 데이터의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값이 주어지면 두 개의 범주 중 하나로 분류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1-3 </a:t>
            </a:r>
            <a:r>
              <a:rPr lang="ko-KR" altLang="en-US" sz="1600" b="1" dirty="0" smtClean="0"/>
              <a:t>두 개의 클래스를 구분하는 결정 경계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1907177"/>
            <a:ext cx="4896353" cy="464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 이상의 클래스 레이블을 가진 경우가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 알고리즘으로 학습한 예측 모델은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클래스 레이블을 새로운 샘플에 할당할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다중 분류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(multiclass classification)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전형적인 예는 손으로 쓴 글자 인식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글자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(“A”, “B”, “C”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예측하려는 대상이며 순서가 없는 범주나 클래스 레이블로 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알파벳 각 글자를 손으로 쓴 이미지 샘플을 모아서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새로운 글자를 입력으로 제공하면 예측 모델이 일정한 정확도로 알파벳 글자를 예측할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 숫자가 훈련 데이터셋에 없다면 이 머신 러닝 시스템은 숫자를 인식하지 못할 것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회귀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연속적인 출력 값 예측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분류 작업은 범주형 순서가 없는 레이블을 샘플에 할당하는 것이라고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번째 지도 학습의 종류는 연속적인 출력 값을 예측하는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회귀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회귀는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예측 변수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(predictor variable)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설명 변수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(explanatory variable)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연속적인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반응 변수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(response variable)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결과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(outcome)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주어졌을 때 출력 값을 예측하기 위해 두 변수 사이의 관계를 찾음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분야에서는 예측 변수를 보통 “특성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(feature)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부르며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반응 변수를 “타깃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(target)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부름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책에서는 이런 관례를 따르겠음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학생들의 수학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SAT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점수를 예측한다고 가정해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시험 공부에 투자한 시간과 최종 점수 사이에 관계가 있다면 두 값으로 훈련 데이터를 만들고 모델을 학습할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모델은 시험에 응시하려는 학생들이 공부한 시간을 이용하여 시험 점수를 예측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개념을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타깃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주어지면 데이터 포인트와 직선 사이 거리가 최소가 되는 직선을 그을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평균 제곱 거리를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데이터에서 학습한 직선의 기울기와 절편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(intercept)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사용하여 새로운 데이터의 출력 값을 예측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1-4 </a:t>
            </a:r>
            <a:r>
              <a:rPr lang="ko-KR" altLang="en-US" sz="1600" b="1" dirty="0" smtClean="0"/>
              <a:t>선형 회귀의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988825"/>
            <a:ext cx="4791047" cy="46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컴퓨터는 데이터에서 배운다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5926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데이터를 지식으로 바꾸는 지능적인 시스템 구축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1.2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머신 러닝의 세 가지 종류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1.3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기본 용어와 표기법 소개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1.4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머신 러닝 시스템 구축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로드맵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1.5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머신 러닝을 위한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1.6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강화 학습으로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반응형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문제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강화 학습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머신 러닝의 또 다른 종류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강화 학습은 환경과 상호 작용하여 시스템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에이전트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(agent)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성능을 향상하는 것이 목적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환경의 현재 상태 정보는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보상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(reward)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신호를 포함하기 때문에 강화 학습을 지도 학습과 관련된 분야로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강화 학습의 피드백은 정답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(ground truth)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레이블이나 값이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보상 함수로 얼마나 행동이 좋은지를 측정한 값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에이전트는 환경과 상호 작용하여 보상이 최대화되는 일련의 행동을 강화 학습으로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탐험적인 시행착오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(trial and error)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방식이나 신중하게 세운 계획을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강화 학습의 대표적인 예는 체스 게임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에이전트는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체스판의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상태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환경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따라 기물의 이동을 결정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보상은 게임을 종료했을 때 승리하거나 패배하는 것으로 정의할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1-5 </a:t>
            </a:r>
            <a:r>
              <a:rPr lang="ko-KR" altLang="en-US" sz="1600" b="1" dirty="0" smtClean="0"/>
              <a:t>강화 학습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31218"/>
            <a:ext cx="7458312" cy="416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강화 학습으로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반응형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문제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강화 학습에는 여러 하위 분류가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일반적인 구조는 강화 학습 에이전트가 환경과 상호 작용하여 보상을 최대화하는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상태는 양의 보상이나 음의 보상과 연관됨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보상은 체스 게임의 승리나 패배처럼 전체 목표를 달성하는 것으로 정의할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체스에서 기물의 이동으로 나타난 결과는 각기 다른 환경 상태로 생각할 수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강화 학습으로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반응형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문제 해결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체스 예제를 좀 더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체스판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위의 특정 상황이 승리로 이어질 가능성이 높은 상태와 연관 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상대 체스 기물을 잡거나 퀸을 위협하는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 어떤 위치는 게임에 질 가능성이 높은 상태와 연관됨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다음 차례에 상대에게 기물을 잃게 되는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체스 게임에서 보상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승리하면 양의 보상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게임에 지면 음의 보상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게임이 끝날 때까지 주어지지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최종 보상은 상대의 플레이 방식에 따라 다름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상대가 퀸을 잃었지만 결국 게임에서 이길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강화 학습은 행동을 수행하고 즉시 얻거나 지연된 피드백을 통해 얻은 전체 보상을 최대화하는 일련의 행동을 학습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비지도 학습으로 숨겨진 구조 발견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학습에서는 모델을 훈련할 때 사전에 옳은 답을 알고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강화 학습에서는 에이전트의 특정 행동을 보상하는 방법을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레이블되지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않거나 구조를 알 수 없는 데이터를 다룸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 기법을 사용하면 알려진 출력 값이나 보상 함수의 도움을 받지 않고 의미 있는 정보를 추출하기 위해 데이터 구조를 탐색할 수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비지도 학습으로 숨겨진 구조 발견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군집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서브그룹 찾기</a:t>
            </a: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군집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(clustering)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사전 정보 없이 쌓여 있는 그룹 정보를 의미 있는 서브그룹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(subgroup)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클러스터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(cluster)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조직하는 탐색적 데이터 분석 기법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분석 과정에서 만든 각 클러스터는 어느 정도 유사성을 공유하고 다른 클러스터와는 비슷하지 않은 샘플 그룹을 형성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이따금 군집을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비지도 분류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(unsupervised classification)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하는 이유가 여기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클러스터링은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정보를 조직화하고 데이터에서 의미 있는 관계를 유도하는 훌륭한 도구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마케터가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관심사를 기반으로 고객을 그룹으로 나누어 각각에 맞는 마케팅 프로그램을 개발할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1- 6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군집이 어떻게 레이블되지 않는 데이터를 특성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유사도를 기반으로 세 개의 개별적인 그룹으로 조직화하는지 보여 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1- 6 </a:t>
            </a:r>
            <a:r>
              <a:rPr lang="ko-KR" altLang="en-US" sz="1600" b="1" dirty="0" smtClean="0"/>
              <a:t>군집의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07177"/>
            <a:ext cx="4740452" cy="465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비지도 학습으로 숨겨진 구조 발견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차원 축소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데이터 압축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학습의 또 다른 하위 분야는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차원 축소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(dimensionality reduction)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고차원의 데이터를 다루어야 하는 경우는 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관측 샘플에 많은 측정 지표가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이로 인해 머신 러닝 알고리즘의 계산 성능과 저장 공간의 한계에 맞닥뜨릴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차원 축소는 잡음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(noise)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데이터를 제거하기 위해 특성 전처리 단계에서 종종 적용하는 방법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비지도 학습으로 숨겨진 구조 발견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잡음 데이터는 특정 알고리즘의 예측 성능을 감소시킬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축소는 관련 있는 정보를 대부분 유지하면서 더 작은 차원을 가진 부분 공간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(subspace)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데이터를 압축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이따금 차원 축소는 데이터 시각화에도 유용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고차원 특성을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특성 공간으로 투영하여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2D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scatterplot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히스토그램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(histogram)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시각화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비선형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(nonlinear)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축소를 적용하여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3D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스위스롤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(Swiss Roll)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모양의 데이터를 새로운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특성의 부분 공간으로 압축하는 예를 보여 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1-7 </a:t>
            </a:r>
            <a:r>
              <a:rPr lang="ko-KR" altLang="en-US" sz="1600" b="1" dirty="0" smtClean="0"/>
              <a:t>차원 축소의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88825"/>
            <a:ext cx="7623774" cy="300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1.1  </a:t>
            </a:r>
            <a:r>
              <a:rPr lang="ko-KR" altLang="en-US" sz="2600" dirty="0" smtClean="0"/>
              <a:t>데이터를 지식으로 바꾸는 지능적인 시스템 구축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173187" y="3398286"/>
            <a:ext cx="6855233" cy="13201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1.3 </a:t>
            </a:r>
            <a:r>
              <a:rPr lang="ko-KR" altLang="en-US" sz="2600" dirty="0" smtClean="0"/>
              <a:t>기본 용어와 표기법 소개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46008" y="3398619"/>
            <a:ext cx="6567198" cy="1264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지금까지 지도 학습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강화 학습 세 개의 머신 러닝 종류를 살펴보았음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책에서 사용할 기본 용어를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다양한 측면을 언급할 때 사용하는 일반적인 용어를 다룸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좀 더 정확하고 효율적으로 소통하기 위한 수학 표기법을 소개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러닝은 방대한 분야이고 여러 학문이 관련되어 있기 때문에 여러 다른 용어로 같은 개념을 설명하는 경우를 머지않아 만나게 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이어지는 두 번째 절에서는 머신 러닝 문헌에서 가장 널리 사용되는 용어를 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다양한 머신 러닝 자료를 읽을 때 참고로 사용하면 좋음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 책에서 사용하는 표기법과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표는 머신 러닝 분야의 고전적인 예제인 붓꽃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(Iris)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일부를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Versicolor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Virginica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 종류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붓꽃 샘플을 담고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붓꽃 샘플은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하나의 행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(row)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센티미터 단위의 측정값은 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(column)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저장되어 있으며 데이터셋의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특성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(feature)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1-8 </a:t>
            </a:r>
            <a:r>
              <a:rPr lang="ko-KR" altLang="en-US" sz="1600" b="1" dirty="0" smtClean="0"/>
              <a:t>붓꽃 </a:t>
            </a:r>
            <a:r>
              <a:rPr lang="ko-KR" altLang="en-US" sz="1600" b="1" dirty="0" err="1" smtClean="0"/>
              <a:t>데이터셋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8" y="1873611"/>
            <a:ext cx="6212986" cy="467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 책에서 사용하는 표기법과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간단하게 표기하고 효율적으로 코드를 구현할 수 있도록 기초적인 선형대수학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algebra)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장부터는 행렬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(matrix)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벡터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(vector)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표기로 데이터를 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일반적인 관례에 따라서 샘플은 특성 행렬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행으로 나타내고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특성은 열을 따라 저장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이 책에서 사용하는 표기법과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샘플과 네 개의 특성을 가진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150×4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행렬         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쓸 수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1922" y="1873611"/>
            <a:ext cx="893536" cy="2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759" y="2409031"/>
            <a:ext cx="48260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 용어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러닝은 여러 연구 분야의 과학자들이 관여하기 때문에 분야가 방대하고 관련된 학문이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과정에서 많은 용어와 개념이 재발견되거나 재정의되었고 이미 알고 있는 내용이 다른 이름으로 등장하기도 함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 용어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목록에서 이 책과 다른 머신 러닝 책을 읽을 때 자주 등장하는 용어와 동의어를 정리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훈련 샘플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나타내는 테이블의 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동의어로는 관측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(observation)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레코드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(record)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인스턴스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(instance)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(example)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대부분의 경우 샘플은 훈련 예시의 집합을 의미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훈련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피팅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(fitting)</a:t>
            </a: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(parametric model)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경우 파라미터 추정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(parameter estimation)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특성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(x):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테이블이나 데이터 행렬의 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동의어로는 예측 변수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(predictor variable)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변수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(attribute)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공변량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(covariate)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822" y="2626137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605456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581140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기본 용어와 표기법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 용어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타깃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(y):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동의어로는 결과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(outcome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(output)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반응 변수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종속 변수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(dependent </a:t>
            </a:r>
          </a:p>
          <a:p>
            <a:pPr lvl="1">
              <a:buNone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     variable)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(label)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(ground truth)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손실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(loss function)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종종 비용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(cost function)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동의어로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일부 자료에서는 손실 함수를 하나의 데이터 포인트에 대해 측정한 손실로 사용하고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전체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대해 계산한 손실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평균 또는 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사용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822" y="1934853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22502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데이터를 지식으로 바꾸는 지능적인 시스템 구축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지식으로 바꾸는 지능적인 시스템 구축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현대 기술 시대에는 정형 또는 비정형 데이터가 매우 풍부함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세기 후반에 데이터에서 지식을 추출하여 예측하는 자기 학습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(self-learning)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알고리즘과 관련된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인공 지능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Intelligence, AI)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하위 분야로 머신 러닝이 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사람이 수동으로 대량의 데이터를 분석하여 규칙을 유도하고 모델을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러닝이 데이터에서 더 효율적으로 지식을 추출하여 예측 모델과 데이터 기반의 의사 결정 성능을 점진적으로 향상시킬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1.4 </a:t>
            </a:r>
            <a:r>
              <a:rPr lang="ko-KR" altLang="en-US" sz="2600" dirty="0" smtClean="0"/>
              <a:t>머신 러닝 시스템 구축 </a:t>
            </a:r>
            <a:r>
              <a:rPr lang="ko-KR" altLang="en-US" sz="2600" dirty="0" err="1" smtClean="0"/>
              <a:t>로드맵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46008" y="3398619"/>
            <a:ext cx="6567198" cy="1264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머신 러닝의 기초 개념과 세 종류의 학습 방법을 설명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학습 알고리즘과 함께 머신 러닝 시스템의 중요한 다른 부분을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1- 9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예측 모델링에 머신 러닝을 사용하는 전형적인 작업 흐름을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1-9 </a:t>
            </a:r>
            <a:r>
              <a:rPr lang="ko-KR" altLang="en-US" sz="1600" b="1" dirty="0" smtClean="0"/>
              <a:t>머신 러닝의 작업 흐름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88825"/>
            <a:ext cx="6435404" cy="465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전처리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 형태 갖추기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시스템을 구축할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로드맵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(roadmap)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이야기해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주어진 원본 데이터의 형태와 모습이 학습 알고리즘이 최적의 성능을 내기에 적합한 경우는 매우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드뭄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모든 머신 러닝 애플리케이션에서 가장 중요한 단계 중 하나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예로 든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생각해 보면 원본 데이터는 일련의 꽃 이미지들이고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의미 있는 특성을 추출해야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유용한 특성은 꽃의 색깔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색조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채도가 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꽃의 길이와 너비도 가능함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전처리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 형태 갖추기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머신 러닝 알고리즘에서 최적의 성능을 내려면 선택된 특성이 같은 스케일을 가져야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[0, 1]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범위로 변환하거나 평균이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단위 분산을 가진 표준 정규 분포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(standard normal distribution)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변환하는 경우가 많음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전처리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 형태 갖추기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일부 선택된 특성은 매우 상관관계가 높아 어느 정도 중복된 정보를 가질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이때는 차원 축소 기법을 사용하여 특성을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저차원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부분 공간으로 압축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공간의 차원을 축소하면 저장 공간이 덜 필요하고 학습 알고리즘을 더 빨리 실행할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어떤 경우에는 차원 축소가 모델의 예측 성능을 높이기도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관련 없는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잡음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매우 많을 경우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 신호 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잡음비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(Signal-to-Noise Ratio, SNR)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낮은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전처리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 형태 갖추기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알고리즘이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잘 작동하고 새로운 데이터에서도 잘 일반화되는지 확인하려면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머신 러닝 모델을 훈련하고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별도로 보관하고 최종 모델을 평가하는 맨 마지막에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예측 모델 훈련과 선택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머신 러닝 알고리즘은 각기 다른 문제를 해결하기 위해 개발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데이비드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월퍼트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(David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Wolpert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공짜 점심 없음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 free lunch)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이론의 중요한 핵심 포인트는 아무런 대가도 치르지 않고 학습할 수는 없다는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잘 알려진 속담과 연관 지어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가진 도구가 망치밖에 없다면 모든 문제가 못으로 보일 것입니다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.”(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에이브러햄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매슬로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(Abraham Maslow)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1966)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분류 알고리즘은 저마다 태생적인 편향이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작업에서 아무런 가정도 하지 않는다면 어떤 하나의 분류 모델이 더 우월하다고 말할 수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현실에서는 가장 좋은 모델을 훈련하고 선택하기 위해 최소한 몇 가지 알고리즘을 비교해야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 모델을 비교하기 전에 먼저 성능을 측정할 지표를 결정해야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분류에서 널리 사용되는 지표는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정확도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(accuracy)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정확도는 정확히 분류된 샘플 비율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예측 모델 훈련과 선택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선택에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사용하지 않고 최종 모델을 평가하려고 따로 보관한다면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실제 데이터에서 어떤 모델이 잘 동작할지 어떻게 알 수 있을까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질문에 나온 이슈를 해결하기 위해 다양한 교차 검증 기법을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교차 검증에서는 모델의 일반화 성능을 예측하기 위해 훈련 데이터를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더 나눔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라이브러리들에서 제공하는 알고리즘의 기본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현재 작업에 최적이라고 기대할 수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이어지는 장에서 모델 성능을 상세하게 조정하기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최적화 기법을 많이 사용할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예측 모델 훈련과 선택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hyperparameter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데이터에서 학습하는 파라미터가 아니라 모델 성능을 향상하기 위해 사용하는 다이얼로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이어지는 장에서 실제 예제를 보면 명확하게 이해 할 수 있을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1.1 </a:t>
            </a:r>
            <a:r>
              <a:rPr lang="ko-KR" altLang="en-US" sz="2800" dirty="0" smtClean="0">
                <a:latin typeface="KoPub돋움체_Pro Bold" pitchFamily="18" charset="-127"/>
                <a:ea typeface="KoPub돋움체_Pro Bold" pitchFamily="18" charset="-127"/>
              </a:rPr>
              <a:t>데이터를 지식으로 바꾸는 지능적인 시스템 구축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데이터를 지식으로 바꾸는 지능적인 시스템 구축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과학 연구에서 머신 러닝은 점점 더 중요해지며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우리 일상생활에서도 아주 큰 역할을 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덕택에 견고한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이메일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편리한 텍스트와 음성 인식 소프트웨어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믿을 수 있는 웹 검색 엔진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체스 대결 프로그램을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아마도 곧 안전하고 효율적인 자율 주행 자동차도 사용할 수 있을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의료 애플리케이션에서도 큰 진전이 있었음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연구자들은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모델을 사용하여 피부암을 거의 사람 수준의 정확도로 진단 할 수 있다는 것을 보였음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(https://www.nature.com/articles/nature21056)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최근에는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딥마인드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DeepMind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연구원들이 또 하나의 이정표를 세웠음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단백질 구조를 예측하여 처음으로 물리학 기반 방식의 성능을 뛰어넘었음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(https://deepmind.com/blog/alphafold/)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 시스템 구축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로드맵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모델을 평가하고 본 적 없는 샘플로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최적의 모델을 선택한 후에는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이전에 본 적이 없는 데이터에서 얼마나 성능을 내는지 예측하여 일반화 오차를 예상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성능에 만족한다면 이 모델을 사용하여 미래의 새로운 데이터를 예측할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이전에 언급한 특성 스케일 조정과 차원 축소 같은 단계에서 사용한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얻은 것임을 주목해야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동일한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물론 새로운 모든 샘플을 변환하는 데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그렇지 않으면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측정한 성능은 과도하게 낙관적인 결과가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1.5 </a:t>
            </a:r>
            <a:r>
              <a:rPr lang="ko-KR" altLang="en-US" sz="2600" dirty="0" smtClean="0"/>
              <a:t>머신 러닝을 위한 </a:t>
            </a:r>
            <a:r>
              <a:rPr lang="ko-KR" altLang="en-US" sz="2600" dirty="0" err="1" smtClean="0"/>
              <a:t>파이썬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46008" y="3398619"/>
            <a:ext cx="6567198" cy="1264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 과학 분야에서 가장 인기 있는 프로그래밍 언어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개발자와 오픈 소스 공동체가 매우 활발히 활동하고 있기 때문에 과학 컴퓨팅과 머신 러닝을 위한 유용한 라이브러리가 많이 개발되어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계산량이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많은 작업에서는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같은 인터프리터 언어의 성능이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저수준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프로그래밍 언어보다 낮음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포트란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(Fortran)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언어로 만든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저수준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모듈 위에 구축된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사이파이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SciPy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같은 라이브러리 덕택에 다차원 배열에서 벡터화된 연산을 빠르게 수행할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책에서는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Scikit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-learn)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라이브러리로 대부분 머신 러닝 프로그래밍 작업을 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현재 가장 인기 있고 사용하기 쉬운 오픈 소스 머신 러닝 라이브러리 중 하나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책의 후반부에서 머신 러닝의 하위 분야인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(deep learning)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다룰 때 최신 버전의 텐서플로 라이브러리를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라이브러리는 그래픽 카드를 활용하여 심층 신경망 모델을 매우 효율적으로 훈련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PIP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에서 패키지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 개의 주요 운영 체제인 마이크로소프트 윈도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(Microsoft Windows)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macOS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(Linux)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공식 사이트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(https://www.python.org)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문서와 설치 파일을 내려받을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PIP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에서 패키지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3.7.2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버전과 그 이상에 맞추어져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현재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최신 버전을 사용하는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일부 코드는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2.7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호환될 수 있지만 파이썬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2.7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공식 지원이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2019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 말에 끝났기 때문에 상당수의 오픈 소스 라이브러리는 이미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2.7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지원을 중단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(https://python3statement.org/)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3.7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그 이상을 사용하길 권장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책에서 사용할 패키지는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설치 프로그램으로 설치할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프로그램은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3.3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버전부터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표준 라이브러리에 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자세한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설명은 온라인 문서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(https://docs.python.org/3/installing/index.html)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참고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PIP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에서 패키지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설치하고 난 후 터미널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(Terminal)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명령으로 필요한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패키지를 설치할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설치한 패키지를 업데이트할 때는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--upgrade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옵션을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3252651" cy="41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486607"/>
            <a:ext cx="4351201" cy="41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아나콘다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배포판과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패키지 관리자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과학 컴퓨팅을 위해서는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컨티넘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애널리틱스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(Continuum Analytics)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아나콘다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(Anaconda)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배포판을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권장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아나콘다는 상업적 목적을 포함하여 무료로 사용할 수 있고 기업이 사용하기 충분한 수준의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배포판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과학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수학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공학용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필수 패키지들을 모두 포함하고 있으며 주요 운영 체제를 모두 지원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아나콘다 설치 파일은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https://www.anaconda.com/download/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내려받을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아나콘다 안내는 온라인 문서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(https://docs.anaconda.com/anaconda/user-guide/getting-started/)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참고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아나콘다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배포판과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패키지 관리자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아나콘다를 설치한 후 다음 명령으로 필요한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패키지를 설치할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설치한 패키지를 업데이트할 때는 다음 명령을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3466011" cy="42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204700"/>
            <a:ext cx="3526089" cy="41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과학 컴퓨팅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 과학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러닝을 위한 패키지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 전반에 걸쳐 데이터를 저장하고 조작하는 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다차원 배열을 주로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이따금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(Pandas)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위에 구축된 라이브러리이고 테이블 형태의 데이터를 아주 쉽게 다룰 수 있는 고수준 도구를 제공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종종 정량적인 데이터를 시각화하면 이해하는 데 매우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위해 많은 옵션을 제공하는 맷플롯립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Matplotlib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1.2  </a:t>
            </a:r>
            <a:r>
              <a:rPr lang="ko-KR" altLang="en-US" sz="2600" dirty="0" smtClean="0"/>
              <a:t>머신 러닝의 세 가지 종류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46008" y="3398619"/>
            <a:ext cx="6567198" cy="1264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러닝을 위한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과학 컴퓨팅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데이터 과학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러닝을 위한 패키지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책에서 사용하는 주요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패키지 버전은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여러분 컴퓨터에 설치된 패키지와 버전이 동일하거나 더 높은지 확인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 코드를 정상적으로 실행하려면 버전을 맞추는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1.19.5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SciPy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1.4.1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Scikit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-learn 0.23.2 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Matplotlib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3.2.2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Pandas 1.1.5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TensorFlow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2.4.1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822" y="3259814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605456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951098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296740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642382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930417"/>
            <a:ext cx="111579" cy="1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1.6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46008" y="3398619"/>
            <a:ext cx="6567198" cy="1264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장에서는 매우 넓은 시각으로 머신 러닝을 바라보았음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큰 그림에 익숙해졌고 이어지는 장에서 자세히 살펴볼 주요 개념을 둘러보았음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학습의 주요 하위 분야 두 개는 분류와 회귀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 모델은 샘플을 알려진 클래스로 분류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회귀 분석은 타깃 변수의 연속된 출력을 예측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비지도 학습은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레이블되지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않은 데이터에서 구조를 찾는 유용한 기법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전처리 단계에서 데이터 압축에도 유용하게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러닝을 적용하는 전형적인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로드맵도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간략히 살펴보았음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바탕으로 이어지는 장에서 좀 더 깊은 주제와 실전 예제를 다루겠음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환경과 필수 패키지를 설치하고 업데이트해서 머신 러닝을 작업할 준비를 마쳤음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 뒷부분에서 머신 러닝 이외에도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여러 기법을 소개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알고리즘의 성능을 최대로 끌어내는 데 도움이 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 알고리즘을 폭넓게 다루겠지만 회귀 분석과 군집 알고리즘도 살펴볼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강력한 기술들이 가득한 머신 러닝의 세계로 떠나는 흥미로운 여행을 앞두고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한번에 한 걸음씩 각 장을 거치면서 점진적으로 지식을 쌓도록 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 머신 러닝 초기의 분류 알고리즘 중 하나를 구현하면서 시작해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장을 이해하는 데 도움이 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오픈 소스 머신 러닝 라이브러리로 많은 고급 머신 러닝 알고리즘을 다룸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머신 러닝의 세 가지 종류인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지도 학습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(supervised learning)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비지도 학습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(unsupervised learning)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강화 학습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(reinforcement learning)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세 가지 학습 종류의 근본적인 차이를 배움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개념을 이해할 수 있는 예제를 사용하여 실전 문제에 적용할 수 있는 직관을 길러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1-1 </a:t>
            </a:r>
            <a:r>
              <a:rPr lang="ko-KR" altLang="en-US" sz="1600" b="1" dirty="0" smtClean="0"/>
              <a:t>머신 러닝의 세 가지 학습 종류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88825"/>
            <a:ext cx="6880665" cy="451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1.2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머신 러닝의 세 가지 종류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지도 학습으로 미래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학습의 주요 목적은 레이블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(label)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된 훈련 데이터에서 모델을 학습하여 본 적 없는 미래 데이터에 대해 예측을 만드는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지도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(supervised)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희망하는 출력 신호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있는 일련의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 입력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1 - 2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전형적인 지도 학습 작업 흐름을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데이터가 머신 러닝 알고리즘에 전달되어 예측 모델을 훈련하고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새로운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레이블되지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않은 데이터 입력에 대해 예측을 수행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3620</Words>
  <Application>Microsoft Office PowerPoint</Application>
  <PresentationFormat>화면 슬라이드 쇼(4:3)</PresentationFormat>
  <Paragraphs>373</Paragraphs>
  <Slides>64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66" baseType="lpstr">
      <vt:lpstr>1_Office Theme</vt:lpstr>
      <vt:lpstr>2_Office Theme</vt:lpstr>
      <vt:lpstr>슬라이드 1</vt:lpstr>
      <vt:lpstr>슬라이드 2</vt:lpstr>
      <vt:lpstr>1.1  데이터를 지식으로 바꾸는 지능적인 시스템 구축</vt:lpstr>
      <vt:lpstr>1.1 데이터를 지식으로 바꾸는 지능적인 시스템 구축</vt:lpstr>
      <vt:lpstr>1.1 데이터를 지식으로 바꾸는 지능적인 시스템 구축</vt:lpstr>
      <vt:lpstr>1.2 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1.2 머신 러닝의 세 가지 종류</vt:lpstr>
      <vt:lpstr>1.3 기본 용어와 표기법 소개</vt:lpstr>
      <vt:lpstr>1.3 기본 용어와 표기법 소개</vt:lpstr>
      <vt:lpstr>1.3 기본 용어와 표기법 소개</vt:lpstr>
      <vt:lpstr>1.3 기본 용어와 표기법 소개</vt:lpstr>
      <vt:lpstr>1.3 기본 용어와 표기법 소개</vt:lpstr>
      <vt:lpstr>1.3 기본 용어와 표기법 소개</vt:lpstr>
      <vt:lpstr>1.3 기본 용어와 표기법 소개</vt:lpstr>
      <vt:lpstr>1.3 기본 용어와 표기법 소개</vt:lpstr>
      <vt:lpstr>1.3 기본 용어와 표기법 소개</vt:lpstr>
      <vt:lpstr>1.3 기본 용어와 표기법 소개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1.4 머신 러닝 시스템 구축 로드맵</vt:lpstr>
      <vt:lpstr>1.5 머신 러닝을 위한 파이썬</vt:lpstr>
      <vt:lpstr>1.5 머신 러닝을 위한 파이썬</vt:lpstr>
      <vt:lpstr>1.5 머신 러닝을 위한 파이썬</vt:lpstr>
      <vt:lpstr>1.5 머신 러닝을 위한 파이썬</vt:lpstr>
      <vt:lpstr>1.5 머신 러닝을 위한 파이썬</vt:lpstr>
      <vt:lpstr>1.5 머신 러닝을 위한 파이썬</vt:lpstr>
      <vt:lpstr>1.5 머신 러닝을 위한 파이썬</vt:lpstr>
      <vt:lpstr>1.5 머신 러닝을 위한 파이썬</vt:lpstr>
      <vt:lpstr>1.5 머신 러닝을 위한 파이썬</vt:lpstr>
      <vt:lpstr>1.5 머신 러닝을 위한 파이썬</vt:lpstr>
      <vt:lpstr>1.6 요약</vt:lpstr>
      <vt:lpstr>1.6 요약</vt:lpstr>
      <vt:lpstr>1.6 요약</vt:lpstr>
      <vt:lpstr>1.6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168</cp:revision>
  <cp:lastPrinted>2016-08-10T06:58:55Z</cp:lastPrinted>
  <dcterms:created xsi:type="dcterms:W3CDTF">2013-04-05T19:58:06Z</dcterms:created>
  <dcterms:modified xsi:type="dcterms:W3CDTF">2021-04-05T05:53:24Z</dcterms:modified>
</cp:coreProperties>
</file>