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43"/>
  </p:notesMasterIdLst>
  <p:handoutMasterIdLst>
    <p:handoutMasterId r:id="rId144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FF3300"/>
    <a:srgbClr val="E2641E"/>
    <a:srgbClr val="FFCC66"/>
    <a:srgbClr val="B9B9B9"/>
    <a:srgbClr val="E0AC00"/>
    <a:srgbClr val="68676C"/>
    <a:srgbClr val="8D9DD8"/>
    <a:srgbClr val="953D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12" autoAdjust="0"/>
  </p:normalViewPr>
  <p:slideViewPr>
    <p:cSldViewPr showGuides="1">
      <p:cViewPr varScale="1">
        <p:scale>
          <a:sx n="111" d="100"/>
          <a:sy n="111" d="100"/>
        </p:scale>
        <p:origin x="-1590" y="-90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2021-04-17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4/17/2021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4/17/2021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4/17/2021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="" xmlns:p14="http://schemas.microsoft.com/office/powerpoint/2010/main" val="13912621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755618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4/17/2021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4/17/2021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9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8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9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5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9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E0AC00"/>
                </a:solidFill>
              </a:rPr>
              <a:t>12</a:t>
            </a:r>
            <a:r>
              <a:rPr lang="ko-KR" altLang="en-US" sz="5400" dirty="0" smtClean="0">
                <a:solidFill>
                  <a:srgbClr val="E0AC00"/>
                </a:solidFill>
              </a:rPr>
              <a:t>장</a:t>
            </a:r>
            <a:r>
              <a:rPr lang="en-US" altLang="ko-KR" sz="5400" dirty="0" smtClean="0">
                <a:solidFill>
                  <a:schemeClr val="tx1"/>
                </a:solidFill>
              </a:rPr>
              <a:t> </a:t>
            </a:r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다층 인공 신경망을</a:t>
            </a: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밑바닥부터 구현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12-1 </a:t>
            </a:r>
            <a:r>
              <a:rPr lang="ko-KR" altLang="en-US" sz="1600" b="1" dirty="0" err="1" smtClean="0"/>
              <a:t>아달린</a:t>
            </a:r>
            <a:r>
              <a:rPr lang="ko-KR" altLang="en-US" sz="1600" b="1" dirty="0" smtClean="0"/>
              <a:t> 알고리즘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7591968" cy="29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그래프에서 볼 수 있듯이 일부 이미지는 사람도 정확하게 구분하기 어려움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여덟 번째 그래프 숫자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대충 쓴 것 같고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스물세 번째 그래프 숫자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아래 동심원이 좁고 굵게 쓰여 있어서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보임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12.3 </a:t>
            </a:r>
            <a:r>
              <a:rPr lang="ko-KR" altLang="en-US" sz="2600" dirty="0" smtClean="0"/>
              <a:t>인공 신경망 훈련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계산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compute_cost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비용 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회귀에서 설명한 비용 함수와 같기 때문에 이해하기 매우 쉬움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[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데이터셋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샘플의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활성화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같이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정방향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계산을 통해서 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위 첨자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층이 아니라 훈련 샘플의 인덱스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493772"/>
            <a:ext cx="5832151" cy="81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4062677"/>
            <a:ext cx="1596837" cy="70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계산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과대적합의 정도를 줄여 주는 규제 항을 추가해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장에서 배운 대로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 항은 다음과 같이 정의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절편은 규제하지 않음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 항을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비용 함수에 추가하면 다음 식을 얻음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449681"/>
            <a:ext cx="3184139" cy="10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3889856"/>
            <a:ext cx="6755405" cy="94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계산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원소를 가진 출력 벡터를 반환하는 다중 분류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구현했음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핫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표현의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t×1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타깃 벡터와 비교해야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클래스 레이블이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입력 이미지의 클래스 레이블을 예측한다면 세 번째 층의 활성화 출력과 타깃은 다음과 같을 것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083358"/>
            <a:ext cx="3506743" cy="231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계산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네트워크에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활성화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전체에 대해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비용 함수를 일반화해야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비용 함수는 다음과 같음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 항 제외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여기서도 위 첨자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훈련 데이터셋에 있는 특정 샘플의 인덱스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564895"/>
            <a:ext cx="6537889" cy="83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계산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일반화된 규제 항은 조금 복잡해 보이지만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층의 모든 가중치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절편 제외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합을 더해 첫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번째항에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추가한 것뿐임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u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층에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개수를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식이 페널티 항을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449681"/>
            <a:ext cx="7327665" cy="85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366" y="4062677"/>
            <a:ext cx="2710144" cy="119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계산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비용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J(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최소화하는 것이 목적이므로 네트워크의 모든 가중치에 대해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편도 함수를 계산해야 함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449681"/>
            <a:ext cx="1961913" cy="117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계산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여러 행렬로 구성되어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가진 다층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퍼셉트론에서는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입력층과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연결하는 가중치 행렬이고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(out)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은닉층과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연결하는 가중치 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그림으로 그려 보면 다음과 같음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12-10 3</a:t>
            </a:r>
            <a:r>
              <a:rPr lang="ko-KR" altLang="en-US" sz="1600" b="1" dirty="0" smtClean="0"/>
              <a:t>차원 </a:t>
            </a:r>
            <a:r>
              <a:rPr lang="ko-KR" altLang="en-US" sz="1600" b="1" dirty="0" err="1" smtClean="0"/>
              <a:t>텐서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0" y="1931218"/>
            <a:ext cx="4372417" cy="448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단일층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신경망 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이진 분류를 수행하는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구현했음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최적화 알고리즘을 사용하여 모델 가중치를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한 번 순회하는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가중치 벡터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업데이트하기 위해 다음 공식을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083358"/>
            <a:ext cx="5518684" cy="53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로지스틱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계산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은닉 유닛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특성의 개수가 같지 않다면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(out)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같은 행과 열을 가지고 있지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알고리즘과 함께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(out)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차원에 대해 자세히 설명하겠음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NeuralNetMLP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코드를 한 번 더 읽어 보길 권함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행렬과 벡터의 차원 변환에 대해 이해하기 쉽도록 주석을 추가했음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코드는 길벗출판사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깃허브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(https://github.com/gilbutITbook/080223)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역자 깃허브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(https://github.com/rickiepark/python-machine-learning-book-3rd-edition)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내려받을 수 있음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 이해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알고리즘이 재발견되어 널리 알려진 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년이 넘었지만 효과적인 인공 신경망 훈련을 위해 가장 많이 사용되는 알고리즘 중 하나로 남아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알고리즘의 역사에 대한 추가적인 자료에 관심 있다면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유르겐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슈미트후버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Juergen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Schmidhuber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글을 참고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 이해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간단하고 직관적으로 요약해 보려고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수학적으로 상세히 알아보기 전에 환상적인 이 알고리즘의 큰 그림을 그려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핵심적으로 말해서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다층 신경망에서 복잡한 비용 함수의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효율적으로 계산하기 위한 방법으로 생각할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다층 인공 신경망의 가중치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신경망은 전형적으로 고차원 특성 공간에서 비롯된 대규모 가중치를 다루어야 하기 때문에 학습하기 어려움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아달린이나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회귀처럼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단일층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신경망의 비용 함수와 달리 일반적인 신경망의 비용 함수 곡면은 볼록 함수가 아니거나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대해 매끄럽지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고차원 비용 함수의 곡면에는 전역 최솟값을 찾기 위해 넘어야 할 굴곡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지역 최솟값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많음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 이해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미적분 수업에서 배운 연쇄 법칙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(chain rule)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기억할지 모르겠음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연쇄 법칙은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f(g(x))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처럼 복잡하고 중첩된 함수의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도함수를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계산하는 방법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다음과 같음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852930"/>
            <a:ext cx="3333394" cy="93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 이해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비슷하게 임의의 긴 합성 함수에 연쇄 법칙을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다섯 개의 다른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f(x), g(x), h(x), u(x), v(x)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있다고 가정해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합성 함수로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F(x) = f(g(h(u(v(x)))))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연쇄 법칙을 적용하면 다음과 같이 이 함수의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도함수를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계산할 수 있음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198572"/>
            <a:ext cx="7007818" cy="90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 이해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컴퓨터 대수학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(computer algebra)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이런 문제를 효율적으로 풀기 위한 여러 가지 기법을 개발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자동 미분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(automatic differentiation)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애플리케이션에서 자동 미분에 대해 더 알고 싶다면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베이딘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(A. G.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Baydin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펄뮤터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(B. A.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Pearlmutter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논문을 참고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 이해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자동 미분은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정방향과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역방향 두 가지 모드가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역방향 자동 미분의 특별한 경우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핵심은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정방향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모드로 연쇄 법칙을 적용하면 계산 비용이 많이 들 수 있다는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층마다 큰 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야코비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Jacobian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곱한 후 마지막에 벡터를 곱해 출력을 얻기 때문임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 이해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역방향 모드는 오른쪽에서 왼쪽으로 진행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행렬과 벡터를 곱해 또 다른 벡터를 얻은 후 다음 행렬을 곱하는 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 곱셈은 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 곱셈보다 훨씬 계산 비용이 적게 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신경망을 훈련할 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알고리즘이 가장 인기 있는 알고리즘이 된 이유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수학적으로 유도하여 신경망 가중치가 어떻게 효율적으로 학습되는지 이해해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수학에 대해 어느 정도 친숙한지에 따라 다르겠지만 처음에는 여기에 나오는 공식들이 조금 복잡해 보일 수 있음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마지막 층의 활성화 출력과 타깃 클래스 레이블 사이의 차이인 비용을 계산하는 방법을 보았음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수학적 측면에서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가중치를 업데이트하는 방법을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부분은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#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’ 주석 아래에 구현되어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 서두에 나왔던 것을 떠올려 보면 먼저 출력층 활성화를 얻기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정방향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계산을 수행해야 함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단일층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신경망 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다른 말로 하면 전체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J(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반대 방향으로 진행하도록 모델 가중치를 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최적의 모델 가중치를 찾기 위해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제곱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오차합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(Sum of Squared Errors, SSE)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비용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J(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정의된 목적 함수를 최적화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비용 함수의 전역 최솟값을 지나치지 않도록 학습 속도를 조절하기 위해 신중하게 선택해야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85" y="1873611"/>
            <a:ext cx="184473" cy="19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공식은 다음과 같음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276860"/>
            <a:ext cx="4003645" cy="236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간단하게 표현해서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것처럼 입력 특성을 연결된 네트워크를 통해 앞으로 전파하는 것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45256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12-11 </a:t>
            </a:r>
            <a:r>
              <a:rPr lang="ko-KR" altLang="en-US" sz="1600" b="1" dirty="0" smtClean="0"/>
              <a:t>신경망의 </a:t>
            </a:r>
            <a:r>
              <a:rPr lang="ko-KR" altLang="en-US" sz="1600" b="1" dirty="0" err="1" smtClean="0"/>
              <a:t>정방향</a:t>
            </a:r>
            <a:r>
              <a:rPr lang="ko-KR" altLang="en-US" sz="1600" b="1" dirty="0" smtClean="0"/>
              <a:t> 계산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8" y="2795323"/>
            <a:ext cx="6589896" cy="370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역전파에서는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오차를 오른쪽에서 왼쪽으로 전파시킴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오차 벡터를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정답 클래스 레이블 벡터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NeuralNetMLP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오차 벡터에 대응하는 변수는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delta_out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2454348" cy="6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오차 항을 구해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          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활성화 함수의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도함수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NeuralNetMLP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sigmoid_derivative_h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a_h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* (1. -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a_h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기호는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원소별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곱셈을 의미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161646"/>
            <a:ext cx="4404704" cy="1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257" y="3368041"/>
            <a:ext cx="566653" cy="492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580" y="4235498"/>
            <a:ext cx="3031383" cy="79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580" y="5214817"/>
            <a:ext cx="235484" cy="23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오차 행렬     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delta_h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다음과 같이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항을 어떻게 계산하는지 이해하기 위해 좀 더 자세히 설명해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공식에서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h×t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행렬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(out)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전치 행렬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(out)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은닉 유닛 개수이고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출력 클래스 레이블 개수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n×t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행렬         과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t×h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행렬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(out)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행렬 곱셈은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n×h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행렬을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동일 차원의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도함수를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원소별로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곱셈하여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n×h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행렬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구함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25" y="1873611"/>
            <a:ext cx="341416" cy="3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2276860"/>
            <a:ext cx="5856184" cy="77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198572"/>
            <a:ext cx="341416" cy="3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2934" y="4177891"/>
            <a:ext cx="486755" cy="32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529" y="4523533"/>
            <a:ext cx="341416" cy="3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결국 오차 항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구한 후에는 비용 함수의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도함수를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다음과 같이 쓸 수 있음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3859" y="1873611"/>
            <a:ext cx="219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2276860"/>
            <a:ext cx="3320694" cy="230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각 층에 있는 모든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노드의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편도 함수와 다음 층의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노드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오차를 모아야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미니 배치에 있는 모든 샘플에 대해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계산해야 한다는 것을 기억하자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NeuralNetMLP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코드에 있는 것처럼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벡터화된 구현을 만드는 것이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좋음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9732" y="2161646"/>
            <a:ext cx="331840" cy="36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2908029"/>
            <a:ext cx="2668187" cy="161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편도 함수를 누적한 후 규제 항을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수학 공식에 대응되는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NeuralNetMLP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코드의 변수는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delta_w_h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delta_b_h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delta_w_out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delta_b_out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계산하고 각 층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대한 그레이디언트의 반대 방향으로 가중치를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5669781" cy="38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4005070"/>
            <a:ext cx="2397629" cy="59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2896" y="3429000"/>
            <a:ext cx="161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역전파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알고리즘으로 신경망 훈련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구현은 다음과 같음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19253"/>
            <a:ext cx="4530977" cy="152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12.3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 훈련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12-12 </a:t>
            </a:r>
            <a:r>
              <a:rPr lang="ko-KR" altLang="en-US" sz="1600" b="1" dirty="0" err="1" smtClean="0"/>
              <a:t>역전파</a:t>
            </a:r>
            <a:r>
              <a:rPr lang="ko-KR" altLang="en-US" sz="1600" b="1" dirty="0" smtClean="0"/>
              <a:t> 알고리즘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931218"/>
            <a:ext cx="5684042" cy="45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단일층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신경망 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최적화에서는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모든 가중치를 동시에 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벡터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각각의 가중치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대한 편도 함수는 다음과 같이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64895"/>
            <a:ext cx="4563157" cy="106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12.4 </a:t>
            </a:r>
            <a:r>
              <a:rPr lang="ko-KR" altLang="en-US" sz="2600" dirty="0" smtClean="0"/>
              <a:t>신경망의 수렴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신경망의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신경망의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수렴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손글씨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숫자 분류를 위해 신경망을 훈련시킬 때 기본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사용하지 않고 미니 배치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방식을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사용했는지 궁금할지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온라인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 방식을 구현할 때 확률적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설명한 것을 떠올려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온라인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학습에서는 한 번에 하나의 훈련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(k=1)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그레이디언트를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계산하여 가중치를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확률적이지만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매우 정확한 솔루션을 만들고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하강법보다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훨씬 빠르게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수렴함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미니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배치 학습은 확률적 경사 하강법의 특별한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훈련 샘플 중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부분 집합에서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계산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 &lt; k &lt; 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미니 배치 학습은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벡터화된 구현을 만들어 계산 효율성을 높일 수 있다는 것이 온라인 학습보다 장점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신경망의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신경망의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수렴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하강법보다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훨씬 빠르게 가중치가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직관적으로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보았을 때 미니 배치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대통령 선거의 투표율을 예측하기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 선거와 동일하게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인구가 아니라 일부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집단에 설문하는 것으로 생각할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 머신 같은 알고리즘보다 훨씬 훈련하기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어려움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신경망은 일반적으로 최적화해야 할 가중치가 수백 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수천 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심지어 수백만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개가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안타깝지만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손실 함수의 표면은 거칠어서 최적화 알고리즘이 쉽게 지역 최솟값에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갇힐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신경망의 수렴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12-13 </a:t>
            </a:r>
            <a:r>
              <a:rPr lang="ko-KR" altLang="en-US" sz="1600" b="1" dirty="0" smtClean="0"/>
              <a:t>지역 최솟값과 전역 최솟값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8" y="1931218"/>
            <a:ext cx="6504438" cy="406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신경망의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신경망의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수렴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극도로 단순화한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매우 많은 차원을 가지고 있어서 비용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함수의 곡면을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시각적으로 나타낼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하나의 가중치에 대한 비용 함수 곡선을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축에 나타냈음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그림은 알고리즘이 지역 최솟값에 갇혀서는 안 된다는 것을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설명함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크게 하면 지역 최솟값을 손쉽게 탈출할 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너무 크면 전역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최솟값을 지나칠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있는 가능성이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높아짐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가중치를 초기화하기 때문에 일반적으로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최적화 문제의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해는 잘못된 지점에서 출발하는 셈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12.5 </a:t>
            </a:r>
            <a:r>
              <a:rPr lang="ko-KR" altLang="en-US" sz="2600" dirty="0" smtClean="0"/>
              <a:t>신경망 구현에 관한 몇 가지 첨언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신경망 구현에 관한 몇 가지 첨언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신경망 구현에 관한 몇 가지 첨언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왜 오픈 소스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머신 러닝 라이브러리를 사용하지 않고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손글씨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숫자를 분류하는 간단한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다층 인공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신경망을 구현하여 이론을 설명했는지 궁금할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장에서 더 복잡한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 모델은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오픈 소스인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라이브러리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(https://www.tensorflow.org)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사용하여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훈련시킬 것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신경망 구현에 관한 몇 가지 첨언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신경망 구현에 관한 몇 가지 첨언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밑바닥부터 만든 구현이 처음에는 번거로워 보이지만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신경망 훈련 이면에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있는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기초를 이해하기에는 좋은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방법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러닝 기법을 적절하고 성공적으로 적용하려면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기본을 이해하는 것이 아주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중요함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피드포워드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신경망의 작동 방식을 배웠으므로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고급 심층 신경망을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준비가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되었음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보겠지만 이런 도구를 사용하면 신경망을 매우 효율적으로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만들 수 있음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12.5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신경망 구현에 관한 몇 가지 첨언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신경망 구현에 관한 몇 가지 첨언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월에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릴리스된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후 지난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텐서플로는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머신 러닝 연구자 사이에서 엄청난 인기를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얻었음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연구자들은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활용한 다차원 배열 연산으로 수학 함수를 최적화할 수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능력때문에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심층 신경망을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텐서플로는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저수준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라이브러리로 생각할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케라스와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같은 간결한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널리 사용되는 딥러닝 모델을 더욱 편리하게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만들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있도록 개발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12.6 </a:t>
            </a:r>
            <a:r>
              <a:rPr lang="ko-KR" altLang="en-US" sz="2600" dirty="0" smtClean="0"/>
              <a:t>요약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단일층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신경망 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특정 샘플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타깃 클래스 레이블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뉴런의 활성화 출력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선형 함수를 사용하므로 활성화 함수        는 다음과 같이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최종 입력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입력층과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연결하는 가중치의 선형 결합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5" y="2449681"/>
            <a:ext cx="447645" cy="3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2910537"/>
            <a:ext cx="1890691" cy="49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580" y="3889856"/>
            <a:ext cx="2631808" cy="57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12.6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머신 러닝 연구 분야에서 현재 가장 인기 있는 다층 인공 신경망의 기본 개념을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간단한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단일층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신경망 구조로 머신 러닝으로의 여행을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시작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여러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뉴런을 연결하여 강력한 신경망 구조를 만들고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손글씨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숫자 인식 같은 복잡한 문제를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풀었음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사용되는 신경망 모델의 구성 요소 중 하나인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상세히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알아보았음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역전파 알고리즘을 배웠으므로 더 복잡한 심층 신경망 구조를 알아볼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준비가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된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셈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남은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장에서는 다층 신경망을 효율적으로 구현하고 훈련할 수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전문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오픈 소스 라이브러리인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단일층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신경망 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업데이트할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계산하기 위해 활성화 함수를 사용했지만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예측을 위해서는 임계 함수를 구현하여 연속적인 출력 값을 이진 클래스 레이블로 압축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2798812" cy="83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단일층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신경망 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학습을 가속시키기 위해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(stochastic gradient descent)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최적화 기법도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하나의 훈련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온라인 학습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적은 수의 훈련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미니 배치 학습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사용해서 비용을 근사함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나중에 이 장에서 다층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훈련시킬때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 개념을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비해 더 자주 가중치를 업데이트하기 때문에 학습이 빠름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이에 더해서 들쭉날쭉한 학습 특성이 비선형 활성화 함수를 사용한 다층 신경망을 훈련 시킬 때 장점이 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신경망의 비용 함수는 하나의 볼록 함수가 아니기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생기는 잡음은 지역 최솟값을 탈출하는 데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신경망 구조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여러 개의 단일 뉴런을 연결하여 다층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피드포워드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feedforward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신경망을 만드는 방법을 배우겠음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완전 연결 네트워크의 특별한 경우로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MuLtilayer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Perceptron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, MLP)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이라고도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신경망 구조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세 개의 층으로 구성된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개념을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12-2 </a:t>
            </a:r>
            <a:r>
              <a:rPr lang="ko-KR" altLang="en-US" sz="1600" b="1" dirty="0" smtClean="0"/>
              <a:t>다층 </a:t>
            </a:r>
            <a:r>
              <a:rPr lang="ko-KR" altLang="en-US" sz="1600" b="1" dirty="0" err="1" smtClean="0"/>
              <a:t>퍼셉트론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64895"/>
            <a:ext cx="6665838" cy="378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신경망 구조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입력층 하나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하나를 가짐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입력층과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완전 연결되어 있고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완전 연결되어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하나 이상의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가진 네트워크를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심층 인공 신경망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(deep artificial neural network)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30630" y="375829"/>
            <a:ext cx="8943702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다층 인공 신경망을 밑바닥부터 구현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173187" y="1183995"/>
            <a:ext cx="6970447" cy="14516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159893" y="1643183"/>
            <a:ext cx="5926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 신경망으로 복잡한 함수 모델링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12.2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손글씨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숫자 분류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12.3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 신경망 훈련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12.4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신경망의 수렴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12.5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신경망 구현에 관한 몇 가지 첨언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12.6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요약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신경망 구조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에서처럼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층에 있는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활성화 출력을       이라고 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수식과 코드를 간단하게 만들기 위해 층을 나타내는 인덱스는 사용하지 않겠음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대신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입력층에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대해서는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 첨자를 사용하고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 첨자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out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 첨자를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       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유닛이고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는 은닉층의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유닛이고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 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활성화 출력        과        는 절편을 위해 추가한 특성으로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9404" y="1820667"/>
            <a:ext cx="316448" cy="33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85" y="3083358"/>
            <a:ext cx="390258" cy="33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9607" y="3083358"/>
            <a:ext cx="422163" cy="36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79529" y="3051159"/>
            <a:ext cx="491537" cy="37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8576" y="3659428"/>
            <a:ext cx="422245" cy="38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99780" y="3679944"/>
            <a:ext cx="365722" cy="38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신경망 구조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활성화는 입력 값에 절편을 더한 것과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219253"/>
            <a:ext cx="3153199" cy="249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신경망 구조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층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각 유닛이 층         에 있는 모든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층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층         에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사이의 연결은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다시 보면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입력층과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연결하는 가중치 행렬을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표시할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연결하는 가중치 행렬은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(out)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나타낼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432" y="1864127"/>
            <a:ext cx="479870" cy="29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6008" y="1866371"/>
            <a:ext cx="11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506" y="2161646"/>
            <a:ext cx="1143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07344" y="2161646"/>
            <a:ext cx="479870" cy="29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50" y="2104039"/>
            <a:ext cx="560501" cy="45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신경망 구조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이진 분류 작업에서는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하나여도 충분하지만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OvA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(One-versus-All)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기법을 적용하여 다중 분류를 수행할 수 있는 일반적인 신경망 형태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작동 방식을 잘 이해하려면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소개한 범주형 변수의 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핫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표현을 떠올려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잘 알고 있는 붓꽃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클래스 레이블 세 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(0 =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1 = Versicolor,2 =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Virginica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다음과 같이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핫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 표현을 사용하면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고유한 클래스 레이블 개수에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구애받지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않고 분류 문제를 해결할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371393"/>
            <a:ext cx="3646641" cy="1859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신경망 구조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신경망을 나타내는 식을 처음 볼 때는 인덱스 표기법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위 첨자와 아래 첨자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조금 혼란스러울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처음에는 꽤 복잡해 보이지만 나중에 신경망을 벡터화하여 표현할 때 훨씬 이해하기 쉬움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언급한 대로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입력층과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연결하는 가중치를 행렬             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은닉 유닛의 개수이고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절편을 포함한 입력 유닛의 개수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 이후에 나오는 개념들을 따라가기 위해 이 표기법에 익숙해지는 것이 중요함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3-4-3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그림에 배운 것들을 요약해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782" y="2768836"/>
            <a:ext cx="1144571" cy="32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12-3 </a:t>
            </a:r>
            <a:r>
              <a:rPr lang="ko-KR" altLang="en-US" sz="1600" b="1" dirty="0" smtClean="0"/>
              <a:t>다층 </a:t>
            </a:r>
            <a:r>
              <a:rPr lang="ko-KR" altLang="en-US" sz="1600" b="1" dirty="0" err="1" smtClean="0"/>
              <a:t>퍼셉트론의</a:t>
            </a:r>
            <a:r>
              <a:rPr lang="ko-KR" altLang="en-US" sz="1600" b="1" dirty="0" smtClean="0"/>
              <a:t> 표기법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88825"/>
            <a:ext cx="6378465" cy="440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출력을 계산하는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정방향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계산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(forward propagation)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과정을 설명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 학습과 어떻게 관련되는지 이해하기 위해 세 단계로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 과정을 요약해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입력층에서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시작해서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정방향으로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데이터의 패턴을 네트워크에 전파하여 출력을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네트워크의 출력을 기반으로 나중에 설명할 비용 함수를 이용하여 최소화해야 할 오차를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네트워크에 있는 모든 가중치에 대한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도함수를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찾아 오차를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역전파하고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모델을 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세 단계를 여러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동안 반복하고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가중치를 학습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그런 다음 클래스 레이블을 예측하기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정방향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계산으로 네트워크의 출력을 만들고 임계 함수를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클래스 레이블은 이전 절에서 설명했던 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핫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인코딩으로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표현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훈련 데이터에 있는 패턴으로부터 출력을 만들기 위해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정방향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 과정을 따라가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모든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입력층에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모든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연결되어 있기 때문에 먼저 다음과 같이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의 활성화 출력을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50" y="2449681"/>
            <a:ext cx="361885" cy="36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2910537"/>
            <a:ext cx="4704106" cy="148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     는 최종 입력이고       는 활성화 함수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함수는 그레이디언트 기반 방식을 사용하여 뉴런과 연결된 가중치를 학습하기 위해 미분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가능해야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이미지 분류 같은 복잡한 문제를 해결하기 위해서는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모델에 비선형 활성화 함수를 사용해야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회귀에 관한 절에서 보았던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활성화 함수가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50" y="1758397"/>
            <a:ext cx="345571" cy="38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60" y="1816004"/>
            <a:ext cx="388062" cy="30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3187" y="3774642"/>
            <a:ext cx="2035917" cy="89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12.1 </a:t>
            </a:r>
            <a:r>
              <a:rPr lang="ko-KR" altLang="en-US" sz="2600" dirty="0" smtClean="0"/>
              <a:t>인공 신경망으로 복잡한 함수 모델링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기억을 떠올려 보면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자 모양의 그래프로 최종 입력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분포로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그래프는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 = 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축을 지남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12-4 </a:t>
            </a:r>
            <a:r>
              <a:rPr lang="ko-KR" altLang="en-US" sz="1600" b="1" dirty="0" err="1" smtClean="0"/>
              <a:t>시그모이드</a:t>
            </a:r>
            <a:r>
              <a:rPr lang="ko-KR" altLang="en-US" sz="1600" b="1" dirty="0" smtClean="0"/>
              <a:t>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6523743" cy="441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대표적인 피드포워드 인공 신경망의 하나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피드포워드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(feed forward)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란 용어는 각 층에서 입력을 순환시키지 않고 다음 층으로 전달한다는 의미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네트워크에서 사용한 인공 뉴런이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아니고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시그모이드이기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때문에 다층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퍼셉트론이란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용어가 혼동될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뉴런을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사이의 연속적인 값을 반환하는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유닛이라고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생각해도 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효율적이고 읽기 쉽게 코드를 작성하기 위해 기초적인 선형대수를 사용하여 활성화 출력을 좀 더 간단하게 써 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이렇게 하면 계산 비용이 비싼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for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반복문을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중복하여 사용하지 않고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벡터화된 구현을 만들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083358"/>
            <a:ext cx="2283433" cy="17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(in)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샘플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(in)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절편을 더한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1×m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특성 벡터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m×d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가중치 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은닉층의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 곱셈을 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1×d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최종 입력 벡터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얻어 활성화 출력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계산할 수 있음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                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모든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샘플에 이 계산을 일반화시킬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899" y="3140965"/>
            <a:ext cx="1015817" cy="33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774642"/>
            <a:ext cx="2107013" cy="49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(in)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n×m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 곱셈을 하면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n×d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최종 입력 행렬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얻어짐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최종 입력 행렬의 각 값에 활성화 함수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적용하여 다음 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전달할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n×d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활성화 행렬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비슷하게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활성화도 여러 샘플에 대한 벡터 표현으로 쓸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n×d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행렬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d×t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출력 뉴런 개수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행렬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(out)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곱해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n×t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행렬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(out)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행렬의 열은 각 샘플 출력 값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70" y="2449681"/>
            <a:ext cx="430554" cy="3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198572"/>
            <a:ext cx="1490410" cy="40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7973" y="4177891"/>
            <a:ext cx="2197975" cy="433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정방향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계산으로 신경망 활성화 출력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활성화 함수를 적용하여 실수로 된 네트워크 출력을 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161646"/>
            <a:ext cx="4953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12.2 </a:t>
            </a:r>
            <a:r>
              <a:rPr lang="ko-KR" altLang="en-US" sz="2600" dirty="0" err="1" smtClean="0"/>
              <a:t>손글씨</a:t>
            </a:r>
            <a:r>
              <a:rPr lang="ko-KR" altLang="en-US" sz="2600" dirty="0" smtClean="0"/>
              <a:t> 숫자 분류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000366" y="3397954"/>
            <a:ext cx="7200875" cy="13865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신경망에 관한 많은 이론을 다루었음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신경망을 처음 배우는 것이라면 조금 부담스러울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모델의 가중치를 학습하기 위한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계속 알아보기 전에 잠시 이론에서 벗어나 실제 신경망을 한번 만들어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절에서 잘 알려진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MNIST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(Mixed National Institute of Standards and Technology)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손글씨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숫자를 분류하는 다층 신경망을 구현하여 훈련시켜 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데이터셋은 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르쿤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Yann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LeCun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등이 만들었으며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알고리즘을 비교하는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널리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인공 뉴런을 사용한 머신 러닝 알고리즘을 둘러보면서 이 책을 시작했음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인공 뉴런은 이 장에서 설명할 다층 인공 신경망의 구성 요소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인공 신경망 이면에 있는 기본 개념은 사람의 뇌가 어떻게 복잡한 문제를 푸는지에 대한 가설과 모델을 기반으로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인공 신경망이 최근 몇 년간 엄청난 인기를 끌고 있지만 신경망에 대한 초기 연구는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워렌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맥컬록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(Warren McCulloch)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월터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피츠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(Walter Pitts)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처음 뉴런의 작동 방식을 기술했던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1940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년대로 거슬러 올라감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http://yann.lecun.com/exdb/mnist/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공개되어 있으며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네 부분으로 구성되어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훈련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이미지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train-images-idx3-ubyte.gz(9.5MB,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압축 해제 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45MB, 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훈련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레이블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train-labels-idx1-ubyte.gz(29KB,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압축 해제 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60KB, 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테스트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이미지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t10k-images-idx3-ubyte.gz(1.6MB,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압축 해제 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7.5MB,    </a:t>
            </a: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만개의 샘플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buNone/>
            </a:pP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      테스트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레이블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t10k-labels-idx1-ubyte.gz(4.5KB,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압축 해제 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9.8KB, 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</a:t>
            </a: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개의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2876811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3568095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201772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869175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미국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NIST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(National Institute of Standards and Technology)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만든 두 개의 데이터셋으로 구성되어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각기 다른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명의 사람이 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손글씨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숫자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50%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고등학교 학생이고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50%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인구 조사국 직원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같은 비율로 다른 사람들이 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손글씨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숫자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후 유닉스나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gzip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명령을 사용하여 터미널에서 압축을 해제하는 것이 효율적임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디렉터리에서 다음 명령을 입력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92" y="2769895"/>
            <a:ext cx="2751924" cy="48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마이크로소프트 윈도 컴퓨터를 사용하고 있다면 선호하는 압축 해제 프로그램을 사용해도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이미지는 바이트 포맷으로 저장되어 있으므로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배열로 읽을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배열을 사용하여 이 장에서 구현할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훈련하고 테스트하겠음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위해 다음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헬퍼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함수를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256179"/>
            <a:ext cx="6402506" cy="318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1873611"/>
            <a:ext cx="4441091" cy="90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180" y="2795323"/>
            <a:ext cx="6087707" cy="372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load_mnist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두 개의 배열을 반환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첫 번째는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n×m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(images)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샘플 개수이고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특성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픽셀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개의 숫자 샘플을 가지고 있고 테스트 데이터셋은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개의 샘플을 가지고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이미지는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28×28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픽셀로 이루어져 있으며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픽셀은 회색 톤의 강도를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28×28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픽셀을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행 벡터로 펼침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벡터는 이미지 배열에서 한 행이 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784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행 또는 이미지가 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load_mnist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함수에서 반환되는 두 번째 배열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(labels)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이미지에 해당하는 타깃 값을 가지고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값은 손글씨 숫자의 클래스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까지 정수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처음에는 이미지를 읽는 방식이 조금 이상하게 보일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두 줄의 코드가 작동하는 방식을 이해하기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웹 사이트에서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설명을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172597"/>
            <a:ext cx="6473085" cy="91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3832249"/>
            <a:ext cx="7266952" cy="246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코드 두 줄을 사용하여 먼저 파일 프로토콜을 나타내는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magic number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아이템 개수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파일 버퍼에서 읽음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fromfile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이어지는 바이트를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배열로 읽음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struct.unpack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전달한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fmt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 값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'&gt;II'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다음 두 부분으로 구성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&gt;: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빅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엔디언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(big-endian)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바이트가 저장된 순서를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빅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엔디언이나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엔디언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(little-endian)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용어가 낯설다면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위키피디아에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잘 정리된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엔디언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문서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(https://ko.m.wikipedia.org/wiki/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엔디언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참고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I: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부호 없는 정수를 의미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3544214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893056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다음 코드를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픽셀 값을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사이로 정규화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이렇게 하는 이유는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언급한 것처럼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기반의 최적화가 이런 조건하에서 훨씬 안정적이기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장에서 했던 스케일 조정 방법과는 다르게 이미지를 픽셀 단위로 스케일을 조정했음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449681"/>
            <a:ext cx="4975358" cy="40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이전에는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계산한 스케일 조정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각 열의 스케일을 바꾸었음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이미지 픽셀을 다룰 때는 평균을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맞추고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[-1, 1]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범위로 조정하는 것이 일반적이며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실제로도 잘 작동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맥컬록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피츠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뉴런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모델인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로젠블라트의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1950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년대 처음 구현된 이후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수십년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동안 많은 연구자와 머신 러닝 기술자는 신경망에 대한 관심을 조금씩 잃었음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다층 신경망을 훈련하기 위한 좋은 방법이 없었기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마침내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루멜하트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(D. E.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Rumelhart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힌튼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(G. E. Hinton)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윌리엄스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(R. J. Williams)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1986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년에 신경망을 효과적으로 훈련시키는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재발견하고 널리 알리면서 신경망에 대한 관심이 다시 살아났음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인공 지능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(Artificial Intelligence, AI)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머신 러닝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 역사에 관심이 있는 독자는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AI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겨울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(https://en.wikipedia.org/wiki/AI_winter)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대한 위키피디아 문서를 읽어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기간에는 대부분의 연구자가 신경망 연구에 관심을 두지 않았음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코드를 실행하면 압축이 풀린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로컬 디렉터리에서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개의 훈련 샘플과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개의 테스트 샘플을 로드함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압축 해제한 디렉터리가 이 코드가 실행되는 디렉터리와 같다고 가정함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795323"/>
            <a:ext cx="5926155" cy="320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이미지 모습을 알아보기 위해 숫자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까지 샘플을 그림으로 출력해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 행렬의 픽셀 벡터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784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개를 원본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28×28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이미지로 크기를 변경한 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맷플롯립의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imshow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그림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856289"/>
            <a:ext cx="5028846" cy="379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2×5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크기의 격자에 각 숫자의 대표 이미지가 채워진 그림을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12-5 </a:t>
            </a:r>
            <a:r>
              <a:rPr lang="ko-KR" altLang="en-US" sz="1600" b="1" dirty="0" smtClean="0"/>
              <a:t>각 클래스의 첫 번째 샘플 이미지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22502"/>
            <a:ext cx="5661826" cy="368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손글씨마다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얼마나 차이 나는지 보기 위해 같은 숫자의 샘플을 여러 개 출력해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68193"/>
            <a:ext cx="6077484" cy="425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코드를 실행하면 숫자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이미지 중에서 처음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개를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12-6 </a:t>
            </a:r>
            <a:r>
              <a:rPr lang="ko-KR" altLang="en-US" sz="1600" b="1" dirty="0" smtClean="0"/>
              <a:t>숫자 </a:t>
            </a:r>
            <a:r>
              <a:rPr lang="en-US" altLang="ko-KR" sz="1600" b="1" dirty="0" smtClean="0"/>
              <a:t>7</a:t>
            </a:r>
            <a:r>
              <a:rPr lang="ko-KR" altLang="en-US" sz="1600" b="1" dirty="0" smtClean="0"/>
              <a:t>의 샘플 </a:t>
            </a:r>
            <a:r>
              <a:rPr lang="en-US" altLang="ko-KR" sz="1600" b="1" dirty="0" smtClean="0"/>
              <a:t>25</a:t>
            </a:r>
            <a:r>
              <a:rPr lang="ko-KR" altLang="en-US" sz="1600" b="1" dirty="0" smtClean="0"/>
              <a:t>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2622607"/>
            <a:ext cx="6070816" cy="396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단계를 모두 진행한 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스케일된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이미지를 새로운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세션에서 빠르게 읽을 수 있는 포맷으로 저장하는 것이 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이렇게 하면 데이터를 읽고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오버헤드를 피할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배열을 사용할 때 다차원 배열을 디스크에 저장하는 효율적이고 가장 간편한 방법은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savez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공식 온라인 문서는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https://docs.scipy.org/doc/numpy/reference/generated/numpy.savez.html)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간단히 말해서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savez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사용했던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pickle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모듈과 비슷함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배열을 저장하는 데 최적화되어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savez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데이터를 압축하여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.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npy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포맷 파일을 담고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.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npz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포맷에 대해 더 알고 싶다면 넘파이 온라인 문서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(https://docs.scipy.org/doc/numpy/reference)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장단점과 함께 자세한 설명을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savez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대신에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savez_compressed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함수는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savez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사용법은 같지만 파일 크기를 더 작게 압축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이때는 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400MB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22MB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정도로 줄임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코드는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'mnist_scaled.npz'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파일에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5165280" cy="267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.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npz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만든 후 다음 코드처럼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load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전처리된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이미지 배열을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로드할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savez_compressed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함수에 전달한 키워드 매개변수를 사용하여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mnist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객체에 있는 네 개의 데이터 배열을 참조할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입력 배열은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mnist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files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속성에 나열되어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574" y="2507288"/>
            <a:ext cx="5120636" cy="37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4080471"/>
            <a:ext cx="5738147" cy="88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MNIST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현재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세션에서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로드하려면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다음 코드처럼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X_train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'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배열을 참조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딕셔너리와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비슷함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리스트 내포 구문을 사용하여 다음 코드처럼 네 개의 데이터 배열을 변수에 할당할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np.savez_compressed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np.load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예제는 이 장 코드를 실행하는 데 필수는 아님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배열을 효율적이고 편리하게 저장하고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로드하는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방법을 보여 주기 위해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3969168" cy="42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486607"/>
            <a:ext cx="6717439" cy="83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신경망이 요즘처럼 인기를 끌었던 때는 없음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알고리즘과 여러 개의 층으로 이루어진 신경망 구조는 지난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 년간 일어난 많은 혁신의 결과물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 구조는 여러 개의 층으로 이루어짐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신경망은 학문 연구 분야뿐만 아니라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페이스북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마이크로소프트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아마존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우버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같은 거대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테크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기업에도 최고의 관심사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입력층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출력층이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각각 하나씩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구현을 작성하고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이미지를 분류해 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가능한 간결한 코드를 유지하도록 하겠음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처음에는 조금 복잡해 보일 수 있지만 길벗출판사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깃허브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(https://github.com/gilbutITbook/080223)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 역자 깃허브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(https://github.com/rickiepark/python-machine-learning-book-3rd-edition)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이 장의 샘플 코드를 내려받아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지원하는 에디터에서 보면 주석과 함께 코드가 구문 강조되기 때문에 읽기 편함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책과 함께 제공되는 주피터 노트북 파일에서 코드를 실행하지 않거나 인터넷에 연결되어 있지 않다면 이 장의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NeuralNetMLP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코드를 복사해서 작업 디렉터리에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스크립트 파일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neuralnet.py)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만들자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다음과 같이 현재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세션에서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임포트할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코드에는 아직 설명하지 않은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 같은 부분들이 포함되어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대부분의 코드는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구현과 앞 절의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정방향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계산을 기반으로 하고 있어 눈에 익을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140965"/>
            <a:ext cx="4883091" cy="33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3969168" cy="431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095" y="1897708"/>
            <a:ext cx="6184434" cy="464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73611"/>
            <a:ext cx="5838483" cy="228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1222" y="4120284"/>
            <a:ext cx="4076453" cy="141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97601"/>
            <a:ext cx="4137276" cy="472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73611"/>
            <a:ext cx="5692656" cy="446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8" y="1931219"/>
            <a:ext cx="5372892" cy="1571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8" y="3659428"/>
            <a:ext cx="2860427" cy="119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4" y="1873611"/>
            <a:ext cx="5043724" cy="472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73611"/>
            <a:ext cx="4246548" cy="463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오늘날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사용한 고급 신경망이 이미지나 음성 인식처럼 복잡한 문제를 푸는 최고의 솔루션으로 인식되고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일상생활에서 찾을 수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활용한 제품은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이미지 검색과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번역기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번역기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스마트폰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애플리케이션은 이미지에 있는 텍스트를 자동으로 인식하여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개가 넘는 언어로 실시간으로 번역할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830" y="1931218"/>
            <a:ext cx="3258270" cy="127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1592" y="3198572"/>
            <a:ext cx="5644260" cy="243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008" y="1931218"/>
            <a:ext cx="4381579" cy="461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73611"/>
            <a:ext cx="6145850" cy="430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37205"/>
            <a:ext cx="5473227" cy="172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3717035"/>
            <a:ext cx="5757506" cy="152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887766"/>
            <a:ext cx="5330163" cy="459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816004"/>
            <a:ext cx="4646420" cy="445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873611"/>
            <a:ext cx="5427648" cy="281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4811568"/>
            <a:ext cx="5253527" cy="104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73611"/>
            <a:ext cx="5232459" cy="410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816004"/>
            <a:ext cx="5520384" cy="469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4" y="1816004"/>
            <a:ext cx="5812846" cy="424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놀라운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DNN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애플리케이션 중 많은 수는 주요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테크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기업과 제약 업계에서 개발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목록은 아니지만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사진 이미지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태깅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(tagging)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위한 페이스북의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DeepFace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중국어 음성 검색을 지원하는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바이두의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DeepSpeech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구글의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새로운 언어 번역 서비스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신약 개발과 독성 예측에 사용되는 새로운 기법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훈련된 피부과 전문의와 비슷한 정확도로 피부암을 진단할 수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모바일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애플리케이션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유전자 서열에서 단백질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3D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구조 예측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카메라 비디오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스트림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같은 관측 데이터만 사용하여 교통 체증 속에서 운전하는 방법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1649" y="2958999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3247034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3592676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3938318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226353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571995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917637"/>
            <a:ext cx="124359" cy="12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873611"/>
            <a:ext cx="5747818" cy="373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코드를 실행하고 나서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784-100-10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크기의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만들어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784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입력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n_features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), 100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은닉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n_hidden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열 개의 출력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n_output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구성된 신경망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795323"/>
            <a:ext cx="5164508" cy="27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NeuralNetMLP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코드를 살펴보았다면 이 매개변수가 무엇인지 이미 알아챘을지 모름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다음에 간단하게 정리해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l2: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과대적합을 줄이기 위한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규제의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λ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      epochs: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반복할 횟수</a:t>
            </a:r>
          </a:p>
          <a:p>
            <a:pPr lvl="1">
              <a:buNone/>
            </a:pP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      eta: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</a:t>
            </a:r>
          </a:p>
          <a:p>
            <a:pPr lvl="1">
              <a:buNone/>
            </a:pP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      shuffle: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알고리즘이 순환 고리에 갇히지 않도록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시작하기 전에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섞을지 여부</a:t>
            </a:r>
          </a:p>
          <a:p>
            <a:pPr lvl="1">
              <a:buNone/>
            </a:pP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      seed: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셔플과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가중치 초기화를 위한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난수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초깃값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minibatch_size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나눈 미니 배치에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들어갈 훈련 샘플 개수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계산하지 않고 학습 속도를 높이기 위해 미니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배치마다 계산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2968144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3313786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3625702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3971344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605021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950663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뒤섞어 놓은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5,000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MNIST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검증 용도인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5,000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샘플로 훈련시킴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신경망을 훈련하는 데는 표준적인 데스크톱 컴퓨터 사양에서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 정도 걸림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코드에서 보았겠지만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이미지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이미지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레이블에 해당하는 네 개의 매개변수를 받도록 구현되어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 훈련에서는 훈련 정확도와 검증 정확도를 비교하는 것이 아주 중요함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주어진 구조와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신경망 모델이 잘 동작하는지 판단하는 데 도움이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훈련 정확도와 검증 정확도가 낮다면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문제가 있거나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설정이 적절하지 않을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정확도와 검증 정확도 차이가 비교적 크다면 모델이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과대적합 되었을 수 있으므로 모델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개수를 줄이거나 규제 강도를 높임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정확도와 검증 정확도가 모두 높다면 새로운 이 모델이 데이터에 잘 일반화될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마지막 모델 평가를 위해 사용할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높은 성능을 기대할 수 있음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심층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신경망을 훈련하는 것은 지금까지 배운 다른 모델에 비해 비교적 비용이 많이 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어떤 조건이 되면 일찍 중지하고 다른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하이퍼파라미터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설정을 시험하는 것이 좋음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데이터에 점차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과대적합되는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경향을 발견했다면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성능이 점점 더 차이 나면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역시 훈련을 일찍 멈추는 것이 좋음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훈련을 시작하기 위해 다음 코드를 실행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6574861" cy="185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NeuralNetMLP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구현에서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eval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속성을 정의하여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비용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정확도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정확도를 수집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맷플롯립을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이 결과를 그래프로 나타내 보자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761300"/>
            <a:ext cx="5849242" cy="187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에포크까지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비용을 출력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12-7 MNIST </a:t>
            </a:r>
            <a:r>
              <a:rPr lang="ko-KR" altLang="en-US" sz="1600" b="1" dirty="0" err="1" smtClean="0"/>
              <a:t>데이터셋에서</a:t>
            </a:r>
            <a:r>
              <a:rPr lang="ko-KR" altLang="en-US" sz="1600" b="1" dirty="0" smtClean="0"/>
              <a:t> 훈련한 다층 </a:t>
            </a:r>
            <a:r>
              <a:rPr lang="ko-KR" altLang="en-US" sz="1600" b="1" dirty="0" err="1" smtClean="0"/>
              <a:t>퍼셉트론의</a:t>
            </a:r>
            <a:r>
              <a:rPr lang="ko-KR" altLang="en-US" sz="1600" b="1" dirty="0" smtClean="0"/>
              <a:t> 비용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64895"/>
            <a:ext cx="5934083" cy="384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볼 수 있듯이 비용은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동안 많이 감소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천천히 수렴하는 것으로 보임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175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사이에 약간 경사가 있어서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추가하여 훈련하면 비용이 더 감소할 것</a:t>
            </a: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신경망으로 복잡한 함수 모델링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단일층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신경망 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장은 다층 신경망의 작동 원리와 복잡한 문제를 풀기 위한 방법을 담고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다층 신경망 구조를 본격적으로 배우기 전에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단일층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신경망 네트워크 개념을 간단히 되새겨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소개한 소위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ADAptive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LInear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NEuron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알고리즘으로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훈련 정확도와 검증 정확도를 살펴보자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19253"/>
            <a:ext cx="6244721" cy="285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12-8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번의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대한 정확도를 나타냄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12-8 MNIST </a:t>
            </a:r>
            <a:r>
              <a:rPr lang="ko-KR" altLang="en-US" sz="1600" b="1" dirty="0" err="1" smtClean="0"/>
              <a:t>데이터셋에서</a:t>
            </a:r>
            <a:r>
              <a:rPr lang="ko-KR" altLang="en-US" sz="1600" b="1" dirty="0" smtClean="0"/>
              <a:t> 훈련한 다층 </a:t>
            </a:r>
            <a:r>
              <a:rPr lang="ko-KR" altLang="en-US" sz="1600" b="1" dirty="0" err="1" smtClean="0"/>
              <a:t>퍼셉트론의</a:t>
            </a:r>
            <a:r>
              <a:rPr lang="ko-KR" altLang="en-US" sz="1600" b="1" dirty="0" smtClean="0"/>
              <a:t> 정확도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64895"/>
            <a:ext cx="5976812" cy="400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그래프는 네트워크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늘어날수록 훈련 정확도와 검증 정확도 사이 간격이 증가한다는 것을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약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정확도와 검증 정확도 값이 동일하고 그 이후에 네트워크는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과대적합되기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시작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예제는 과대적합의 영향을 보여 주고 훈련 시에 훈련 정확도와 검증 정확도를 비교하는 것이 필요한 이유를 설명하기 위해 일부러 골랐음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과대적합 영향을 줄이는 한 가지 방법은 규제 강도를 높이는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l2 = 0.1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설정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신경망에서 과대적합을 해결하기 위해 사용할 수 있는 다른 방법은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다룰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드롭아웃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(dropout)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마지막으로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예측 정확도를 계산하여 모델 일반화 성능을 평가해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조금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과대적합되었지만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은닉층을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가진 간단한 이 신경망은 비교적 테스트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좋은 성능을 달성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검증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정확도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(97.98%)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비슷함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5584617" cy="179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모델을 더 세밀하게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튜닝하면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은닉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유닛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개수나 규제 매개변수의 값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바꿀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최근 수년간 개발된 여러 다양한 기법을 사용할 수도 있지만 이는 책 범위를 넘어섬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이미지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좋은 성능을 내는 다른 신경망 구조를 배우겠음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적응적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SGD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기반의 고급 최적화 알고리즘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배치 정규화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드롭아웃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같은 성능 향상 기법을 더 소개하겠음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책에서 다루지는 않지만 널리 사용하는 다른 기법은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잔차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신경망의 주요 특징인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(skip-connection)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추가하기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스케줄러를 사용하여 훈련하는 동안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바꾸기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인기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인셉션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구조에서 사용했던 것처럼 신경망의 앞쪽 층에 손실 함수 연결하기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2646383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2934418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3280060"/>
            <a:ext cx="91333" cy="9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끝으로 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MLP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구현이 샘플 이미지를 어떻게 판단하는지 알아보자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219254"/>
            <a:ext cx="5492644" cy="432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931218"/>
            <a:ext cx="6769515" cy="234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다층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en-US" altLang="ko-KR" b="1" dirty="0" smtClean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5×5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격자 그래프를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그래프 제목에 나타난 첫 번째 숫자는 그래프 번호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번째 숫자는 클래스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 세 번째 숫자는 예측된 클래스 레이블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(p)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나타냄</a:t>
            </a:r>
            <a:endParaRPr lang="ko-KR" altLang="en-US" dirty="0" smtClean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12.2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손글씨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숫자 분류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12-9 MNIST </a:t>
            </a:r>
            <a:r>
              <a:rPr lang="ko-KR" altLang="en-US" sz="1600" b="1" dirty="0" err="1" smtClean="0"/>
              <a:t>데이터셋에</a:t>
            </a:r>
            <a:r>
              <a:rPr lang="ko-KR" altLang="en-US" sz="1600" b="1" dirty="0" smtClean="0"/>
              <a:t> 대한 예측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6472469" cy="43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6449</TotalTime>
  <Words>5922</Words>
  <Application>Microsoft Office PowerPoint</Application>
  <PresentationFormat>화면 슬라이드 쇼(4:3)</PresentationFormat>
  <Paragraphs>745</Paragraphs>
  <Slides>140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140</vt:i4>
      </vt:variant>
    </vt:vector>
  </HeadingPairs>
  <TitlesOfParts>
    <vt:vector size="142" baseType="lpstr">
      <vt:lpstr>1_Office Theme</vt:lpstr>
      <vt:lpstr>2_Office Theme</vt:lpstr>
      <vt:lpstr>슬라이드 1</vt:lpstr>
      <vt:lpstr>슬라이드 2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12.1 인공 신경망으로 복잡한 함수 모델링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12.2 손글씨 숫자 분류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12.3 인공 신경망 훈련</vt:lpstr>
      <vt:lpstr>12.4 신경망의 수렴</vt:lpstr>
      <vt:lpstr>12.4 신경망의 수렴</vt:lpstr>
      <vt:lpstr>12.4 신경망의 수렴</vt:lpstr>
      <vt:lpstr>12.4 신경망의 수렴</vt:lpstr>
      <vt:lpstr>12.4 신경망의 수렴</vt:lpstr>
      <vt:lpstr>12.5 신경망 구현에 관한 몇 가지 첨언</vt:lpstr>
      <vt:lpstr>12.5 신경망 구현에 관한 몇 가지 첨언</vt:lpstr>
      <vt:lpstr>12.5 신경망 구현에 관한 몇 가지 첨언</vt:lpstr>
      <vt:lpstr>12.5 신경망 구현에 관한 몇 가지 첨언</vt:lpstr>
      <vt:lpstr>12.6 요약</vt:lpstr>
      <vt:lpstr>12.6 요약</vt:lpstr>
    </vt:vector>
  </TitlesOfParts>
  <Company>The National Academies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admin</cp:lastModifiedBy>
  <cp:revision>936</cp:revision>
  <cp:lastPrinted>2016-08-10T06:58:55Z</cp:lastPrinted>
  <dcterms:created xsi:type="dcterms:W3CDTF">2013-04-05T19:58:06Z</dcterms:created>
  <dcterms:modified xsi:type="dcterms:W3CDTF">2021-04-17T00:11:45Z</dcterms:modified>
</cp:coreProperties>
</file>