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24"/>
  </p:notesMasterIdLst>
  <p:handoutMasterIdLst>
    <p:handoutMasterId r:id="rId125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1" r:id="rId113"/>
    <p:sldId id="380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howGuides="1">
      <p:cViewPr varScale="1">
        <p:scale>
          <a:sx n="111" d="100"/>
          <a:sy n="111" d="100"/>
        </p:scale>
        <p:origin x="-1590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4/7/2021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4/7/2021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4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좋은 훈련 </a:t>
            </a:r>
            <a:r>
              <a:rPr lang="ko-KR" altLang="en-US" sz="5400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sz="5400" dirty="0" smtClean="0">
                <a:solidFill>
                  <a:schemeClr val="tx1"/>
                </a:solidFill>
              </a:rPr>
              <a:t> 만들기</a:t>
            </a:r>
            <a:r>
              <a:rPr lang="en-US" altLang="ko-KR" sz="54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데이터 전처리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값이 있는 훈련 샘플이나 특성 제외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axis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지정해서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하나라도 있는 열을 삭제할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2817404" cy="201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분류기를 사용하여 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구현이 잘 동작하는지 확인해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6382700" cy="25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나누지만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여전히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알고리즘에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X_train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주입함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훈련과 테스트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서브셋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(subset)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(validation dataset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방식을 사용하려면 훈련 데이터에서 원래 테스트 데이터셋을 미리 떼어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놓아야 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각 단계에서 가장 좋은 특성 조합의 점수를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분류기의 정확도를 그려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910537"/>
            <a:ext cx="4880053" cy="306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볼 수 있듯이 특성 개수가 줄었을 때 검증 데이터셋에서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정확도가 향상되었음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알고리즘에서 설명했던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차원의 저주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감소하기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{3, 7, 8, 9, 10, 11, 12}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분류기가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정확도를 달성한 것을 볼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4-8 </a:t>
            </a:r>
            <a:r>
              <a:rPr lang="ko-KR" altLang="en-US" sz="1600" b="1" dirty="0" smtClean="0"/>
              <a:t>최적의 특성 조합에 따른 성능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6361743" cy="415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궁금하니 가장 작은 개수의 조합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(k = 3)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높은 검증 데이터셋 성능을 내는 특성이 어떤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것인지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확인해 보자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sbs.subsets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위치에 있는 세 개의 특성에 대한 열 인덱스를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열 인덱스로부터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특성 이름을 출력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7144284" cy="79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원래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분류기의 성능을 평가해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219254"/>
            <a:ext cx="6379082" cy="177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특성 조합을 사용하여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97%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정확도와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96%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정확도를 얻었음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데이터에도 잘 일반화될 것으로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선택된 세 개의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성능이 얼마나 되는지 확인해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6755629" cy="163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원본 특성의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보다도 적은 특성을 사용했지만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예측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정확도는 조금만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감소했음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개의 특성에 담긴 판별 정보가 원래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데이터셋보다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않다는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뜻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데이터셋이라는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점을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유념하자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무작위성에 매우 민감함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나눈 것과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서브셋과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서브셋으로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나눈 방식에 영향을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받음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개수를 줄여서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성능이 증가하지는 않았지만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줄였음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수집 비용이 높은 실전 애플리케이션에서는 유용할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개수를 크게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줄였기 때문에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더 간단한 모델을 얻었고 해석하기도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쉬움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값이 있는 훈련 샘플이나 특성 제외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dropna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몇 가지 편리한 매개변수를 제공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334467"/>
            <a:ext cx="5849898" cy="374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299217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4.6 </a:t>
            </a:r>
            <a:r>
              <a:rPr lang="ko-KR" altLang="en-US" sz="2600" dirty="0" smtClean="0"/>
              <a:t>랜덤 </a:t>
            </a:r>
            <a:r>
              <a:rPr lang="ko-KR" altLang="en-US" sz="2600" dirty="0" err="1" smtClean="0"/>
              <a:t>포레스트의</a:t>
            </a:r>
            <a:r>
              <a:rPr lang="ko-KR" altLang="en-US" sz="2600" dirty="0" smtClean="0"/>
              <a:t> 특성 중요도 사용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88401" y="3398508"/>
            <a:ext cx="6682412" cy="12868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유용한 특성을 선택하는 또 다른 방법은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앙상블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랜덤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포레스트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포레스트를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사용하면 앙상블에 참여한 모든 결정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트리에서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계산한 평균적인 불순도 감소로 특성 중요도를 측정할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선형적으로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구분 가능한지 여부를 가정할 필요가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편리하게도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포레스트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구현은 특성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중요도 값을 이미 수집하고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RandomForestClassifier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훈련한 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feature_importances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속성에서 확인할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트리를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포레스트를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훈련하고 각각의 중요도에 따라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특성에 순위를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트리 기반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모델은 표준화나 정규화를 할 필요가 없다고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이야기했던 것을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기억하자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6181328" cy="343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9" y="1959614"/>
            <a:ext cx="5908527" cy="449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1" y="1873612"/>
            <a:ext cx="4746535" cy="456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실행하면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특성의 상대적인 중요도에 따른 순위를 그래프로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중요도는 합이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되도록 정규화된 값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4-10 </a:t>
            </a:r>
            <a:r>
              <a:rPr lang="ko-KR" altLang="en-US" sz="1600" b="1" dirty="0" smtClean="0"/>
              <a:t>랜덤 </a:t>
            </a:r>
            <a:r>
              <a:rPr lang="ko-KR" altLang="en-US" sz="1600" b="1" dirty="0" err="1" smtClean="0"/>
              <a:t>포레스트</a:t>
            </a:r>
            <a:r>
              <a:rPr lang="ko-KR" altLang="en-US" sz="1600" b="1" dirty="0" smtClean="0"/>
              <a:t> 모델의 특성 중요도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2992106"/>
            <a:ext cx="5569130" cy="360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결정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트리에서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평균적인 불순도 감소를 기반으로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판별력이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좋은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Proline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Flavanoids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Color intensity, OD280/OD315 of diluted wines,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Alcohol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재미있게도 이 그래프에서 높은 순위에 위치한 특성 중 두 개는 이전 절에서 구현한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선택한 세 개의 특성에 들어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Alcohol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OD280/OD315 of diluted wines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해석을 중요하게 고려한다면 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포레스트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기법에서 언급할 만한 중요한 참고 사항이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포레스트에서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개 이상의 특성이 매우 상관관계가 높다면 하나의 특성은 매우 높은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순위를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갖지만 다른 특성 정보는 완전히 잡아내지 못할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중요도 값을 해석하는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것보다 모델의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 성능에만 관심이 있다면 이 문제를 신경 쓸 필요는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없음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중요도에 관한 이 절을 마무리하기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SelectFromModel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클래스는 모델 훈련이 끝난 후 사용자가 지정한 임계 값을 기반으로 특성을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중간 단계에서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RandomForestClassifier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특성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선택기로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사용할 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살펴볼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Pipeline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클래스는 여러 전처리 단계를 하나의 추정기 인터페이스로 연결해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다음 코드에서는 임계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하여 가장 중요한 다섯 개의 특성으로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줄였음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3832249"/>
            <a:ext cx="7224935" cy="207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특성 중요도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랜덤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포레스트의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특성 중요도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873611"/>
            <a:ext cx="6181013" cy="304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값이 있는 훈련 샘플이나 특성 제외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6"/>
            <a:ext cx="4832374" cy="152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299217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4.7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88401" y="3398508"/>
            <a:ext cx="6682412" cy="12868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4.7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누락된 데이터를 다루는 유용한 방법을 살펴보면서 이 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러닝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알고리즘에 데이터를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주입하기 전에 범주형 변수를 올바르게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인코딩해야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순서가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것과 없는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값을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정수 표현으로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법을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복잡도를 감소시킴으로써 과대적합을 피하는 데 도움이 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규제에 대해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관련 없는 특성을 제거하는 다른 방법으로는 순차 특성 선택 알고리즘을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의미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특성을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 차원 축소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 특성 추출에 관한 또 다른 유용한 방법을 배울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선택에서처럼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특성을 완전히 제거하는 대신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저차원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부분 공간으로 특성을 압축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값이 있는 훈련 샘플이나 특성 제외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누락된 데이터를 제거하는 것이 간단해 보이지만 단점도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너무 많은 데이터를 제거하면 안정된 분석이 불가능할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너무 많은 특성 열을 제거하면 분류기가 클래스를 구분하는 데 필요한 중요한 정보를 잃을 위험이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누락된 값을 다루는 데 아주 널리 사용되는 방법 중 하나인 보간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(interpolation)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기법을 살펴보자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 대체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종종 훈련 샘플을 삭제하거나 특성 열을 통째로 제거하기 어려울 때가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유용한 데이터를 너무 많이 잃기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경우 여러 가지 보간 기법을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다른 훈련 샘플로부터 누락된 값을 추정할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 대체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흔한 보간 기법 중 하나는 평균으로 대체하는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특성 열의 전체 평균으로 누락된 값을 바꾸는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SimpleImputer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사용하면 간편하게 처리 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258" y="2968144"/>
            <a:ext cx="4875917" cy="62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659428"/>
            <a:ext cx="6861471" cy="238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 대체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NaN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각 특성 열에서 계산한 평균으로 바꾸었음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strategy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매개변수에 설정할 수 있는 다른 값으로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median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most_frequent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most_frequent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가장 많이 나타난 값으로 누락된 값을 대체함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옵션은 범주형 특성 값을 대체할 때 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빨강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초록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파랑 같은 색 이름이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 열을 다루는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후반에서 이런 예를 만날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 대체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누락된 값을 채우는 더 쉬운 방법은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fillna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매개변수로 누락된 값을 채울 방법을 전달하는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다음 명령을 사용하면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객체에서 바로 평균값으로 누락된 값을 대체할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083358"/>
            <a:ext cx="4261425" cy="254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익히기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SimpleImputer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누락된 값을 대체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SimpleImputer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클래스는 데이터 변환에 사용되는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변환기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(transformer)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추정기의 주요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훈련 데이터에서 모델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학습한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데이터를 변환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변환하려는 데이터 배열은 모델 학습에 사용한 데이터의 특성 개수와 같아야 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익히기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훈련 데이터셋에서 학습한 변환기가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변환하는 과정을 보여 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4-1 </a:t>
            </a:r>
            <a:r>
              <a:rPr lang="ko-KR" altLang="en-US" sz="1600" b="1" dirty="0" err="1" smtClean="0"/>
              <a:t>사이킷런</a:t>
            </a:r>
            <a:r>
              <a:rPr lang="ko-KR" altLang="en-US" sz="1600" b="1" dirty="0" smtClean="0"/>
              <a:t> 변환기의 훈련과 변환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2830435"/>
            <a:ext cx="5955082" cy="375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0630" y="375829"/>
            <a:ext cx="8943702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좋은 훈련 </a:t>
            </a:r>
            <a:r>
              <a:rPr lang="ko-KR" altLang="en-US" sz="32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데이터셋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만들기</a:t>
            </a:r>
            <a:r>
              <a:rPr lang="en-US" altLang="ko-KR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데이터 전처리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27545" y="1183393"/>
            <a:ext cx="7604124" cy="15834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2" y="1643183"/>
            <a:ext cx="63293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누락된 데이터 다루기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범주형 데이터 다루기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데이터셋을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훈련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데이터셋과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테스트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데이터셋으로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나누기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특성 스케일 맞추기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4.5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유용한 특성 선택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4.6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랜덤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포레스트의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특성 중요도 사용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4.7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익히기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사용한 분류기는 변환기 클래스와 개념상 매우 유사한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가진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추정기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(estimator)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추정기는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가질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분류를 위한 추정기를 훈련할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사용해서 모델의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 작업에서는 모델을 훈련할 때 추가적으로 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레이블을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레이블이 없는 새로운 데이터 샘플에 대한 예측을 만듦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4-2 </a:t>
            </a:r>
            <a:r>
              <a:rPr lang="ko-KR" altLang="en-US" sz="1600" b="1" dirty="0" err="1" smtClean="0"/>
              <a:t>사이킷런</a:t>
            </a:r>
            <a:r>
              <a:rPr lang="ko-KR" altLang="en-US" sz="1600" b="1" dirty="0" smtClean="0"/>
              <a:t> 추정기의 훈련과 예측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3851743" cy="448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4.2 </a:t>
            </a:r>
            <a:r>
              <a:rPr lang="ko-KR" altLang="en-US" sz="2600" dirty="0" smtClean="0"/>
              <a:t>범주형 데이터 다루기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지금까지는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수치형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데이터만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 이상의 범주형 특성이 포함된 경우가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간단하지만 효과적인 예를 사용하여 이런 데이터를 수치 계산용 라이브러리에서 어떻게 다루는지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범주형 데이터에 관해 이야기할 때 순서가 있는 것과 없는 것을 구분해야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순서가 있는 특성은 정렬하거나 차례대로 놓을 수 있는 범주형 특성으로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티셔츠 사이즈는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XL &gt; L &gt; 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순서를 정할 수 있으므로 순서가 있는 특성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반대로 순서가 없는 특성은 차례를 부여할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예에서 티셔츠 컬러는 순서가 없는 특성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빨강이 파랑보다 더 크다고 말할 수 없음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판다스를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사용한 범주형 데이터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인코딩</a:t>
            </a:r>
            <a:endParaRPr lang="ko-KR" altLang="en-US" b="1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범주형 데이터를 다루는 여러 기법을 살펴보기 전에 예제를 위한 새로운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만들어보자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442" y="2847000"/>
            <a:ext cx="6006873" cy="358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출력에서 볼 수 있듯이 새롭게 만든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에는 순서가 없는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(color)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순서가 있는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(size),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수치형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(price)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레이블은 마지막 열에 저장되어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학습을 위해 데이터셋을 만든다고 가정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책에서 다루는 분류 학습 알고리즘은 순서가 있는 클래스 레이블을 사용하지 않음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있는 특성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매핑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알고리즘이 순서 특성을 올바르게 인식하려면 범주형의 문자열 값을 정수로 바꾸어야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안타깝지만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size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특성의 순서를 올바르게 자동으로 바꾸어 주는 함수는 없기 때문에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함수를 직접 만들어야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특성 간의 산술적인 차이를 이미 알고 있다 가정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다음과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73205"/>
            <a:ext cx="6836410" cy="220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있는 특성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매핑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5169806" cy="214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있는 특성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매핑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나중에 정수 값을 다시 원래 문자열 표현으로 바꾸고 싶다면 간단히 거꾸로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inv_size_mapping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{v: k for k, v in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size_mapping.items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()}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size_mapping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비슷하게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map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변환된 특성 열에 적용할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29000"/>
            <a:ext cx="7135041" cy="215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클래스 레이블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머신 러닝 라이브러리는 클래스 레이블이 정수로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인코딩되었을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것이라고 기대함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 추정기 대부분은 자체적으로 클래스 레이블을 정수로 변환해 주지만 사소한 실수를 방지하기 위해 클래스 레이블을 정수 배열로 전달하는 것이 좋은 습관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인코딩하려면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앞서 순서 특성을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것과 비슷한 방식을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레이블은 순서가 없다는 것을 기억하자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특정 문자열 레이블에 할당한 정수는 아무런 의미가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enumerate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클래스 레이블을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할당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177891"/>
            <a:ext cx="6711859" cy="17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4.1 </a:t>
            </a:r>
            <a:r>
              <a:rPr lang="ko-KR" altLang="en-US" sz="2600" dirty="0" smtClean="0"/>
              <a:t>누락된 데이터 다루기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클래스 레이블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클래스 레이블을 정수로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119404" cy="194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클래스 레이블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 쌍을 뒤집어서 변환된 클래스 레이블을 다시 원본 문자열로 바꿀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788604" cy="228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클래스 레이블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방법으로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LabelEncoder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사용하면 편리함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7022919" cy="200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클래스 레이블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fit_transform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합쳐 놓은 단축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inverse_transform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사용하면 정수 클래스 레이블을 원본 문자열 형태로 되돌릴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6340384" cy="73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‘순서가 있는 특성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’ 절에서 간단한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방식을 사용하여 순서를 가진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size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특성을 정수로 변환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분류용 추정기는 클래스 레이블을 순서가 없는 범주형 데이터로 다루기 때문에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LabelEncoder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간편하게 문자열 레이블을 정수로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순서가 없는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color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열에도 비슷한 방식을 사용할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452295"/>
            <a:ext cx="5111387" cy="239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코드를 실행하면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첫 번째 열은 이제 다음과 같은 새로운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color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가짐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blue = 0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green = 1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red = 2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22502"/>
            <a:ext cx="112395" cy="11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970963"/>
            <a:ext cx="112395" cy="11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316605"/>
            <a:ext cx="112395" cy="11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멈추고 이 배열을 분류기에 주입하면 범주형 데이터를 다룰 때 흔히 저지르는 실수 중 하나가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문제가 무엇인지 눈치챘나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컬러 값에 어떤 순서가 없지만 학습 알고리즘이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green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blue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크고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green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크다고 가정할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가정이 옳지 않지만 알고리즘이 의미 있는 결과를 만들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그렇지만 이 결과는 최선이 아닐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문제를 해결하기 위한 통상적인 방법은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인코딩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(one-hot encoding)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방식의 아이디어는 순서 없는 특성에 들어 있는 고유한 값마다 새로운 더미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(dummy)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특성을 만드는 것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color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특성을 세 개의 새로운 특성인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blue, green, red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변환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 값을 사용하여 특정 샘플의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color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blue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blue = 1, green = 0, red =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preprocessing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 구현된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OneHotEncoder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이런 변환을 수행할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350712"/>
            <a:ext cx="6304123" cy="220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배열의 다른 두 열을 수정하지 않기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OneHotEncoder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하나의 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(X[:, 0].reshape(-1, 1))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에만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개의 특성이 있는 배열에서 특정 열만 변환하려면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ColumnTransformer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클래스는 다음과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(name, transformer, column(s))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튜플의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리스트를 받음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40965"/>
            <a:ext cx="5155656" cy="321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코드 예에서 첫 번째 열만 변환하기 위해 지정했고 나머지 두 열은 변경하지 않고 그대로 두기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passthrough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더미 변수를 만드는 더 편리한 방법은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get_dummies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적용하면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get_dummies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문자열 열만 변환하고 나머지 열은 그대로 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659428"/>
            <a:ext cx="5986417" cy="184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애플리케이션에서는 여러 가지 이유로 훈련 샘플에 하나 이상의 값이 누락된 경우가 드물지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수집 과정에 오류가 있거나 어떤 측정 방법은 적용이 불가능할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설문에서 특정 필드가 그냥 비워져 있을 수도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누락된 값은 데이터 테이블에 빈 공간이나 예약된 문자열로 채워짐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숫자가 아니라는 의미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(not a number)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NULL(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관계형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데이터베이스에서 모르는 값을 지칭하는 데 주로 사용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같은 값을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안타깝게도 대부분의 수치 계산 라이브러리는 누락된 값을 다룰 수 없거나 단순히 이를 무시했을 때 예상치 못한 결과를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분석을 더 진행하기 전에 누락된 값을 처리하는 것이 중요함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사용할 때 다중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공선성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multicollinearity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문제를 유념하자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어떤 알고리즘에는 이슈가 될 수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역행렬을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구해야 하는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간의 상관관계가 높으면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역행렬을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계산하기 어려워 수치적으로 불안정해짐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 간의 상관관계를 감소하려면 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배열에서 특성 열 하나를 삭제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특성을 삭제해도 잃는 정보는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color_blue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열을 삭제해도 샘플이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color_green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color_red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blue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임을 알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get_dummies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사용할 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drop_first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True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지정하여 첫 번째 열을 삭제할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예를 참고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795323"/>
            <a:ext cx="5841456" cy="216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범주형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순서가 없는 특성에 원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-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핫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인코딩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OneHotEncoder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중복된 열을 삭제하려면 다음과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drop='first'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categories='auto'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지정해야 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743972" cy="107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629305"/>
            <a:ext cx="5259094" cy="199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299217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4.3 </a:t>
            </a:r>
            <a:r>
              <a:rPr lang="ko-KR" altLang="en-US" sz="2600" dirty="0" err="1" smtClean="0"/>
              <a:t>데이터셋을</a:t>
            </a:r>
            <a:r>
              <a:rPr lang="ko-KR" altLang="en-US" sz="2600" dirty="0" smtClean="0"/>
              <a:t> 훈련 </a:t>
            </a:r>
            <a:r>
              <a:rPr lang="ko-KR" altLang="en-US" sz="2600" dirty="0" err="1" smtClean="0"/>
              <a:t>데이터셋과</a:t>
            </a:r>
            <a:r>
              <a:rPr lang="ko-KR" altLang="en-US" sz="2600" dirty="0" smtClean="0"/>
              <a:t> 테스트 </a:t>
            </a:r>
            <a:r>
              <a:rPr lang="ko-KR" altLang="en-US" sz="2600" dirty="0" err="1" smtClean="0"/>
              <a:t>데이터셋으로</a:t>
            </a:r>
            <a:r>
              <a:rPr lang="ko-KR" altLang="en-US" sz="2600" dirty="0" smtClean="0"/>
              <a:t> 나누기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2331" y="3397399"/>
            <a:ext cx="7949766" cy="15308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실전에 투입하기 전에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레이블과 예측을 비교함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편향되지 않은 성능을 측정하기 위해서라는 것을 기억하자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새로운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데이터셋을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 차원을 축소하기 위해 몇 가지 특성 선택 기법을 살펴보자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공개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UCI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저장소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(https://archive.ics.uci.edu/ml/datasets/Wine)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내려받을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178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와인 샘플과 여러 가지 화학 성분을 나타내는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특성으로 구성되어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라이브러리를 사용하면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UCI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저장소로부터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바로 읽어 들일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195" y="2507289"/>
            <a:ext cx="6276508" cy="164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4197530"/>
            <a:ext cx="6576625" cy="237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647" y="1931218"/>
            <a:ext cx="6339703" cy="96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와인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178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화학 성분을 나타내는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표와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4-3 Wine </a:t>
            </a:r>
            <a:r>
              <a:rPr lang="ko-KR" altLang="en-US" sz="1600" b="1" dirty="0" err="1" smtClean="0"/>
              <a:t>데이터셋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795323"/>
            <a:ext cx="7639189" cy="153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1, 2, 3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개의 클래스 중 하나에 속해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이탈리아의 동일 지역에서 자랐지만 세 종류의 다른 와인 포도 품종을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자세한 내용은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설명을 참고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(https://archive.ics.uci.edu/ml/machine-learning-databases/wine/wine.names)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테이블 형태 데이터에서 누락된 값 식별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누락된 값을 다루는 기법들을 설명하기 전에 이해를 돕기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로부터 간단한 예제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만들어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6" y="2507288"/>
            <a:ext cx="4922813" cy="360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model_selection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train_test_split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사용하면 가장 간편하게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나눌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6935152" cy="236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sz="2400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sz="2400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테스트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나누기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인덱스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인덱스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특성을 넘파이 배열로 변환하여 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 열의 클래스 레이블은 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train_test_split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test_size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0.3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지정했기 때문에 와인 샘플의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X_test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y_test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나머지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70%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X_train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y_train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각각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stratify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매개변수에 클래스 레이블 배열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전달하면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클래스 비율이 원본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동일하게 유지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299217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4.4 </a:t>
            </a:r>
            <a:r>
              <a:rPr lang="ko-KR" altLang="en-US" sz="2600" dirty="0" smtClean="0"/>
              <a:t>특성 스케일 맞추기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88401" y="3398508"/>
            <a:ext cx="6682412" cy="12868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스케일 조정은 전처리 파이프라인에서 잊어버리기 쉽지만 아주 중요한 단계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결정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트리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랜덤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포레스트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(random forest)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특성 스케일 조정에 대해 걱정할 필요가 없는 몇 안 되는 머신러닝 알고리즘 중 하나임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알고리즘들은 스케일에 영향을 받지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구현하면서 보았듯이 대부분의 머신 러닝과 최적화 알고리즘은 특성의 스케일이 같을 때 훨씬 성능이 좋음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스케일 조정의 중요성은 간단한 예를 들어 설명할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특성에서 첫 번째 특성이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 스케일을 가지고 있고 두 번째 특성은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사이 스케일을 가진다고 가정해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제곱 오차 함수를 생각해 보면 알고리즘은 대부분 두 번째 특성에 대한 큰 오차에 맞추어 가중치를 최적화할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 지표를 사용한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최근접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이웃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(K-Nearest Neighbor, KNN)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또 다른 예로 들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간의 거리를 계산하면 두 번째 특성 축에 좌우될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그럼 스케일이 다른 특성을 맞추는 대표적인 방법 두 가지인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정규화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(normalization)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표준화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(standardization)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대해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용어는 분야마다 조금씩 다르게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문맥에 따라 의미를 이해하는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 정규화는 특성의 스케일을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[0, 1]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범위에 맞추는 것을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최소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최대 스케일 변환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(min-max scaling)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특별한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데이터를 정규화하기 위해 다음과 같이 각 특성의 열마다 최소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최대 스케일 변환을 적용하여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새로운 값       을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960" y="4062677"/>
            <a:ext cx="356293" cy="33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465926"/>
            <a:ext cx="2470694" cy="108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특정 샘플이고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min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특성 중에서 가장 작은 값이고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max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가장 큰 값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구현된 최소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최대 스케일 변환 기능은 다음과 같이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6043385" cy="14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최대 스케일 변환을 통한 정규화는 정해진 범위의 값이 필요할 때 유용하게 사용할 수 있는 일반적인 기법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표준화는 많은 머신 러닝 알고리즘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최적화 알고리즘에서 널리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보았던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SVM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여러 선형 모델은 가중치를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가까운 작은 난수로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표준화를 사용하면 특성의 평균을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맞추고 표준 편차를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만들어 정규 분포와 같은 특징을 가지도록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가중치를 더 쉽게 학습할 수 있도록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표준화는 이상치 정보가 유지되기 때문에 제한된 범위로 데이터를 조정하는 최소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최대 스케일 변환에 비해 알고리즘이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이상치에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덜 민감함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 공식은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어떤 특성의 샘플 평균이고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σ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그에 해당하는 표준 편차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161646"/>
            <a:ext cx="24511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숫자로 이루어진 간단한 예시 데이터셋에 표준화와 정규화 두 개의 특성 스케일 변환 기법을 적용한 결과를 보여 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표 </a:t>
            </a:r>
            <a:r>
              <a:rPr lang="en-US" altLang="ko-KR" sz="1600" b="1" dirty="0" smtClean="0"/>
              <a:t>4-1 </a:t>
            </a:r>
            <a:r>
              <a:rPr lang="ko-KR" altLang="en-US" sz="1600" b="1" dirty="0" smtClean="0"/>
              <a:t>표준화와 최소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최대 정규화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52930"/>
            <a:ext cx="3826837" cy="339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테이블 형태 데이터에서 누락된 값 식별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4260962" cy="19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표준화와 정규화는 다음 코드로 만들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7232587" cy="143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MinMaxScaler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클래스와 비슷하게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표준화를 위한 클래스도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StandardScaler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딱 한 번 적용한 것을 주목하자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학습한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새로운 데이터 포인트를 모두 변환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276860"/>
            <a:ext cx="6077700" cy="14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 맞추기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 스케일을 조정하는 다른 좋은 방법은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RobustScaler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RobustScaler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이상치가 많이 포함된 작은 데이터셋을 다룰 때 특히 도움이 되기 때문에 추천함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비슷한 이유로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적용된 머신 러닝 알고리즘이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쉽다면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RobustScaler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좋은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RobustScaler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특성 열마다 독립적으로 작용하며 중간 값을 뺀 다음 데이터셋의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사분위수와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사분위수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25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백분위수와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백분위수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스케일을 조정함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극단적인 값과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이상치에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영향을 덜 받음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관심 있는 독자는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RobustScaler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사이킷런 문서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(https://scikit-learn.org/stable/modules/generated/sklearn.preprocessing.RobustScaler.html)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299217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4.5 </a:t>
            </a:r>
            <a:r>
              <a:rPr lang="ko-KR" altLang="en-US" sz="2600" dirty="0" smtClean="0"/>
              <a:t>유용한 특성 선택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88401" y="3398508"/>
            <a:ext cx="6682412" cy="12868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모델이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데이터셋보다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성능이 훨씬 높다면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과대적합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overfitting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강력한 신호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언급했듯이 과대적합은 모델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특정 샘플들에 대해 너무 가깝게 맞추어져 있다는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데이터에는 잘 일반화하지 못하기 때문에 모델 분산이 크다고 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과대적합의 이유는 주어진 훈련 데이터에 비해 모델이 너무 복잡하기 때문임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일반화 오차를 감소시키기 위해 많이 사용하는 방법은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더 많은 훈련 데이터를 모음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규제를 통해 복잡도를 제한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개수가 적은 간단한 모델을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데이터 차원을 줄임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22502"/>
            <a:ext cx="121104" cy="1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962254"/>
            <a:ext cx="121104" cy="1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250289"/>
            <a:ext cx="121104" cy="1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595931"/>
            <a:ext cx="121104" cy="1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데이터를 더 모으는 것이 불가능할 때가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선택을 통해 차원을 축소하면 데이터에 학습되는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개수가 줄어들기 때문에 더 간단한 모델을 만듦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모델 복잡도 제한을 위한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규제와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L2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규제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(L2 regularization)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개별 가중치 값을 제한하여 모델 복잡도를 줄이는 한 방법이라고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벡터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규제는 다음과 같이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복잡도를 줄이는 또 다른 방법은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규제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(L1 regularization)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737716"/>
            <a:ext cx="2300333" cy="9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125269"/>
            <a:ext cx="2491196" cy="97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모델 복잡도 제한을 위한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규제와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L2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제곱을 그냥 가중치 절댓값으로 바꾼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규제와 대조적으로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규제는 보통 희소한 특성 벡터를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대부분의 특성 가중치가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 관련 없는 특성이 많은 고차원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경우 이런 희소성이 도움이 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훈련 샘플보다 관련 없는 특성이 더 많은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맥락으로 보면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규제는 특성 선택의 기법이 될 수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L2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규제의 기하학적 해석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언급한 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규제는 비용 함수에 페널티 항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(penalty term)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규제가 없는 비용 함수로 훈련한 모델에 비해 가중치 값을 아주 작게 만드는 효과를 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규제가 어떻게 희소성을 만드는지 잘 이해하기 위해 한 걸음 물러서서 규제의 기하학적 해석에 대해 고찰해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가중치 값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볼록한 비용 함수의 등고선을 그려 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테이블 형태 데이터에서 누락된 값 식별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read_csv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포맷의 데이터를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읽어 들임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누락된 값은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바뀌었음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예제를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StringIO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함수를 사용하면 하드 디스크에 있는 일반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파일처럼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csv_data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저장된 문자열을 읽어 판다스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변환할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L2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규제의 기하학적 해석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사용했던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제곱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오차합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함수가 구 모양이어서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회귀의 비용 함수보다 그리기 쉬움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얻은 개념은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회귀에도 동일하게 적용 가능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우리의 목표는 훈련 데이터에서 비용 함수를 최소화하는 가중치 값의 조합을 찾는 것임을 기억하자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타원의 중심 포인트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4-4 </a:t>
            </a:r>
            <a:r>
              <a:rPr lang="ko-KR" altLang="en-US" sz="1600" b="1" dirty="0" smtClean="0"/>
              <a:t>가중치 평면에 투영된 볼록 비용 함수의 등고선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6170483" cy="47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L2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규제의 기하학적 해석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규제를 더 작은 가중치를 얻기 위해 비용 함수에 추가하는 페널티 항으로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말로 하면 큰 가중치를 제한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λ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규제의 강도를 크게 하면 가중치가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가까워지고 훈련 데이터에 대한 모델 의존성은 줄어듦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페널티 항에 대한 이 개념을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나타내 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4-5 L2 </a:t>
            </a:r>
            <a:r>
              <a:rPr lang="ko-KR" altLang="en-US" sz="1600" b="1" dirty="0" smtClean="0"/>
              <a:t>규제와 비용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5948690" cy="46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L2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규제의 기하학적 해석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이차식인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항은 회색 공으로 표현되어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값은 규제 예산을 초과할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값의 조합이 회색 공 바깥에 놓일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 우리는 여전히 비용 함수를 최소화해야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페널티 제약이 있는 상황에서 최선은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회색 공과 규제가 없는 비용 함수의 등고선이 만나는 지점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λ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커질수록 페널티 비용이 빠르게 증가하여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공을 작게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규제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무한대로 증가하면 가중치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공의 중심인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예시에서 중요한 핵심을 정리하면 우리의 목표는 규제가 없는 비용과 페널티 항의 합을 최소화하는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모델을 학습할 만한 충분한 훈련 데이터가 없을 때 편향을 추가하여 모델을 간단하게 만듦으로써 분산을 줄이는 것으로 해석할 수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규제와 희소성을 이야기해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이면에 있는 주요 개념은 앞 절에서 논의한 것과 유사함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페널티는 가중치 절댓값의 합이기 때문에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다이아몬드 모양의 제한 범위를 그릴 수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항은 이차식이라는 것을 기억하자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4-6 L1 </a:t>
            </a:r>
            <a:r>
              <a:rPr lang="ko-KR" altLang="en-US" sz="1600" b="1" dirty="0" smtClean="0"/>
              <a:t>규제와 비용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5848349" cy="452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4- 6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 때 비용 함수의 등고선이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다이아몬드와 만나는 것을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규제의 등고선은 날카롭기 때문에 비용 함수의 포물선과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다이아몬드의 경계가 만나는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최적점은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축에 가깝게 위치할 가능성이 높음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이것이 희소성이 나타나는 이유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규제를 지원하는 모델은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penalty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'l1'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지정하여 희소한 모델을 만들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lbfgs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규제를 지원하지 않기 때문에 다른 알고리즘을 선택해야 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liblinear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513129" cy="7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규제가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회귀를 적용하면 다음과 같은 희소한 모델을 만듦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223635" cy="284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테이블 형태 데이터에서 누락된 값 식별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아주 큰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 경우 수동으로 누락된 값을 찾는 것은 매우 번거로움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isnull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(cell)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수치 값을 담고 있는지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(False)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누락되어 있는지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(True)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나타내는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불리언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값이 채워진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사용하면 누락된 값의 개수를 얻을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식으로 열마다 누락된 값의 개수를 헤아릴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74" y="3140965"/>
            <a:ext cx="2477707" cy="217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훈련과 테스트 정확도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둘 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100%)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보면 모델이 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완벽하게 작동한다는 것을 알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lr.intercept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속성으로 절편을 확인해 보면 세 개의 값이 들어 있는 배열이 반환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5774146" cy="80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solver = 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liblinear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초기화한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LogisticRegression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다중 클래스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적용하면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OvR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(One-versus-Rest)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 절편은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2·3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구분하는 모델에 속한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두번째는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1·3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구분하는 모델의 절편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세번째는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1·2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구분하는 모델의 절편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522386"/>
            <a:ext cx="6948557" cy="295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lr.coef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 있는 가중치는 클래스마다 벡터 하나씩 세 개의 행이 있는 가중치 배열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행은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가중치를 가짐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가중치와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특성을 곱해 최종 입력을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2852930"/>
            <a:ext cx="6698343" cy="89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선택의 도구로 활용되는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규제는 결과적으로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관련이 적은 특성이 있더라도 견고한 모델을 만들어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엄밀히 말하면 앞 예제에서 가중치 벡터는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아닌 원소가 더 많기 때문에 꼭 희소하지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강도를 높여 희소성을 더 강하게 할 수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원소가 더 많아짐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다시 말하면 매개변수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낮춤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규제에 관한 이 장 마지막 예제로 규제 강도를 달리하여 특성의 가중치 변화를 그래프로 그려 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484752"/>
            <a:ext cx="5189426" cy="409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9" y="1931218"/>
            <a:ext cx="5978324" cy="443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1931219"/>
            <a:ext cx="4438486" cy="160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L1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규제를 사용한 희소성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 그래프를 보면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규제에 대해 더 잘 이해할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볼 수 있듯이 강한 규제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 &lt; 0.1)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모델을 제약하면 모든 가중치가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규제 파라미터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λ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역수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4-7 </a:t>
            </a:r>
            <a:r>
              <a:rPr lang="ko-KR" altLang="en-US" sz="1600" b="1" dirty="0" smtClean="0"/>
              <a:t>규제 강도에 따른 가중치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1931218"/>
            <a:ext cx="7681381" cy="323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복잡도를 줄이고 과대적합을 피하는 다른 방법은 특성 선택을 통한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차원 축소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(dimensionality reduction)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규제가 없는 모델에서 특히 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축소 기법에는 두 개의 주요 카테고리인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특성 선택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(feature selection)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특성 추출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(feature extraction)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선택은 원본 특성에서 일부를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추출은 일련의 특성에서 얻은 정보로 새로운 특성을 만듦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누락된 데이터 다루기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누락된 값이 있는 훈련 샘플이나 특성 제외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누락된 데이터를 다루는 가장 쉬운 방법 중 하나는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해당 훈련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이나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완전히 삭제하는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누락된 값이 있는 행은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dropna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쉽게 삭제 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0"/>
            <a:ext cx="2876187" cy="1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순차 특성 선택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(sequential feature selection)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탐욕적 탐색 알고리즘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(greedy search algorithm)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초기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특성 공간을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&lt; 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특성 부분 공간으로 축소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선택 알고리즘은 주어진 문제에 가장 관련이 높은 특성 부분 집합을 자동으로 선택하는 것이 목적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관계없는 특성이나 잡음을 제거하여 계산 효율성을 높이고 모델의 일반화 오차를 줄임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규제를 제공하지 않는 알고리즘을 사용할 때 유용함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전통적인 순차 특성 선택 알고리즘은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순차 후진 선택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(Sequential Backward Selection, SBS)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 효율성을 향상하기 위해 모델 성능을 가능한 적게 희생하면서 초기 특성의 부분 공간으로 차원을 축소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과대적합의 문제를 안고 있는 모델이라면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예측 성능을 높일 수도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 이면의 아이디어는 매우 간단함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새로운 특성의 부분 공간이 목표하는 특성 개수가 될 때까지 전체 특성에서 순차적으로 특성을 제거함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단계에서 어떤 특성을 제거할지 판단하기 위해 최대화할 기준 함수를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기준 함수에서 계산한 값은 어떤 특성을 제거하기 전후의 모델 성능 차이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단계에서 제거할 특성은 기준 값이 가장 큰 특성으로 정의할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이해하기 쉽게 말하면 각 단계에서 제거했을 때 성능 손실이 최소가 되는 특성을 제거함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정의에 따라 이 알고리즘을 간단히 네 단계로 정리할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전체 특성 공간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차원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조건                            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최대화하는 특성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여기서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∈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endParaRPr lang="en-US" altLang="ko-KR" baseline="-25000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집합에서 특성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제거함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목표하는 특성 개수가 되면 종료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아니면 단계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돌아감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29" y="3198572"/>
            <a:ext cx="2116347" cy="27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372" y="3140965"/>
            <a:ext cx="310340" cy="2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576" y="3832249"/>
            <a:ext cx="310340" cy="2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15" y="4177891"/>
            <a:ext cx="2341071" cy="31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안타깝지만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SBS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아직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구현되어 있지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알고리즘이므로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직접 구현해 보자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4635430" cy="409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28637"/>
            <a:ext cx="5350873" cy="458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4854857" cy="31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15261"/>
            <a:ext cx="6465842" cy="398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구현에서 목표 특성 개수를 지정하기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k_features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accuracy_score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특성의 부분 집합에 대한 모델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분류를 위한 추정기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성능을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유용한 특성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순차 특성 선택 알고리즘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while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루프 안에서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itertools.combination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의해 생성된 특성 조합을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평가하고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원하는 차원이 남을 때까지 특성을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줄임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반복에서 내부적으로 만든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X_test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기초한 최적 조합의 정확도 점수를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self.scores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결과를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최종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선택된 특성의 열 인덱스는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self.indices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transform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선택된 특성 열로 구성된 새로운 데이터 배열을 반환할 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안에서 명시적으로 특성에 대한 기준 값을 계산하는 대신 최적의 특성 조합에 포함되지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않은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특성을 제외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5175</Words>
  <Application>Microsoft Office PowerPoint</Application>
  <PresentationFormat>화면 슬라이드 쇼(4:3)</PresentationFormat>
  <Paragraphs>606</Paragraphs>
  <Slides>121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121</vt:i4>
      </vt:variant>
    </vt:vector>
  </HeadingPairs>
  <TitlesOfParts>
    <vt:vector size="123" baseType="lpstr">
      <vt:lpstr>1_Office Theme</vt:lpstr>
      <vt:lpstr>2_Office Theme</vt:lpstr>
      <vt:lpstr>슬라이드 1</vt:lpstr>
      <vt:lpstr>슬라이드 2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4.1 누락된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4.2 범주형 데이터 다루기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4.3 데이터셋을 훈련 데이터셋과 테스트 데이터셋으로 나누기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4.4 특성 스케일 맞추기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4.5 유용한 특성 선택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4.6 랜덤 포레스트의 특성 중요도 사용</vt:lpstr>
      <vt:lpstr>4.7 요약</vt:lpstr>
      <vt:lpstr>4.7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374</cp:revision>
  <cp:lastPrinted>2016-08-10T06:58:55Z</cp:lastPrinted>
  <dcterms:created xsi:type="dcterms:W3CDTF">2013-04-05T19:58:06Z</dcterms:created>
  <dcterms:modified xsi:type="dcterms:W3CDTF">2021-04-07T11:54:11Z</dcterms:modified>
</cp:coreProperties>
</file>