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89" r:id="rId2"/>
    <p:sldId id="449" r:id="rId3"/>
    <p:sldId id="282" r:id="rId4"/>
    <p:sldId id="260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8" r:id="rId25"/>
    <p:sldId id="537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3" r:id="rId40"/>
    <p:sldId id="552" r:id="rId41"/>
    <p:sldId id="554" r:id="rId42"/>
    <p:sldId id="555" r:id="rId43"/>
    <p:sldId id="556" r:id="rId44"/>
    <p:sldId id="557" r:id="rId45"/>
    <p:sldId id="558" r:id="rId46"/>
    <p:sldId id="559" r:id="rId47"/>
    <p:sldId id="560" r:id="rId48"/>
  </p:sldIdLst>
  <p:sldSz cx="9144000" cy="6858000" type="screen4x3"/>
  <p:notesSz cx="6805613" cy="9939338"/>
  <p:embeddedFontLst>
    <p:embeddedFont>
      <p:font typeface="맑은 고딕" pitchFamily="50" charset="-127"/>
      <p:regular r:id="rId51"/>
      <p:bold r:id="rId52"/>
    </p:embeddedFont>
    <p:embeddedFont>
      <p:font typeface="HY견고딕" pitchFamily="18" charset="-127"/>
      <p:regular r:id="rId53"/>
    </p:embeddedFont>
    <p:embeddedFont>
      <p:font typeface="Cambria Math" pitchFamily="18" charset="0"/>
      <p:regular r:id="rId54"/>
    </p:embeddedFont>
    <p:embeddedFont>
      <p:font typeface="나눔손글씨 펜" charset="-127"/>
      <p:regular r:id="rId55"/>
    </p:embeddedFont>
    <p:embeddedFont>
      <p:font typeface="Tahoma" pitchFamily="34" charset="0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>
        <p:scale>
          <a:sx n="100" d="100"/>
          <a:sy n="100" d="100"/>
        </p:scale>
        <p:origin x="-135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A642-BD8C-4863-AE8E-275220A3C5A7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D2D1-5EFB-4AA6-804B-33AE36D56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14734"/>
            <a:ext cx="9143999" cy="1374082"/>
          </a:xfrm>
          <a:prstGeom prst="rect">
            <a:avLst/>
          </a:prstGeom>
        </p:spPr>
      </p:pic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282995" y="568356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99991" y="658786"/>
            <a:ext cx="4644007" cy="32742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9512" y="3904176"/>
            <a:ext cx="5353200" cy="14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446" y="3741157"/>
            <a:ext cx="2352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>
            <a:off x="912341" y="1555328"/>
            <a:ext cx="5605775" cy="505520"/>
            <a:chOff x="912341" y="1447760"/>
            <a:chExt cx="5605775" cy="50552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790645" y="1494515"/>
              <a:ext cx="727471" cy="210123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912341" y="1447760"/>
              <a:ext cx="4837319" cy="505520"/>
              <a:chOff x="881812" y="1320078"/>
              <a:chExt cx="4837319" cy="505520"/>
            </a:xfrm>
          </p:grpSpPr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 rotWithShape="1">
              <a:blip r:embed="rId5"/>
              <a:srcRect t="1" r="34381" b="45624"/>
              <a:stretch/>
            </p:blipFill>
            <p:spPr>
              <a:xfrm>
                <a:off x="881812" y="1321544"/>
                <a:ext cx="2281051" cy="50405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 userDrawn="1"/>
            </p:nvPicPr>
            <p:blipFill rotWithShape="1">
              <a:blip r:embed="rId5"/>
              <a:srcRect l="27643" t="51160"/>
              <a:stretch/>
            </p:blipFill>
            <p:spPr>
              <a:xfrm>
                <a:off x="3203848" y="1320078"/>
                <a:ext cx="2515283" cy="452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489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2018-06-11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7" r:id="rId3"/>
    <p:sldLayoutId id="2147483679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앙상블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12.2.1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배깅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bagging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배깅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선택 문제를 푸는 부트스트랩</a:t>
            </a:r>
            <a:r>
              <a:rPr lang="en-US" altLang="ko-KR" dirty="0" smtClean="0"/>
              <a:t>(1</a:t>
            </a:r>
            <a:r>
              <a:rPr lang="ko-KR" altLang="en-US" dirty="0" smtClean="0"/>
              <a:t>장의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1-4])</a:t>
            </a:r>
            <a:r>
              <a:rPr lang="ko-KR" altLang="en-US" dirty="0" smtClean="0"/>
              <a:t> 아이디어를 앙상블 생성에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이름도 부트스트랩을 변형한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ootstrap </a:t>
            </a:r>
            <a:r>
              <a:rPr lang="en-US" altLang="ko-KR" b="1" dirty="0" smtClean="0"/>
              <a:t>agg</a:t>
            </a:r>
            <a:r>
              <a:rPr lang="en-US" altLang="ko-KR" dirty="0" smtClean="0"/>
              <a:t>regat</a:t>
            </a:r>
            <a:r>
              <a:rPr lang="en-US" altLang="ko-KR" b="1" dirty="0" smtClean="0"/>
              <a:t>ing</a:t>
            </a:r>
            <a:r>
              <a:rPr lang="ko-KR" altLang="en-US" dirty="0" smtClean="0"/>
              <a:t>에서 유래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분류기로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-NN, SVM, </a:t>
            </a:r>
            <a:r>
              <a:rPr lang="ko-KR" altLang="en-US" dirty="0" smtClean="0"/>
              <a:t>신경망처럼 안정적인 분류기보다 트리 분류기처럼 불안정한 분류기를 사용할 때 보다 효과적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5623"/>
            <a:ext cx="6555669" cy="38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1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 err="1" smtClean="0"/>
                  <a:t>부스팅</a:t>
                </a:r>
                <a:r>
                  <a:rPr lang="en-US" altLang="ko-KR" dirty="0" smtClean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배깅은</a:t>
                </a:r>
                <a:r>
                  <a:rPr lang="ko-KR" altLang="en-US" dirty="0" smtClean="0"/>
                  <a:t> 가능한 한 분류기가 독립적이게 </a:t>
                </a:r>
                <a:r>
                  <a:rPr lang="ko-KR" altLang="en-US" dirty="0" smtClean="0"/>
                  <a:t>만듦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⟺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부스팅은</a:t>
                </a:r>
                <a:r>
                  <a:rPr lang="ko-KR" altLang="en-US" dirty="0" smtClean="0"/>
                  <a:t> 서로 연관성을 가지도록 </a:t>
                </a:r>
                <a:r>
                  <a:rPr lang="ko-KR" altLang="en-US" dirty="0" smtClean="0"/>
                  <a:t>만듦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부스팅은</a:t>
                </a:r>
                <a:r>
                  <a:rPr lang="ko-KR" altLang="en-US" dirty="0" smtClean="0"/>
                  <a:t> </a:t>
                </a:r>
                <a:r>
                  <a:rPr lang="en-US" altLang="ko-KR" i="1" dirty="0" smtClean="0"/>
                  <a:t>t</a:t>
                </a:r>
                <a:r>
                  <a:rPr lang="ko-KR" altLang="en-US" dirty="0" smtClean="0"/>
                  <a:t>번째 분류기 </a:t>
                </a:r>
                <a:r>
                  <a:rPr lang="en-US" altLang="ko-KR" i="1" dirty="0" err="1" smtClean="0"/>
                  <a:t>c</a:t>
                </a:r>
                <a:r>
                  <a:rPr lang="en-US" altLang="ko-KR" i="1" baseline="-25000" dirty="0" err="1" smtClean="0"/>
                  <a:t>t</a:t>
                </a:r>
                <a:r>
                  <a:rPr lang="ko-KR" altLang="en-US" dirty="0" smtClean="0"/>
                  <a:t>가 맞춘 샘플과 틀린 샘플로 구분 </a:t>
                </a: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sym typeface="Wingdings" pitchFamily="2" charset="2"/>
                  </a:rPr>
                  <a:t>맞춘 샘플은 인식이 가능하므로 가중치를 낮추고 틀린 샘플은 여전히 까다로운 상대이므로 가중치를 높임</a:t>
                </a:r>
                <a:endParaRPr lang="en-US" altLang="ko-KR" dirty="0" smtClean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sym typeface="Wingdings" pitchFamily="2" charset="2"/>
                  </a:rPr>
                  <a:t>다음 분류기 </a:t>
                </a:r>
                <a:r>
                  <a:rPr lang="en-US" altLang="ko-KR" i="1" dirty="0" smtClean="0"/>
                  <a:t>c</a:t>
                </a:r>
                <a:r>
                  <a:rPr lang="en-US" altLang="ko-KR" i="1" baseline="-25000" dirty="0" smtClean="0"/>
                  <a:t>t</a:t>
                </a:r>
                <a:r>
                  <a:rPr lang="en-US" altLang="ko-KR" baseline="-25000" dirty="0" smtClean="0"/>
                  <a:t>+1</a:t>
                </a:r>
                <a:r>
                  <a:rPr lang="ko-KR" altLang="en-US" dirty="0" smtClean="0"/>
                  <a:t>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가중치가 높은 샘플을 잘 </a:t>
                </a:r>
                <a:r>
                  <a:rPr lang="ko-KR" altLang="en-US" dirty="0" smtClean="0"/>
                  <a:t>맞히도록 </a:t>
                </a:r>
                <a:r>
                  <a:rPr lang="ko-KR" altLang="en-US" dirty="0" smtClean="0"/>
                  <a:t>학습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메타 알고리즘이므로 구체적인 구현 방법은 여럿 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 smtClean="0"/>
                  <a:t>AdaBoost</a:t>
                </a:r>
                <a:r>
                  <a:rPr lang="ko-KR" altLang="en-US" dirty="0" smtClean="0"/>
                  <a:t>가 가장 널리 쓰임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5607"/>
            <a:ext cx="6624736" cy="56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9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12-2] </a:t>
            </a:r>
            <a:r>
              <a:rPr lang="ko-KR" altLang="en-US" dirty="0" smtClean="0"/>
              <a:t>부연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동일 가중치를 부여하고 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라인 </a:t>
            </a:r>
            <a:r>
              <a:rPr lang="en-US" altLang="ko-KR" dirty="0" smtClean="0"/>
              <a:t>11~13</a:t>
            </a:r>
            <a:r>
              <a:rPr lang="ko-KR" altLang="en-US" dirty="0" smtClean="0"/>
              <a:t>은 맞힌 샘플은 가중치를 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틀린 샘플은 높임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가중치를 고려한 학습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재샘플링을</a:t>
            </a:r>
            <a:r>
              <a:rPr lang="ko-KR" altLang="en-US" dirty="0" smtClean="0"/>
              <a:t> 이용한 방법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목적함수를 다시 정의하는 방법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라인 </a:t>
            </a:r>
            <a:r>
              <a:rPr lang="en-US" altLang="ko-KR" dirty="0" smtClean="0"/>
              <a:t>6~8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오류율</a:t>
            </a:r>
            <a:r>
              <a:rPr lang="ko-KR" altLang="en-US" dirty="0" smtClean="0"/>
              <a:t> 계산에서도 가중치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요소 분류기의 신뢰도 계산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38" y="3068960"/>
            <a:ext cx="7924006" cy="10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4733858"/>
            <a:ext cx="5688632" cy="78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트리와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smtClean="0"/>
              <a:t>결정 트리</a:t>
            </a:r>
            <a:endParaRPr lang="en-US" altLang="ko-KR" dirty="0" smtClean="0"/>
          </a:p>
          <a:p>
            <a:r>
              <a:rPr lang="en-US" altLang="ko-KR" dirty="0" smtClean="0"/>
              <a:t>12.3.2 </a:t>
            </a:r>
            <a:r>
              <a:rPr lang="ko-KR" altLang="en-US" dirty="0" smtClean="0"/>
              <a:t>랜덤 </a:t>
            </a:r>
            <a:r>
              <a:rPr lang="ko-KR" altLang="en-US" dirty="0" err="1" smtClean="0"/>
              <a:t>포리스트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2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 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 smtClean="0"/>
                  <a:t>결정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트리는</a:t>
                </a:r>
                <a:r>
                  <a:rPr lang="ko-KR" altLang="en-US" dirty="0" smtClean="0"/>
                  <a:t> 스무고개와 비슷한 원리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스무고개 예</a:t>
                </a:r>
                <a:r>
                  <a:rPr lang="en-US" altLang="ko-KR" dirty="0" smtClean="0"/>
                  <a:t>) </a:t>
                </a:r>
                <a:r>
                  <a:rPr lang="ko-KR" altLang="ko-KR" dirty="0" smtClean="0"/>
                  <a:t>생물인가요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식물인가요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아니오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뭍에 사나요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아니오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바다에 사나요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영리한가요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답은 돌고래죠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끝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결정 </a:t>
                </a:r>
                <a:r>
                  <a:rPr lang="ko-KR" altLang="en-US" dirty="0" err="1" smtClean="0"/>
                  <a:t>트리는</a:t>
                </a:r>
                <a:r>
                  <a:rPr lang="ko-KR" altLang="en-US" dirty="0" smtClean="0"/>
                  <a:t> 알고리즘이 질문을 만들어야 함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질문은 훈련집합을 이용하여 만듦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err="1" smtClean="0"/>
                  <a:t>노드에서의</a:t>
                </a:r>
                <a:r>
                  <a:rPr lang="ko-KR" altLang="en-US" dirty="0" smtClean="0"/>
                  <a:t> 질문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ko-KR" alt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dirty="0" smtClean="0"/>
                  <a:t>?</a:t>
                </a:r>
                <a:r>
                  <a:rPr lang="ko-KR" altLang="en-US" dirty="0" smtClean="0"/>
                  <a:t>은 어느 쪽으로 </a:t>
                </a:r>
                <a:r>
                  <a:rPr lang="ko-KR" altLang="en-US" dirty="0" smtClean="0"/>
                  <a:t>분기할지 </a:t>
                </a:r>
                <a:r>
                  <a:rPr lang="ko-KR" altLang="en-US" dirty="0" smtClean="0"/>
                  <a:t>결정하는 데 사용하는 질문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2"/>
                <a:stretch>
                  <a:fillRect l="-555" r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42" y="3861048"/>
            <a:ext cx="3361358" cy="23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2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질문을 만드는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①가능한 모든 후보 질문 생성 </a:t>
            </a:r>
            <a:r>
              <a:rPr lang="en-US" altLang="ko-KR" dirty="0" smtClean="0">
                <a:sym typeface="Wingdings" pitchFamily="2" charset="2"/>
              </a:rPr>
              <a:t> ②</a:t>
            </a:r>
            <a:r>
              <a:rPr lang="ko-KR" altLang="en-US" dirty="0" smtClean="0">
                <a:sym typeface="Wingdings" pitchFamily="2" charset="2"/>
              </a:rPr>
              <a:t>최적 질문 선택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훈련집합을 이용함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후보 질문 생성 </a:t>
            </a:r>
            <a:r>
              <a:rPr lang="en-US" altLang="ko-KR" dirty="0" smtClean="0">
                <a:sym typeface="Wingdings" pitchFamily="2" charset="2"/>
              </a:rPr>
              <a:t>[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12-2]</a:t>
            </a:r>
            <a:endParaRPr lang="en-US" altLang="ko-KR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0" y="2492896"/>
            <a:ext cx="820489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5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4623"/>
            <a:ext cx="8149732" cy="173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25056"/>
            <a:ext cx="8149732" cy="15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ko-KR" altLang="en-US" dirty="0" smtClean="0"/>
                  <a:t>최적 질문을 </a:t>
                </a:r>
                <a:r>
                  <a:rPr lang="ko-KR" altLang="en-US" dirty="0" smtClean="0"/>
                  <a:t>선택하는 데 </a:t>
                </a:r>
                <a:r>
                  <a:rPr lang="ko-KR" altLang="en-US" dirty="0" smtClean="0"/>
                  <a:t>사용할 불순도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불순도</a:t>
                </a:r>
                <a:r>
                  <a:rPr lang="en-US" altLang="ko-KR" baseline="30000" dirty="0" smtClean="0"/>
                  <a:t>impurity</a:t>
                </a:r>
                <a:r>
                  <a:rPr lang="ko-KR" altLang="en-US" dirty="0" smtClean="0"/>
                  <a:t>는 레이블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가지고 측정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세 가지 불순도 척도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𝕐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부류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가 발생할 확률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smtClean="0"/>
                  <a:t>부류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의 샘플 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𝕐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전체 샘플 수로 나누어 계산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356992"/>
            <a:ext cx="7176095" cy="253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1268760"/>
            <a:ext cx="8325371" cy="455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일상생활에서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앙상블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중한 병에 걸려 병원을 결정할 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중요한 임무를 맡길 사람을 정할 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비싼 물건을 살 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/>
              <a:buChar char="ß"/>
            </a:pPr>
            <a:r>
              <a:rPr lang="ko-KR" altLang="en-US" dirty="0" smtClean="0">
                <a:sym typeface="Wingdings" pitchFamily="2" charset="2"/>
              </a:rPr>
              <a:t>앙상블 방법</a:t>
            </a:r>
            <a:r>
              <a:rPr lang="en-US" altLang="ko-KR" baseline="30000" dirty="0" smtClean="0">
                <a:sym typeface="Wingdings" pitchFamily="2" charset="2"/>
              </a:rPr>
              <a:t>ensemble method</a:t>
            </a:r>
            <a:r>
              <a:rPr lang="ko-KR" altLang="en-US" dirty="0" smtClean="0">
                <a:sym typeface="Wingdings" pitchFamily="2" charset="2"/>
              </a:rPr>
              <a:t>이란 여러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전문가로부터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얻은 복수의 의견을 적절한 방법으로 결합하여 좀 더 적합한 의사결정을 하는 접근방법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/>
              <a:buChar char="ß"/>
            </a:pP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기계 학습에서의 앙상블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여러 </a:t>
            </a:r>
            <a:r>
              <a:rPr lang="ko-KR" altLang="en-US" dirty="0" err="1" smtClean="0">
                <a:sym typeface="Wingdings" pitchFamily="2" charset="2"/>
              </a:rPr>
              <a:t>예측기가</a:t>
            </a:r>
            <a:r>
              <a:rPr lang="ko-KR" altLang="en-US" dirty="0" smtClean="0">
                <a:sym typeface="Wingdings" pitchFamily="2" charset="2"/>
              </a:rPr>
              <a:t> 출력한 복수의 </a:t>
            </a:r>
            <a:r>
              <a:rPr lang="ko-KR" altLang="en-US" dirty="0" err="1" smtClean="0">
                <a:sym typeface="Wingdings" pitchFamily="2" charset="2"/>
              </a:rPr>
              <a:t>예측값을</a:t>
            </a:r>
            <a:r>
              <a:rPr lang="ko-KR" altLang="en-US" dirty="0" smtClean="0">
                <a:sym typeface="Wingdings" pitchFamily="2" charset="2"/>
              </a:rPr>
              <a:t> 적절한 방법으로 결합하여 더 높은 정확도의 </a:t>
            </a:r>
            <a:r>
              <a:rPr lang="ko-KR" altLang="en-US" dirty="0" err="1" smtClean="0">
                <a:sym typeface="Wingdings" pitchFamily="2" charset="2"/>
              </a:rPr>
              <a:t>예측값을</a:t>
            </a:r>
            <a:r>
              <a:rPr lang="ko-KR" altLang="en-US" dirty="0" smtClean="0">
                <a:sym typeface="Wingdings" pitchFamily="2" charset="2"/>
              </a:rPr>
              <a:t> 출력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두 가지 문제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앙상블 생성과 앙상블 결합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1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ko-KR" altLang="en-US" dirty="0" smtClean="0"/>
                  <a:t>최적 질문 선택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질문은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𝑇𝑙𝑒𝑓𝑡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로 나누는데 </a:t>
                </a:r>
                <a:r>
                  <a:rPr lang="en-US" altLang="ko-KR" dirty="0" smtClean="0"/>
                  <a:t>([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12-1]), </a:t>
                </a:r>
                <a:r>
                  <a:rPr lang="ko-KR" altLang="en-US" dirty="0" err="1" smtClean="0"/>
                  <a:t>불순도를</a:t>
                </a:r>
                <a:r>
                  <a:rPr lang="ko-KR" altLang="en-US" dirty="0" smtClean="0"/>
                  <a:t> 많이 낮출수록 좋은 질문임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불순도를</a:t>
                </a:r>
                <a:r>
                  <a:rPr lang="ko-KR" altLang="en-US" dirty="0" smtClean="0"/>
                  <a:t> 낮추는 정도는 불순도 감소량으로 측정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760171" cy="103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616155" cy="8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8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33316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9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 smtClean="0"/>
              <a:t>학습 알고리즘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696744" cy="525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알고리즘 </a:t>
                </a:r>
                <a:r>
                  <a:rPr lang="en-US" altLang="ko-KR" dirty="0" smtClean="0"/>
                  <a:t>12-3]</a:t>
                </a:r>
                <a:r>
                  <a:rPr lang="ko-KR" altLang="en-US" dirty="0" smtClean="0"/>
                  <a:t>의 부연 설명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라인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의 멈춤 조건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속한 샘플이 모두 같은 부류이면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잎 </a:t>
                </a:r>
                <a:r>
                  <a:rPr lang="ko-KR" altLang="en-US" dirty="0" err="1" smtClean="0"/>
                  <a:t>노드로</a:t>
                </a:r>
                <a:r>
                  <a:rPr lang="ko-KR" altLang="en-US" dirty="0" smtClean="0"/>
                  <a:t> 만들고 멈춤 </a:t>
                </a: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sym typeface="Wingdings" pitchFamily="2" charset="2"/>
                  </a:rPr>
                  <a:t>이처럼 완전 동질일 때만 멈추면 과잉적합</a:t>
                </a:r>
                <a:r>
                  <a:rPr lang="en-US" altLang="ko-KR" dirty="0" smtClean="0">
                    <a:sym typeface="Wingdings" pitchFamily="2" charset="2"/>
                  </a:rPr>
                  <a:t>([</a:t>
                </a:r>
                <a:r>
                  <a:rPr lang="ko-KR" altLang="en-US" dirty="0" smtClean="0">
                    <a:sym typeface="Wingdings" pitchFamily="2" charset="2"/>
                  </a:rPr>
                  <a:t>그림 </a:t>
                </a:r>
                <a:r>
                  <a:rPr lang="en-US" altLang="ko-KR" dirty="0" smtClean="0">
                    <a:sym typeface="Wingdings" pitchFamily="2" charset="2"/>
                  </a:rPr>
                  <a:t>12-3(a)]</a:t>
                </a:r>
                <a:r>
                  <a:rPr lang="ko-KR" altLang="en-US" dirty="0" smtClean="0">
                    <a:sym typeface="Wingdings" pitchFamily="2" charset="2"/>
                  </a:rPr>
                  <a:t>의 예시</a:t>
                </a:r>
                <a:r>
                  <a:rPr lang="en-US" altLang="ko-KR" dirty="0" smtClean="0">
                    <a:sym typeface="Wingdings" pitchFamily="2" charset="2"/>
                  </a:rPr>
                  <a:t>)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12-3(b)]</a:t>
                </a:r>
                <a:r>
                  <a:rPr lang="ko-KR" altLang="en-US" dirty="0" smtClean="0"/>
                  <a:t>는 멈춤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조건을 완화하여 과잉적합 회피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다음 조건을 </a:t>
                </a:r>
                <a:r>
                  <a:rPr lang="en-US" altLang="ko-KR" dirty="0" smtClean="0"/>
                  <a:t>and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or</a:t>
                </a:r>
                <a:r>
                  <a:rPr lang="ko-KR" altLang="en-US" dirty="0" smtClean="0"/>
                  <a:t>로 결합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 r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32900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94066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6" y="980728"/>
            <a:ext cx="6088987" cy="559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3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알고리즘 </a:t>
                </a:r>
                <a:r>
                  <a:rPr lang="en-US" altLang="ko-KR" dirty="0" smtClean="0"/>
                  <a:t>12-3]</a:t>
                </a:r>
                <a:r>
                  <a:rPr lang="ko-KR" altLang="en-US" dirty="0" smtClean="0"/>
                  <a:t>의 부연 설명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잎 </a:t>
                </a:r>
                <a:r>
                  <a:rPr lang="ko-KR" altLang="en-US" dirty="0" err="1" smtClean="0"/>
                  <a:t>노드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에 부류 정보를 할당하는 일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라인 </a:t>
                </a:r>
                <a:r>
                  <a:rPr lang="en-US" altLang="ko-KR" dirty="0" smtClean="0"/>
                  <a:t>5)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샘플 부류를 조사하여 빈도가 가장 높은 부류로 결정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또는 빈도수에 따라 확률분포 부여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예를 들어</a:t>
                </a:r>
                <a:r>
                  <a:rPr lang="en-US" altLang="ko-KR" dirty="0" smtClean="0"/>
                  <a:t>, 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12-3(b)]</a:t>
                </a:r>
                <a:r>
                  <a:rPr lang="ko-KR" altLang="en-US" dirty="0" smtClean="0"/>
                  <a:t>에 있는 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ko-KR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ko-KR" altLang="en-US" dirty="0" smtClean="0"/>
                  <a:t>의 왼쪽 자식에게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파랑부류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빨강</m:t>
                        </m:r>
                        <m:r>
                          <a:rPr lang="ko-KR" altLang="en-US" i="1">
                            <a:latin typeface="Cambria Math"/>
                          </a:rPr>
                          <m:t>부류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ko-KR" altLang="en-US" dirty="0" smtClean="0"/>
                  <a:t>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부여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여러 가지 성능 향상 기법들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트기 크기를 줄여주는 가지치기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손실 특징을 처리하는 대리 분기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여러 특징을 결합하여 질문을 만드는 기법 등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 r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 smtClean="0"/>
              <a:t>예측 알고리즘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노드에서의</a:t>
            </a:r>
            <a:r>
              <a:rPr lang="ko-KR" altLang="en-US" dirty="0" smtClean="0"/>
              <a:t> 질문이 단순한 연산이고 질문의 개수가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최대 깊이를 넘지 않기 때문에 무척 빠르게 작동함 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15006"/>
            <a:ext cx="48196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 smtClean="0"/>
              <a:t>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계량 데이터뿐 아니라 </a:t>
            </a:r>
            <a:r>
              <a:rPr lang="ko-KR" altLang="en-US" dirty="0" err="1" smtClean="0"/>
              <a:t>비계량</a:t>
            </a:r>
            <a:r>
              <a:rPr lang="ko-KR" altLang="en-US" dirty="0" smtClean="0"/>
              <a:t> 데이터도 다룰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분류 결과의 해석 가능성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왜 이런 분류 결과를 냈는지 사용자에게 설명할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 거부 판정에 대한  이유를 설명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불안정한 분류기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 단점이지만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배깅에서는</a:t>
            </a:r>
            <a:r>
              <a:rPr lang="ko-KR" altLang="en-US" dirty="0" smtClean="0"/>
              <a:t> 유용한 특성으로 작용함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00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낮은 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신경망이나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등에 비해 정확도가 낮다는 결정적인 약점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주로 앙상블의 요소 분류기로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랜덤 </a:t>
            </a:r>
            <a:r>
              <a:rPr lang="ko-KR" altLang="en-US" dirty="0" err="1" smtClean="0"/>
              <a:t>포리스트라는</a:t>
            </a:r>
            <a:r>
              <a:rPr lang="ko-KR" altLang="en-US" dirty="0" smtClean="0"/>
              <a:t> 앙상블 기법이 가장 널리 사용됨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배깅으로</a:t>
            </a:r>
            <a:r>
              <a:rPr lang="ko-KR" altLang="en-US" dirty="0" smtClean="0"/>
              <a:t> 결합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07550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 12-5]</a:t>
            </a:r>
            <a:r>
              <a:rPr lang="ko-KR" altLang="en-US" dirty="0" smtClean="0"/>
              <a:t>의 부연 설명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에서 임의 </a:t>
            </a:r>
            <a:r>
              <a:rPr lang="ko-KR" altLang="en-US" dirty="0" err="1" smtClean="0"/>
              <a:t>샘플링하므로</a:t>
            </a:r>
            <a:r>
              <a:rPr lang="ko-KR" altLang="en-US" dirty="0" smtClean="0"/>
              <a:t> 요소 분류기는 독립성을 가짐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은 독립성을 강화하려고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12-3]</a:t>
            </a:r>
            <a:r>
              <a:rPr lang="ko-KR" altLang="en-US" dirty="0" smtClean="0"/>
              <a:t>의 수정 버전을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성능을 희생하는 대신 앙상블의 독립성을 강화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 각각의 중요도까지 측정 가능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특징 분석 또는 선택에 사용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6644769" cy="17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51520" y="1412776"/>
            <a:ext cx="8568952" cy="56886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223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포리스트의</a:t>
            </a:r>
            <a:r>
              <a:rPr lang="ko-KR" altLang="en-US" dirty="0" smtClean="0"/>
              <a:t> 성공적인 활용 사례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키넥트</a:t>
            </a:r>
            <a:r>
              <a:rPr lang="ko-KR" altLang="en-US" dirty="0" smtClean="0"/>
              <a:t> 센서로 획득한 </a:t>
            </a:r>
            <a:r>
              <a:rPr lang="en-US" altLang="ko-KR" dirty="0" smtClean="0"/>
              <a:t>RGBD </a:t>
            </a:r>
            <a:r>
              <a:rPr lang="ko-KR" altLang="en-US" dirty="0" smtClean="0"/>
              <a:t>영상을 분석하여 사람의 자세를 추정하는 응용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깊이 영상을 신체 부위로 분할하는 단계에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포리스트와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결합 </a:t>
            </a:r>
            <a:r>
              <a:rPr lang="en-US" altLang="ko-KR" dirty="0" smtClean="0">
                <a:sym typeface="Wingdings" pitchFamily="2" charset="2"/>
              </a:rPr>
              <a:t> 12.5</a:t>
            </a:r>
            <a:r>
              <a:rPr lang="ko-KR" altLang="en-US" dirty="0" smtClean="0">
                <a:sym typeface="Wingdings" pitchFamily="2" charset="2"/>
              </a:rPr>
              <a:t>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191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앙상블 결합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smtClean="0"/>
              <a:t>12.4.1 </a:t>
            </a:r>
            <a:r>
              <a:rPr lang="ko-KR" altLang="en-US" dirty="0" smtClean="0"/>
              <a:t>부류 레이블</a:t>
            </a:r>
            <a:endParaRPr lang="en-US" altLang="ko-KR" dirty="0" smtClean="0"/>
          </a:p>
          <a:p>
            <a:r>
              <a:rPr lang="en-US" altLang="ko-KR" dirty="0" smtClean="0"/>
              <a:t>12.4.2 </a:t>
            </a:r>
            <a:r>
              <a:rPr lang="ko-KR" altLang="en-US" dirty="0" smtClean="0"/>
              <a:t>부류 순위</a:t>
            </a:r>
            <a:endParaRPr lang="en-US" altLang="ko-KR" dirty="0" smtClean="0"/>
          </a:p>
          <a:p>
            <a:r>
              <a:rPr lang="en-US" altLang="ko-KR" dirty="0" smtClean="0"/>
              <a:t>12.4.3 </a:t>
            </a:r>
            <a:r>
              <a:rPr lang="ko-KR" altLang="en-US" dirty="0" smtClean="0"/>
              <a:t>부류 확률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부류 레이블</a:t>
            </a:r>
            <a:r>
              <a:rPr lang="en-US" altLang="ko-KR" dirty="0" smtClean="0"/>
              <a:t>: (0,1,0)</a:t>
            </a:r>
            <a:r>
              <a:rPr lang="en-US" altLang="ko-KR" baseline="30000" dirty="0" smtClean="0"/>
              <a:t>T</a:t>
            </a:r>
            <a:r>
              <a:rPr lang="ko-KR" altLang="en-US" dirty="0" smtClean="0"/>
              <a:t>는 두 번째 부류를 뜻함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부류 순위</a:t>
            </a:r>
            <a:r>
              <a:rPr lang="en-US" altLang="ko-KR" dirty="0" smtClean="0"/>
              <a:t>: (3,1,2)</a:t>
            </a:r>
            <a:r>
              <a:rPr lang="en-US" altLang="ko-KR" baseline="30000" dirty="0" smtClean="0"/>
              <a:t>T</a:t>
            </a:r>
            <a:r>
              <a:rPr lang="ko-KR" altLang="en-US" dirty="0" smtClean="0"/>
              <a:t>는 두 번째 부류일 가능성이 가장 크고 그 다음으로 세 번째와 첫 번째 임을 뜻함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부류 확률</a:t>
            </a:r>
            <a:r>
              <a:rPr lang="en-US" altLang="ko-KR" dirty="0" smtClean="0"/>
              <a:t>: (0.1,0.7,0.2)</a:t>
            </a:r>
            <a:r>
              <a:rPr lang="en-US" altLang="ko-KR" baseline="30000" dirty="0" smtClean="0"/>
              <a:t>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부류별</a:t>
            </a:r>
            <a:r>
              <a:rPr lang="ko-KR" altLang="en-US" dirty="0" smtClean="0"/>
              <a:t> 발생 확률을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9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부류 레이블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유권자가 가장 선호하는 후보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명에게 투표하는 방식에 해당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분류기가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개일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번째 분류기의 출력을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𝐨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/>
                              </a:rPr>
                              <m:t>⋯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 smtClean="0"/>
                  <a:t>라고 표기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최다 득표</a:t>
                </a:r>
                <a:r>
                  <a:rPr lang="en-US" altLang="ko-KR" baseline="30000" dirty="0" smtClean="0"/>
                  <a:t>majority voting</a:t>
                </a:r>
                <a:r>
                  <a:rPr lang="ko-KR" altLang="en-US" baseline="30000" dirty="0" smtClean="0"/>
                  <a:t> </a:t>
                </a:r>
                <a:r>
                  <a:rPr lang="ko-KR" altLang="en-US" dirty="0" smtClean="0"/>
                  <a:t>방식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보다 보수적인 방식으로서 과반 득표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만장일치도 있음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최다 득표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과반 득표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만장일치는 오른쪽으로 갈수록 보수적이며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정확률이</a:t>
                </a:r>
                <a:r>
                  <a:rPr lang="ko-KR" altLang="en-US" dirty="0" smtClean="0"/>
                  <a:t> 높아지는 대신 </a:t>
                </a:r>
                <a:r>
                  <a:rPr lang="ko-KR" altLang="en-US" dirty="0" err="1" smtClean="0"/>
                  <a:t>기각률도</a:t>
                </a:r>
                <a:r>
                  <a:rPr lang="ko-KR" altLang="en-US" dirty="0" smtClean="0"/>
                  <a:t> 따라 높아짐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가중치 투표</a:t>
                </a:r>
                <a:r>
                  <a:rPr lang="en-US" altLang="ko-KR" baseline="30000" dirty="0" smtClean="0"/>
                  <a:t>weighted voting</a:t>
                </a:r>
              </a:p>
              <a:p>
                <a:pPr lvl="1"/>
                <a:r>
                  <a:rPr lang="ko-KR" altLang="en-US" dirty="0" smtClean="0"/>
                  <a:t>분류기의 신뢰도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번째 분류기의 신뢰도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가 주어지는 경우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AdaBoost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적용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가능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명성이 높은 사람에게 더 큰 비중을 두는 방식에 비유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 t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3149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53721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부류 레이블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6" y="1484784"/>
            <a:ext cx="84582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3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부류 순위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/>
                  <a:t>유권자가 </a:t>
                </a:r>
                <a:r>
                  <a:rPr lang="en-US" altLang="ko-KR" i="1" dirty="0" smtClean="0"/>
                  <a:t>c</a:t>
                </a:r>
                <a:r>
                  <a:rPr lang="ko-KR" altLang="en-US" dirty="0" smtClean="0"/>
                  <a:t>명의 후보에게 선호도에 따라 순서를 표기하는 방식에 해당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>
                    <a:sym typeface="Wingdings" pitchFamily="2" charset="2"/>
                  </a:rPr>
                  <a:t>주로 </a:t>
                </a:r>
                <a:r>
                  <a:rPr lang="ko-KR" altLang="en-US" dirty="0" err="1" smtClean="0">
                    <a:sym typeface="Wingdings" pitchFamily="2" charset="2"/>
                  </a:rPr>
                  <a:t>보르다</a:t>
                </a:r>
                <a:r>
                  <a:rPr lang="ko-KR" altLang="en-US" dirty="0" smtClean="0">
                    <a:sym typeface="Wingdings" pitchFamily="2" charset="2"/>
                  </a:rPr>
                  <a:t> 계수</a:t>
                </a:r>
                <a:r>
                  <a:rPr lang="en-US" altLang="ko-KR" baseline="30000" dirty="0" err="1" smtClean="0">
                    <a:sym typeface="Wingdings" pitchFamily="2" charset="2"/>
                  </a:rPr>
                  <a:t>Borda</a:t>
                </a:r>
                <a:r>
                  <a:rPr lang="en-US" altLang="ko-KR" baseline="30000" dirty="0" smtClean="0">
                    <a:sym typeface="Wingdings" pitchFamily="2" charset="2"/>
                  </a:rPr>
                  <a:t> count</a:t>
                </a:r>
                <a:r>
                  <a:rPr lang="ko-KR" altLang="en-US" dirty="0" smtClean="0">
                    <a:sym typeface="Wingdings" pitchFamily="2" charset="2"/>
                  </a:rPr>
                  <a:t>를 사용하여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ym typeface="Wingdings" pitchFamily="2" charset="2"/>
                  </a:rPr>
                  <a:t>결합</a:t>
                </a:r>
                <a:r>
                  <a:rPr lang="en-US" altLang="ko-KR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/>
                  <a:t>번째 부류의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dirty="0"/>
                  <a:t>번째 부류의 </a:t>
                </a:r>
                <a:r>
                  <a:rPr lang="ko-KR" altLang="en-US" dirty="0" smtClean="0"/>
                  <a:t>점수</a:t>
                </a:r>
                <a:r>
                  <a:rPr lang="en-US" altLang="ko-KR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점수 벡터는 다음 두 가지 규칙 중 하나를 사용하여 순위 벡터로부터 구함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순위에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𝑐</m:t>
                    </m:r>
                    <m:r>
                      <a:rPr lang="en-US" altLang="ko-KR" i="1" dirty="0">
                        <a:latin typeface="Cambria Math"/>
                      </a:rPr>
                      <m:t>−</m:t>
                    </m:r>
                    <m:r>
                      <a:rPr lang="en-US" altLang="ko-KR" i="1" dirty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/>
                  <a:t>점을 부여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순위에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ko-KR" altLang="en-US" dirty="0"/>
                  <a:t>점을 부여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순위 벡터가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(3,1,2)</m:t>
                    </m:r>
                    <m:r>
                      <m:rPr>
                        <m:sty m:val="p"/>
                      </m:rPr>
                      <a:rPr lang="en-US" altLang="ko-KR" baseline="30000" dirty="0">
                        <a:latin typeface="Cambria Math"/>
                      </a:rPr>
                      <m:t>T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첫 번째 방법은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(0,2,1)</m:t>
                    </m:r>
                    <m:r>
                      <m:rPr>
                        <m:sty m:val="p"/>
                      </m:rPr>
                      <a:rPr lang="en-US" altLang="ko-KR" baseline="30000" dirty="0">
                        <a:latin typeface="Cambria Math"/>
                      </a:rPr>
                      <m:t>T</m:t>
                    </m:r>
                    <m:r>
                      <a:rPr lang="en-US" altLang="ko-KR" i="1" baseline="30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두 번째 방법은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(0.333,1.0,0.5)</m:t>
                    </m:r>
                    <m:r>
                      <m:rPr>
                        <m:sty m:val="p"/>
                      </m:rPr>
                      <a:rPr lang="en-US" altLang="ko-KR" baseline="30000" dirty="0">
                        <a:latin typeface="Cambria Math"/>
                      </a:rPr>
                      <m:t>T</m:t>
                    </m:r>
                  </m:oMath>
                </a14:m>
                <a:r>
                  <a:rPr lang="ko-KR" altLang="en-US" dirty="0"/>
                  <a:t>가 됨 </a:t>
                </a:r>
                <a:r>
                  <a:rPr lang="en-US" altLang="ko-KR" dirty="0">
                    <a:sym typeface="Wingdings" pitchFamily="2" charset="2"/>
                  </a:rPr>
                  <a:t> </a:t>
                </a:r>
                <a:r>
                  <a:rPr lang="ko-KR" altLang="en-US" dirty="0">
                    <a:sym typeface="Wingdings" pitchFamily="2" charset="2"/>
                  </a:rPr>
                  <a:t>순위가 높은 부류에는 두 번째 방법이 </a:t>
                </a:r>
                <a:r>
                  <a:rPr lang="ko-KR" altLang="en-US" dirty="0" smtClean="0">
                    <a:sym typeface="Wingdings" pitchFamily="2" charset="2"/>
                  </a:rPr>
                  <a:t>유리</a:t>
                </a:r>
                <a:endParaRPr lang="en-US" altLang="ko-KR" dirty="0">
                  <a:sym typeface="Wingdings" pitchFamily="2" charset="2"/>
                </a:endParaRPr>
              </a:p>
              <a:p>
                <a:pPr marL="447675" lvl="2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 smtClean="0"/>
                  <a:t>보르다</a:t>
                </a:r>
                <a:r>
                  <a:rPr lang="ko-KR" altLang="en-US" dirty="0" smtClean="0"/>
                  <a:t> 계수는 일상생활에서도 많이 사용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슬로베니아 등의 국가에서 국회의원 선출할 </a:t>
                </a:r>
                <a:r>
                  <a:rPr lang="ko-KR" altLang="en-US" dirty="0"/>
                  <a:t>때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유로비전 송 콘테스트 등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 t="-529" b="-9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2863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부류 확률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부류 확률은 가장 일반적인 형태의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단순한 방법은 부류 순위나 부류 레이블로 바꿔서 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많은 정보를 내포하므로 그대로 활용함이 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가지 결합 규칙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2276872"/>
            <a:ext cx="5297051" cy="1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21" y="3933057"/>
            <a:ext cx="4757748" cy="243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12.4.3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부류 확률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ko-KR" altLang="en-US" dirty="0" smtClean="0"/>
                  <a:t>결합 규칙으로 </a:t>
                </a:r>
                <a14:m>
                  <m:oMath xmlns:m="http://schemas.openxmlformats.org/officeDocument/2006/math">
                    <m:r>
                      <a:rPr lang="ko-KR" altLang="en-US" b="1" i="0" smtClean="0">
                        <a:latin typeface="Cambria Math"/>
                      </a:rPr>
                      <m:t>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/>
                              </a:rPr>
                              <m:t>⋯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 smtClean="0"/>
                  <a:t>를 구한 후 다음 식으로 부류 결정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보통 평균 규칙을 많이 사용하며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분류기의 신뢰도가 있는 경우에는 가중 합 규칙을 주로 사용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6" y="1919312"/>
            <a:ext cx="6419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딥러닝과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smtClean="0"/>
              <a:t>12.5.1 </a:t>
            </a:r>
            <a:r>
              <a:rPr lang="ko-KR" altLang="en-US" dirty="0" smtClean="0"/>
              <a:t>평균 기법을 이용한 앙상블</a:t>
            </a:r>
            <a:endParaRPr lang="en-US" altLang="ko-KR" dirty="0" smtClean="0"/>
          </a:p>
          <a:p>
            <a:r>
              <a:rPr lang="en-US" altLang="ko-KR" dirty="0" smtClean="0"/>
              <a:t>12.5.2 </a:t>
            </a:r>
            <a:r>
              <a:rPr lang="ko-KR" altLang="en-US" dirty="0" smtClean="0"/>
              <a:t>암시적 앙상블</a:t>
            </a:r>
            <a:endParaRPr lang="en-US" altLang="ko-KR" dirty="0" smtClean="0"/>
          </a:p>
          <a:p>
            <a:r>
              <a:rPr lang="en-US" altLang="ko-KR" dirty="0" smtClean="0"/>
              <a:t>12.5.3 </a:t>
            </a:r>
            <a:r>
              <a:rPr lang="ko-KR" altLang="en-US" dirty="0" smtClean="0"/>
              <a:t>깊은 랜덤 </a:t>
            </a:r>
            <a:r>
              <a:rPr lang="ko-KR" altLang="en-US" dirty="0" err="1" smtClean="0"/>
              <a:t>포리스트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7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평균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기법을 이용한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err="1" smtClean="0"/>
              <a:t>AlexNet</a:t>
            </a:r>
            <a:r>
              <a:rPr lang="ko-KR" altLang="en-US" dirty="0" smtClean="0"/>
              <a:t>의 앙상블</a:t>
            </a:r>
            <a:r>
              <a:rPr lang="en-US" altLang="ko-KR" dirty="0" smtClean="0"/>
              <a:t>(2012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ILSVRC </a:t>
            </a:r>
            <a:r>
              <a:rPr lang="ko-KR" altLang="en-US" dirty="0" smtClean="0"/>
              <a:t>대회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잘라내기와 반전을 통해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(12.11)</a:t>
            </a:r>
            <a:r>
              <a:rPr lang="ko-KR" altLang="en-US" dirty="0" smtClean="0"/>
              <a:t>의 평균 결합 적용 </a:t>
            </a:r>
            <a:r>
              <a:rPr lang="en-US" altLang="ko-KR" dirty="0" smtClean="0">
                <a:sym typeface="Wingdings" pitchFamily="2" charset="2"/>
              </a:rPr>
              <a:t> 1</a:t>
            </a:r>
            <a:r>
              <a:rPr lang="ko-KR" altLang="en-US" dirty="0" smtClean="0">
                <a:sym typeface="Wingdings" pitchFamily="2" charset="2"/>
              </a:rPr>
              <a:t>차 앙상블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서로 다른 매개변수를 가진 </a:t>
            </a:r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개의 </a:t>
            </a:r>
            <a:r>
              <a:rPr lang="en-US" altLang="ko-KR" dirty="0" err="1" smtClean="0">
                <a:sym typeface="Wingdings" pitchFamily="2" charset="2"/>
              </a:rPr>
              <a:t>AlexNet</a:t>
            </a:r>
            <a:r>
              <a:rPr lang="ko-KR" altLang="en-US" dirty="0" smtClean="0">
                <a:sym typeface="Wingdings" pitchFamily="2" charset="2"/>
              </a:rPr>
              <a:t>에 식 </a:t>
            </a:r>
            <a:r>
              <a:rPr lang="en-US" altLang="ko-KR" dirty="0" smtClean="0">
                <a:sym typeface="Wingdings" pitchFamily="2" charset="2"/>
              </a:rPr>
              <a:t>(12.11)</a:t>
            </a:r>
            <a:r>
              <a:rPr lang="ko-KR" altLang="en-US" dirty="0" smtClean="0">
                <a:sym typeface="Wingdings" pitchFamily="2" charset="2"/>
              </a:rPr>
              <a:t>의 평균 결합 적용 </a:t>
            </a:r>
            <a:r>
              <a:rPr lang="en-US" altLang="ko-KR" dirty="0" smtClean="0">
                <a:sym typeface="Wingdings" pitchFamily="2" charset="2"/>
              </a:rPr>
              <a:t> 2</a:t>
            </a:r>
            <a:r>
              <a:rPr lang="ko-KR" altLang="en-US" dirty="0" smtClean="0">
                <a:sym typeface="Wingdings" pitchFamily="2" charset="2"/>
              </a:rPr>
              <a:t>차 앙상블</a:t>
            </a:r>
            <a:r>
              <a:rPr lang="en-US" altLang="ko-KR" dirty="0" smtClean="0">
                <a:sym typeface="Wingdings" pitchFamily="2" charset="2"/>
              </a:rPr>
              <a:t>(18.2% </a:t>
            </a:r>
            <a:r>
              <a:rPr lang="ko-KR" altLang="en-US" dirty="0" err="1" smtClean="0">
                <a:sym typeface="Wingdings" pitchFamily="2" charset="2"/>
              </a:rPr>
              <a:t>오류율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16.4%)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768752" cy="399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3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평균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기법을 이용한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GoogLeNet</a:t>
            </a:r>
            <a:r>
              <a:rPr lang="ko-KR" altLang="en-US" dirty="0" smtClean="0"/>
              <a:t>의 앙상블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ILSVRC </a:t>
            </a:r>
            <a:r>
              <a:rPr lang="ko-KR" altLang="en-US" dirty="0" smtClean="0"/>
              <a:t>대회 우승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영상 잘라내기 </a:t>
            </a:r>
            <a:r>
              <a:rPr lang="en-US" altLang="ko-KR" dirty="0" smtClean="0"/>
              <a:t>144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결합했을 때 </a:t>
            </a:r>
            <a:r>
              <a:rPr lang="ko-KR" altLang="en-US" dirty="0" err="1" smtClean="0"/>
              <a:t>오류율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6.67%(3.40%</a:t>
            </a:r>
            <a:r>
              <a:rPr lang="ko-KR" altLang="en-US" dirty="0" smtClean="0"/>
              <a:t>만큼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오류율</a:t>
            </a:r>
            <a:r>
              <a:rPr lang="ko-KR" altLang="en-US" dirty="0" smtClean="0"/>
              <a:t> 감소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위를 차지한 </a:t>
            </a:r>
            <a:r>
              <a:rPr lang="en-US" altLang="ko-KR" dirty="0" err="1" smtClean="0"/>
              <a:t>VGGNet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오류율은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7.32%</a:t>
            </a:r>
          </a:p>
          <a:p>
            <a:pPr lvl="2"/>
            <a:r>
              <a:rPr lang="ko-KR" altLang="en-US" dirty="0" smtClean="0"/>
              <a:t>단일 분류기의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VGGNet</a:t>
            </a:r>
            <a:r>
              <a:rPr lang="en-US" altLang="ko-KR" dirty="0" smtClean="0"/>
              <a:t> 7.0%, </a:t>
            </a:r>
            <a:r>
              <a:rPr lang="en-US" altLang="ko-KR" dirty="0" err="1" smtClean="0"/>
              <a:t>GoogLeNet</a:t>
            </a:r>
            <a:r>
              <a:rPr lang="en-US" altLang="ko-KR" dirty="0" smtClean="0"/>
              <a:t> 7.89%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VGGNet</a:t>
            </a:r>
            <a:r>
              <a:rPr lang="ko-KR" altLang="en-US" dirty="0" smtClean="0"/>
              <a:t>이 우월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VGGNet</a:t>
            </a:r>
            <a:r>
              <a:rPr lang="ko-KR" altLang="en-US" dirty="0" smtClean="0">
                <a:sym typeface="Wingdings" pitchFamily="2" charset="2"/>
              </a:rPr>
              <a:t>은 열등한 앙상블 기법을 사용한 탓에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위로 밀린 셈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ko-KR" altLang="en-US" dirty="0" smtClean="0">
                <a:sym typeface="Wingdings" pitchFamily="2" charset="2"/>
              </a:rPr>
              <a:t>의 앙상블</a:t>
            </a:r>
            <a:r>
              <a:rPr lang="en-US" altLang="ko-KR" dirty="0" smtClean="0">
                <a:sym typeface="Wingdings" pitchFamily="2" charset="2"/>
              </a:rPr>
              <a:t>(2015</a:t>
            </a:r>
            <a:r>
              <a:rPr lang="ko-KR" altLang="en-US" dirty="0" smtClean="0">
                <a:sym typeface="Wingdings" pitchFamily="2" charset="2"/>
              </a:rPr>
              <a:t>년 </a:t>
            </a:r>
            <a:r>
              <a:rPr lang="en-US" altLang="ko-KR" dirty="0" smtClean="0">
                <a:sym typeface="Wingdings" pitchFamily="2" charset="2"/>
              </a:rPr>
              <a:t>ILSVRC </a:t>
            </a:r>
            <a:r>
              <a:rPr lang="ko-KR" altLang="en-US" dirty="0" smtClean="0">
                <a:sym typeface="Wingdings" pitchFamily="2" charset="2"/>
              </a:rPr>
              <a:t>대회 우승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신경망 하나만 사용했을 때 </a:t>
            </a:r>
            <a:r>
              <a:rPr lang="ko-KR" altLang="en-US" dirty="0" err="1" smtClean="0">
                <a:sym typeface="Wingdings" pitchFamily="2" charset="2"/>
              </a:rPr>
              <a:t>오류율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4.49%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6</a:t>
            </a:r>
            <a:r>
              <a:rPr lang="ko-KR" altLang="en-US" dirty="0" smtClean="0">
                <a:sym typeface="Wingdings" pitchFamily="2" charset="2"/>
              </a:rPr>
              <a:t>개 결합 </a:t>
            </a:r>
            <a:r>
              <a:rPr lang="ko-KR" altLang="en-US" dirty="0" err="1" smtClean="0">
                <a:sym typeface="Wingdings" pitchFamily="2" charset="2"/>
              </a:rPr>
              <a:t>오류율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3.57%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153741" cy="243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동기와 원리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smtClean="0"/>
              <a:t>앙상블을 사용하는 이유</a:t>
            </a:r>
            <a:endParaRPr lang="en-US" altLang="ko-KR" dirty="0" smtClean="0"/>
          </a:p>
          <a:p>
            <a:r>
              <a:rPr lang="en-US" altLang="ko-KR" dirty="0" smtClean="0"/>
              <a:t>12.1.2 </a:t>
            </a:r>
            <a:r>
              <a:rPr lang="ko-KR" altLang="en-US" dirty="0" smtClean="0"/>
              <a:t>요소 분류기의 다양성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39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암시적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smtClean="0"/>
              <a:t>5.4.4</a:t>
            </a:r>
            <a:r>
              <a:rPr lang="ko-KR" altLang="en-US" dirty="0" smtClean="0"/>
              <a:t>절의 </a:t>
            </a:r>
            <a:r>
              <a:rPr lang="ko-KR" altLang="en-US" dirty="0" err="1" smtClean="0"/>
              <a:t>드롭아웃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학습 단계에서 서로 다른 구조의 부분 신경망 다수 생성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5-27])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테스트 단계에서 여러 신경망의 출력을 평균하는 방식으로 앙상블 적용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실제로는 가중치를 공유함으로써 암시적으로 앙상블 효과를 거둠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/>
              <a:t>구체적 내용은 </a:t>
            </a:r>
            <a:r>
              <a:rPr lang="en-US" altLang="ko-KR" dirty="0" smtClean="0"/>
              <a:t>5.4.4</a:t>
            </a:r>
            <a:r>
              <a:rPr lang="ko-KR" altLang="en-US" dirty="0" smtClean="0"/>
              <a:t>절 참조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7" y="3717032"/>
            <a:ext cx="7922096" cy="164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암시적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err="1" smtClean="0"/>
              <a:t>ResNet</a:t>
            </a:r>
            <a:r>
              <a:rPr lang="ko-KR" altLang="en-US" dirty="0" smtClean="0"/>
              <a:t>의 지름길 연결을 새롭게 보기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12-6(a)]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층을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지름길까지 포함한 것을 </a:t>
            </a:r>
            <a:r>
              <a:rPr lang="ko-KR" altLang="en-US" dirty="0" err="1" smtClean="0"/>
              <a:t>빌딩볼록이라</a:t>
            </a:r>
            <a:r>
              <a:rPr lang="ko-KR" altLang="en-US" dirty="0" smtClean="0"/>
              <a:t> 부름 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4-29]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92231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암시적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12-6(a)]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동작을 풀어 쓰면</a:t>
                </a:r>
                <a:r>
                  <a:rPr lang="en-US" altLang="ko-KR" dirty="0" smtClean="0"/>
                  <a:t>,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여러 경로를 풀어헤치면 </a:t>
                </a:r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12-6(b)] </a:t>
                </a:r>
                <a:r>
                  <a:rPr lang="ko-KR" altLang="en-US" dirty="0" smtClean="0"/>
                  <a:t>가 됨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모듈이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개여서 </a:t>
                </a:r>
                <a:r>
                  <a:rPr lang="en-US" altLang="ko-KR" dirty="0"/>
                  <a:t>2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=8</a:t>
                </a:r>
                <a:r>
                  <a:rPr lang="ko-KR" altLang="en-US" dirty="0"/>
                  <a:t>개의 </a:t>
                </a:r>
                <a:r>
                  <a:rPr lang="ko-KR" altLang="en-US" dirty="0" smtClean="0"/>
                  <a:t>경로 발생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일반적으로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/>
                  <a:t>개이면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2</m:t>
                    </m:r>
                    <m:r>
                      <a:rPr lang="en-US" altLang="ko-KR" i="1" baseline="3000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/>
                  <a:t>개의 경로 발생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길이에 따른 경로의 개수 분포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길이가 </a:t>
                </a:r>
                <a:r>
                  <a:rPr lang="en-US" altLang="ko-KR" dirty="0" smtClean="0"/>
                  <a:t>0, 1, 2, 3</a:t>
                </a:r>
                <a:r>
                  <a:rPr lang="ko-KR" altLang="en-US" dirty="0" smtClean="0"/>
                  <a:t>인 경로는 </a:t>
                </a:r>
                <a:r>
                  <a:rPr lang="en-US" altLang="ko-KR" dirty="0" smtClean="0"/>
                  <a:t>1, 3, 3, 1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dirty="0" smtClean="0"/>
                  <a:t>일반적으로 이항분포를 따름</a:t>
                </a:r>
                <a:endParaRPr lang="en-US" altLang="ko-KR" dirty="0" smtClean="0"/>
              </a:p>
              <a:p>
                <a:pPr marL="447675" lvl="2" indent="0">
                  <a:lnSpc>
                    <a:spcPct val="150000"/>
                  </a:lnSpc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3791"/>
            <a:ext cx="6048672" cy="96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16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암시적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 smtClean="0"/>
              <a:t>[Veit2016] </a:t>
            </a:r>
            <a:r>
              <a:rPr lang="ko-KR" altLang="en-US" dirty="0" smtClean="0"/>
              <a:t>논문의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ResNet</a:t>
            </a:r>
            <a:r>
              <a:rPr lang="ko-KR" altLang="en-US" dirty="0" smtClean="0"/>
              <a:t>에 대한 새로운 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ResNet</a:t>
            </a:r>
            <a:r>
              <a:rPr lang="ko-KR" altLang="en-US" dirty="0" smtClean="0"/>
              <a:t>의 우수한 성능은 앙상블 효과에 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원래 논문 </a:t>
            </a:r>
            <a:r>
              <a:rPr lang="en-US" altLang="ko-KR" dirty="0" smtClean="0"/>
              <a:t>[He2016(a)]</a:t>
            </a:r>
            <a:r>
              <a:rPr lang="ko-KR" altLang="en-US" dirty="0" smtClean="0"/>
              <a:t>는 신경망이 깊은 탓으로 해석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 하나를 제거하여도 성능 저하 거의 없음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VGGNet</a:t>
            </a:r>
            <a:r>
              <a:rPr lang="ko-KR" altLang="en-US" dirty="0" smtClean="0"/>
              <a:t>은 층을 하나만 제거하여도 </a:t>
            </a:r>
            <a:r>
              <a:rPr lang="ko-KR" altLang="en-US" dirty="0" err="1" smtClean="0"/>
              <a:t>오류율이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90%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제거한 모듈 수를 늘리면 성능이 서서히 저하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오류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단계에서 </a:t>
            </a:r>
            <a:r>
              <a:rPr lang="ko-KR" altLang="en-US" dirty="0" err="1" smtClean="0"/>
              <a:t>그레이디언트는</a:t>
            </a:r>
            <a:r>
              <a:rPr lang="ko-KR" altLang="en-US" dirty="0" smtClean="0"/>
              <a:t> 대부분 짧은 경로를 흐름</a:t>
            </a: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ko-KR" altLang="en-US" dirty="0" smtClean="0">
                <a:sym typeface="Wingdings" pitchFamily="2" charset="2"/>
              </a:rPr>
              <a:t>의 우수한 성능은 신경망의 깊이가 아니라 다수 경로의 앙상블 효과 때문임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495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암시적 앙상블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스토캐스틱</a:t>
            </a:r>
            <a:r>
              <a:rPr lang="ko-KR" altLang="en-US" dirty="0" smtClean="0"/>
              <a:t> 깊이</a:t>
            </a:r>
            <a:r>
              <a:rPr lang="en-US" altLang="ko-KR" dirty="0"/>
              <a:t>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[Huang2016]</a:t>
            </a:r>
          </a:p>
          <a:p>
            <a:pPr lvl="1">
              <a:lnSpc>
                <a:spcPct val="200000"/>
              </a:lnSpc>
            </a:pP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학습에서 임의 선택된 빌딩블록에서 모듈을 제거하고 지름길만 남겨둔 채 가중치 갱신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컨볼루션</a:t>
            </a:r>
            <a:r>
              <a:rPr lang="ko-KR" altLang="en-US" dirty="0" smtClean="0">
                <a:sym typeface="Wingdings" pitchFamily="2" charset="2"/>
              </a:rPr>
              <a:t> 층을 배제하는 방식의 </a:t>
            </a:r>
            <a:r>
              <a:rPr lang="ko-KR" altLang="en-US" dirty="0" err="1" smtClean="0">
                <a:sym typeface="Wingdings" pitchFamily="2" charset="2"/>
              </a:rPr>
              <a:t>드롭아웃으로</a:t>
            </a:r>
            <a:r>
              <a:rPr lang="ko-KR" altLang="en-US" dirty="0" smtClean="0">
                <a:sym typeface="Wingdings" pitchFamily="2" charset="2"/>
              </a:rPr>
              <a:t> 간주할 수 있음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>
                <a:sym typeface="Wingdings" pitchFamily="2" charset="2"/>
              </a:rPr>
              <a:t>110</a:t>
            </a:r>
            <a:r>
              <a:rPr lang="ko-KR" altLang="en-US" dirty="0" smtClean="0">
                <a:sym typeface="Wingdings" pitchFamily="2" charset="2"/>
              </a:rPr>
              <a:t>층 신경망은 </a:t>
            </a:r>
            <a:r>
              <a:rPr lang="en-US" altLang="ko-KR" dirty="0" smtClean="0">
                <a:sym typeface="Wingdings" pitchFamily="2" charset="2"/>
              </a:rPr>
              <a:t>5.25%,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1202</a:t>
            </a:r>
            <a:r>
              <a:rPr lang="ko-KR" altLang="en-US" dirty="0" smtClean="0">
                <a:sym typeface="Wingdings" pitchFamily="2" charset="2"/>
              </a:rPr>
              <a:t>층은 </a:t>
            </a:r>
            <a:r>
              <a:rPr lang="en-US" altLang="ko-KR" dirty="0" smtClean="0">
                <a:sym typeface="Wingdings" pitchFamily="2" charset="2"/>
              </a:rPr>
              <a:t>4.91% </a:t>
            </a:r>
            <a:r>
              <a:rPr lang="ko-KR" altLang="en-US" dirty="0" err="1" smtClean="0">
                <a:sym typeface="Wingdings" pitchFamily="2" charset="2"/>
              </a:rPr>
              <a:t>오류율로</a:t>
            </a:r>
            <a:r>
              <a:rPr lang="en-US" altLang="ko-KR" dirty="0" smtClean="0">
                <a:sym typeface="Wingdings" pitchFamily="2" charset="2"/>
              </a:rPr>
              <a:t>,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1000</a:t>
            </a:r>
            <a:r>
              <a:rPr lang="ko-KR" altLang="en-US" dirty="0" smtClean="0">
                <a:sym typeface="Wingdings" pitchFamily="2" charset="2"/>
              </a:rPr>
              <a:t>층을 넘어도 꾸준한 성능 향상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스토캐스틱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깊이를 적용하지 않았을 때는 너무 깊어지면 성능 저하 현상 나타남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266700" lvl="1" indent="0">
              <a:lnSpc>
                <a:spcPct val="20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서로 다른 모듈을 제거한 아주 많은 신경망을 </a:t>
            </a:r>
            <a:r>
              <a:rPr lang="ko-KR" altLang="en-US" dirty="0" err="1" smtClean="0">
                <a:sym typeface="Wingdings" pitchFamily="2" charset="2"/>
              </a:rPr>
              <a:t>앙상블하는</a:t>
            </a:r>
            <a:r>
              <a:rPr lang="ko-KR" altLang="en-US" dirty="0" smtClean="0">
                <a:sym typeface="Wingdings" pitchFamily="2" charset="2"/>
              </a:rPr>
              <a:t> 효과로 해석</a:t>
            </a:r>
            <a:r>
              <a:rPr lang="en-US" altLang="ko-KR" dirty="0" smtClean="0">
                <a:sym typeface="Wingdings" pitchFamily="2" charset="2"/>
              </a:rPr>
              <a:t>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52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깊은 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</p:spPr>
            <p:txBody>
              <a:bodyPr/>
              <a:lstStyle/>
              <a:p>
                <a:r>
                  <a:rPr lang="ko-KR" altLang="en-US" dirty="0" smtClean="0"/>
                  <a:t>랜덤 </a:t>
                </a:r>
                <a:r>
                  <a:rPr lang="ko-KR" altLang="en-US" dirty="0" err="1" smtClean="0"/>
                  <a:t>포리스트와</a:t>
                </a:r>
                <a:r>
                  <a:rPr lang="ko-KR" altLang="en-US" dirty="0" smtClean="0"/>
                  <a:t> 신경망의 장단점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랜덤 </a:t>
                </a:r>
                <a:r>
                  <a:rPr lang="ko-KR" altLang="en-US" dirty="0" err="1" smtClean="0"/>
                  <a:t>포리스트는</a:t>
                </a:r>
                <a:r>
                  <a:rPr lang="ko-KR" altLang="en-US" dirty="0" smtClean="0"/>
                  <a:t> 작은 훈련집합으로도 학습이 잘되고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예측 결과를 해석할 수 있는 장점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랜덤 </a:t>
                </a:r>
                <a:r>
                  <a:rPr lang="ko-KR" altLang="en-US" dirty="0" err="1" smtClean="0"/>
                  <a:t>포리스트는</a:t>
                </a:r>
                <a:r>
                  <a:rPr lang="ko-KR" altLang="en-US" dirty="0" smtClean="0"/>
                  <a:t> 표현 학습이 불가능하고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노드에서의</a:t>
                </a:r>
                <a:r>
                  <a:rPr lang="ko-KR" altLang="en-US" dirty="0" smtClean="0"/>
                  <a:t> 의사 결정이 결정론적이라는 단점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랜덤 </a:t>
                </a:r>
                <a:r>
                  <a:rPr lang="ko-KR" altLang="en-US" dirty="0" err="1" smtClean="0"/>
                  <a:t>포리스트의</a:t>
                </a:r>
                <a:r>
                  <a:rPr lang="ko-KR" altLang="en-US" dirty="0" smtClean="0"/>
                  <a:t> 단점은 신경망의 장점이고 그 반대도 성립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최근 랜덤 </a:t>
                </a:r>
                <a:r>
                  <a:rPr lang="ko-KR" altLang="en-US" dirty="0" err="1" smtClean="0"/>
                  <a:t>포리스트에</a:t>
                </a:r>
                <a:r>
                  <a:rPr lang="ko-KR" altLang="en-US" dirty="0" smtClean="0"/>
                  <a:t> 신경망 특성을 부여하는 연구와 랜덤 </a:t>
                </a:r>
                <a:r>
                  <a:rPr lang="ko-KR" altLang="en-US" dirty="0" err="1" smtClean="0"/>
                  <a:t>포리스트와</a:t>
                </a:r>
                <a:r>
                  <a:rPr lang="ko-KR" altLang="en-US" dirty="0"/>
                  <a:t> </a:t>
                </a:r>
                <a:r>
                  <a:rPr lang="ko-KR" altLang="en-US" dirty="0" err="1" smtClean="0"/>
                  <a:t>딥러닝을</a:t>
                </a:r>
                <a:r>
                  <a:rPr lang="ko-KR" altLang="en-US" dirty="0" smtClean="0"/>
                  <a:t> 결합하는 연구 결과가 여럿 발표됨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r>
                  <a:rPr lang="ko-KR" altLang="en-US" dirty="0" smtClean="0"/>
                  <a:t>결정 </a:t>
                </a:r>
                <a:r>
                  <a:rPr lang="ko-KR" altLang="en-US" dirty="0" err="1" smtClean="0"/>
                  <a:t>트리의</a:t>
                </a:r>
                <a:r>
                  <a:rPr lang="ko-KR" altLang="en-US" dirty="0" smtClean="0"/>
                  <a:t> 학습 알고리즘을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개선한 연구 사례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 노드의 질문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ko-KR" alt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dirty="0" smtClean="0"/>
                  <a:t>?</a:t>
                </a:r>
                <a:r>
                  <a:rPr lang="ko-KR" altLang="en-US" dirty="0" smtClean="0"/>
                  <a:t>을 </a:t>
                </a:r>
                <a:r>
                  <a:rPr lang="ko-KR" altLang="en-US" dirty="0" err="1" smtClean="0"/>
                  <a:t>참거짓</a:t>
                </a:r>
                <a:r>
                  <a:rPr lang="ko-KR" altLang="en-US" dirty="0" smtClean="0"/>
                  <a:t> 판정하는 대신 </a:t>
                </a:r>
                <a:r>
                  <a:rPr lang="ko-KR" altLang="en-US" dirty="0" err="1" smtClean="0"/>
                  <a:t>시그모이드함수를</a:t>
                </a:r>
                <a:r>
                  <a:rPr lang="ko-KR" altLang="en-US" dirty="0" smtClean="0"/>
                  <a:t> 적용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또한 학습을 마친 후 오류 </a:t>
                </a:r>
                <a:r>
                  <a:rPr lang="ko-KR" altLang="en-US" dirty="0" err="1" smtClean="0"/>
                  <a:t>역전파와</a:t>
                </a:r>
                <a:r>
                  <a:rPr lang="ko-KR" altLang="en-US" dirty="0" smtClean="0"/>
                  <a:t> 유사한 알고리즘을 이용하여 전역 최적화를 시도</a:t>
                </a:r>
                <a:r>
                  <a:rPr lang="en-US" altLang="ko-KR" dirty="0" smtClean="0"/>
                  <a:t>[Suarez1999]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랜덤 </a:t>
                </a:r>
                <a:r>
                  <a:rPr lang="ko-KR" altLang="en-US" dirty="0" err="1" smtClean="0"/>
                  <a:t>포리스트의</a:t>
                </a:r>
                <a:r>
                  <a:rPr lang="ko-KR" altLang="en-US" dirty="0" smtClean="0"/>
                  <a:t> 학습을 마친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하나의 목적함수에 따라 모든 잎 </a:t>
                </a:r>
                <a:r>
                  <a:rPr lang="ko-KR" altLang="en-US" dirty="0" err="1" smtClean="0"/>
                  <a:t>노드를</a:t>
                </a:r>
                <a:r>
                  <a:rPr lang="ko-KR" altLang="en-US" dirty="0" smtClean="0"/>
                  <a:t> 전역 최적화 기법의 다시 조정</a:t>
                </a:r>
                <a:r>
                  <a:rPr lang="en-US" altLang="ko-KR" dirty="0" smtClean="0"/>
                  <a:t>[Ren2015]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836712"/>
                <a:ext cx="8784976" cy="5760640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696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깊은 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 smtClean="0"/>
              <a:t>결정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등가의 신경망으로 변환하는 연구 사례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입력층에</a:t>
            </a:r>
            <a:r>
              <a:rPr lang="ko-KR" altLang="en-US" dirty="0" smtClean="0"/>
              <a:t> 특징 개수만큼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두고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출력층에</a:t>
            </a:r>
            <a:r>
              <a:rPr lang="ko-KR" altLang="en-US" dirty="0" smtClean="0"/>
              <a:t> 부류 개수만큼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 err="1" smtClean="0"/>
              <a:t>은닉층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</a:t>
            </a:r>
            <a:r>
              <a:rPr lang="ko-KR" altLang="en-US" dirty="0" err="1" smtClean="0"/>
              <a:t>은닉층에</a:t>
            </a:r>
            <a:r>
              <a:rPr lang="ko-KR" altLang="en-US" dirty="0" smtClean="0"/>
              <a:t> 내부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</a:t>
            </a:r>
            <a:r>
              <a:rPr lang="ko-KR" altLang="en-US" dirty="0" err="1" smtClean="0"/>
              <a:t>은닉층에는</a:t>
            </a:r>
            <a:r>
              <a:rPr lang="ko-KR" altLang="en-US" dirty="0" smtClean="0"/>
              <a:t> 잎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자신의 자손 잎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AND, </a:t>
            </a:r>
            <a:r>
              <a:rPr lang="ko-KR" altLang="en-US" dirty="0" err="1" smtClean="0"/>
              <a:t>출력층이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연산을 수행한다면 결정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신경망은 등가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6" y="3268806"/>
            <a:ext cx="7206742" cy="311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12.5.3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깊은 랜덤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포리스트와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상호 변환하는 알고리즘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학습된 랜덤 </a:t>
            </a:r>
            <a:r>
              <a:rPr lang="ko-KR" altLang="en-US" dirty="0" err="1" smtClean="0"/>
              <a:t>포리스트를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으로 변환</a:t>
            </a:r>
            <a:r>
              <a:rPr lang="en-US" altLang="ko-KR" dirty="0" smtClean="0"/>
              <a:t>(CNN </a:t>
            </a:r>
            <a:r>
              <a:rPr lang="ko-KR" altLang="en-US" dirty="0" smtClean="0"/>
              <a:t>초기화에 해당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CNN</a:t>
            </a:r>
            <a:r>
              <a:rPr lang="ko-KR" altLang="en-US" dirty="0" smtClean="0">
                <a:sym typeface="Wingdings" pitchFamily="2" charset="2"/>
              </a:rPr>
              <a:t>을 학습한 후 랜덤 </a:t>
            </a:r>
            <a:r>
              <a:rPr lang="ko-KR" altLang="en-US" dirty="0" err="1" smtClean="0">
                <a:sym typeface="Wingdings" pitchFamily="2" charset="2"/>
              </a:rPr>
              <a:t>포리스트로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역변환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[Richmond2015]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ym typeface="Wingdings" pitchFamily="2" charset="2"/>
              </a:rPr>
              <a:t>훈련집합이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작아도 학습이 잘되는 랜덤 </a:t>
            </a:r>
            <a:r>
              <a:rPr lang="ko-KR" altLang="en-US" dirty="0" err="1" smtClean="0">
                <a:sym typeface="Wingdings" pitchFamily="2" charset="2"/>
              </a:rPr>
              <a:t>포리스트의</a:t>
            </a:r>
            <a:r>
              <a:rPr lang="ko-KR" altLang="en-US" dirty="0" smtClean="0">
                <a:sym typeface="Wingdings" pitchFamily="2" charset="2"/>
              </a:rPr>
              <a:t> 장점과 표현 학습이 가능한 </a:t>
            </a:r>
            <a:r>
              <a:rPr lang="en-US" altLang="ko-KR" dirty="0" smtClean="0">
                <a:sym typeface="Wingdings" pitchFamily="2" charset="2"/>
              </a:rPr>
              <a:t>CNN</a:t>
            </a:r>
            <a:r>
              <a:rPr lang="ko-KR" altLang="en-US" dirty="0" smtClean="0">
                <a:sym typeface="Wingdings" pitchFamily="2" charset="2"/>
              </a:rPr>
              <a:t>의 장점을 결합한 접근방법 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ym typeface="Wingdings" pitchFamily="2" charset="2"/>
              </a:rPr>
              <a:t>[</a:t>
            </a:r>
            <a:r>
              <a:rPr lang="ko-KR" altLang="en-US" dirty="0" smtClean="0">
                <a:sym typeface="Wingdings" pitchFamily="2" charset="2"/>
              </a:rPr>
              <a:t>그림 </a:t>
            </a:r>
            <a:r>
              <a:rPr lang="en-US" altLang="ko-KR" dirty="0" smtClean="0">
                <a:sym typeface="Wingdings" pitchFamily="2" charset="2"/>
              </a:rPr>
              <a:t>12-4]</a:t>
            </a:r>
            <a:r>
              <a:rPr lang="ko-KR" altLang="en-US" dirty="0" smtClean="0">
                <a:sym typeface="Wingdings" pitchFamily="2" charset="2"/>
              </a:rPr>
              <a:t>의 인체 분할 문제에서 성능 향상 입증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>
                <a:sym typeface="Wingdings" pitchFamily="2" charset="2"/>
              </a:rPr>
              <a:t>랜덤 </a:t>
            </a:r>
            <a:r>
              <a:rPr lang="ko-KR" altLang="en-US" dirty="0" err="1" smtClean="0">
                <a:sym typeface="Wingdings" pitchFamily="2" charset="2"/>
              </a:rPr>
              <a:t>포리스트와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CNN</a:t>
            </a:r>
            <a:r>
              <a:rPr lang="ko-KR" altLang="en-US" dirty="0" smtClean="0">
                <a:sym typeface="Wingdings" pitchFamily="2" charset="2"/>
              </a:rPr>
              <a:t>을 결합한 후 한꺼번에 학습하는 방법 </a:t>
            </a:r>
            <a:r>
              <a:rPr lang="en-US" altLang="ko-KR" dirty="0" smtClean="0">
                <a:sym typeface="Wingdings" pitchFamily="2" charset="2"/>
              </a:rPr>
              <a:t>[Kontschieder2015]  2015</a:t>
            </a:r>
            <a:r>
              <a:rPr lang="ko-KR" altLang="en-US" dirty="0" smtClean="0">
                <a:sym typeface="Wingdings" pitchFamily="2" charset="2"/>
              </a:rPr>
              <a:t>년 </a:t>
            </a:r>
            <a:r>
              <a:rPr lang="en-US" altLang="ko-KR" dirty="0" smtClean="0">
                <a:sym typeface="Wingdings" pitchFamily="2" charset="2"/>
              </a:rPr>
              <a:t>Marr </a:t>
            </a:r>
            <a:r>
              <a:rPr lang="ko-KR" altLang="en-US" smtClean="0">
                <a:sym typeface="Wingdings" pitchFamily="2" charset="2"/>
              </a:rPr>
              <a:t>상을 수상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200000"/>
              </a:lnSpc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62564" y="5805264"/>
            <a:ext cx="31328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3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앙상블을 사용하는 이유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나쁜 운을 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성능 향상을 꾀할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양에 따른 어려움을 극복할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질에 따른 어려움을 극복할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센서 시스템에 효과적이다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점진 학습이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5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 smtClean="0"/>
                  <a:t>다양성의 중요성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틀리는 샘플이 다를수록 </a:t>
                </a:r>
                <a:r>
                  <a:rPr lang="ko-KR" altLang="en-US" dirty="0" smtClean="0"/>
                  <a:t>다양하다고 말함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요소 분류기가 비슷하면 앙상블 효과가 적음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극단적으로 모두 같다면 효과 전무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다양성 척도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식 </a:t>
                </a:r>
                <a:r>
                  <a:rPr lang="en-US" altLang="ko-KR" dirty="0" smtClean="0"/>
                  <a:t>(12.1)</a:t>
                </a:r>
                <a:r>
                  <a:rPr lang="ko-KR" altLang="en-US" dirty="0" smtClean="0"/>
                  <a:t>은 여러 척도 중 하나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은 샘플의 개수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는 분류기의 개수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샘플을 맞춘 분류기의 개수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6921202" cy="103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245951" cy="560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6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분류기를 만드는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재샘플링</a:t>
            </a:r>
            <a:r>
              <a:rPr lang="en-US" altLang="ko-KR" baseline="30000" dirty="0" smtClean="0"/>
              <a:t>resampling</a:t>
            </a:r>
            <a:r>
              <a:rPr lang="ko-KR" altLang="en-US" baseline="30000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훈련집합에서 일정 비율을 임의로 선택하는 일을 여러 번 반복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배깅과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부스팅</a:t>
            </a:r>
            <a:r>
              <a:rPr lang="en-US" altLang="ko-KR" dirty="0" smtClean="0"/>
              <a:t>(12.2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부분 공간</a:t>
            </a:r>
            <a:r>
              <a:rPr lang="en-US" altLang="ko-KR" baseline="30000" dirty="0" smtClean="0"/>
              <a:t>subspace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원래 특징 공간에서 일부를 임의로 선택하는 일을 여러 번 반복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포리스트</a:t>
            </a:r>
            <a:r>
              <a:rPr lang="en-US" altLang="ko-KR" dirty="0" smtClean="0"/>
              <a:t>(12.3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6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12.2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재샘플링</a:t>
            </a:r>
            <a:r>
              <a:rPr lang="en-US" altLang="ko-KR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resampling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기법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 smtClean="0"/>
              <a:t>12.2.1 </a:t>
            </a:r>
            <a:r>
              <a:rPr lang="ko-KR" altLang="en-US" dirty="0" err="1" smtClean="0"/>
              <a:t>배깅</a:t>
            </a:r>
            <a:endParaRPr lang="en-US" altLang="ko-KR" dirty="0" smtClean="0"/>
          </a:p>
          <a:p>
            <a:r>
              <a:rPr lang="en-US" altLang="ko-KR" dirty="0" smtClean="0"/>
              <a:t>12.2.2 </a:t>
            </a:r>
            <a:r>
              <a:rPr lang="ko-KR" altLang="en-US" dirty="0" err="1" smtClean="0"/>
              <a:t>부스팅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59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14011</TotalTime>
  <Words>2047</Words>
  <Application>Microsoft Office PowerPoint</Application>
  <PresentationFormat>화면 슬라이드 쇼(4:3)</PresentationFormat>
  <Paragraphs>283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굴림</vt:lpstr>
      <vt:lpstr>Arial</vt:lpstr>
      <vt:lpstr>아리따M</vt:lpstr>
      <vt:lpstr>맑은 고딕</vt:lpstr>
      <vt:lpstr>Wingdings</vt:lpstr>
      <vt:lpstr>HY견고딕</vt:lpstr>
      <vt:lpstr>Cambria Math</vt:lpstr>
      <vt:lpstr>나눔손글씨 펜</vt:lpstr>
      <vt:lpstr>Times New Roman</vt:lpstr>
      <vt:lpstr>Tahoma</vt:lpstr>
      <vt:lpstr>1_Office 테마</vt:lpstr>
      <vt:lpstr>12. 앙상블 방법</vt:lpstr>
      <vt:lpstr>PREVIEW</vt:lpstr>
      <vt:lpstr>PowerPoint 프레젠테이션</vt:lpstr>
      <vt:lpstr>12.1 동기와 원리</vt:lpstr>
      <vt:lpstr>12.1.1 앙상블을 사용하는 이유</vt:lpstr>
      <vt:lpstr>12.1.2 요소 분류기의 다양성</vt:lpstr>
      <vt:lpstr>12.1.2 요소 분류기의 다양성</vt:lpstr>
      <vt:lpstr>12.1.2 요소 분류기의 다양성</vt:lpstr>
      <vt:lpstr>12.2 재샘플링resampling 기법</vt:lpstr>
      <vt:lpstr>12.2.1 배깅bagging</vt:lpstr>
      <vt:lpstr>12.2.2 부스팅boosting</vt:lpstr>
      <vt:lpstr>12.2.2 부스팅</vt:lpstr>
      <vt:lpstr>12.2.2 부스팅</vt:lpstr>
      <vt:lpstr>12.3 결정 트리와 랜덤 포리스트 </vt:lpstr>
      <vt:lpstr>12.3.1 결정 트리decision tree 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12.3.1 결정 트리</vt:lpstr>
      <vt:lpstr>12.3.2 랜덤 포리스트random forest</vt:lpstr>
      <vt:lpstr>12.3.2 랜덤 포리스트</vt:lpstr>
      <vt:lpstr>12.3.2 랜덤 포리스트</vt:lpstr>
      <vt:lpstr>12.4 앙상블 결합</vt:lpstr>
      <vt:lpstr>12.4.1 부류 레이블</vt:lpstr>
      <vt:lpstr>12.4.1 부류 레이블</vt:lpstr>
      <vt:lpstr>12.4.2 부류 순위</vt:lpstr>
      <vt:lpstr>12.4.3 부류 확률</vt:lpstr>
      <vt:lpstr>12.4.3 부류 확률</vt:lpstr>
      <vt:lpstr>12.5 딥러닝과 앙상블</vt:lpstr>
      <vt:lpstr>12.5.1 평균 기법을 이용한 앙상블</vt:lpstr>
      <vt:lpstr>12.5.1 평균 기법을 이용한 앙상블</vt:lpstr>
      <vt:lpstr>12.5.2 암시적 앙상블</vt:lpstr>
      <vt:lpstr>12.5.2 암시적 앙상블</vt:lpstr>
      <vt:lpstr>12.5.2 암시적 앙상블</vt:lpstr>
      <vt:lpstr>12.5.2 암시적 앙상블</vt:lpstr>
      <vt:lpstr>12.5.2 암시적 앙상블</vt:lpstr>
      <vt:lpstr>12.5.3 깊은 랜덤 포리스트</vt:lpstr>
      <vt:lpstr>12.5.3 깊은 랜덤 포리스트</vt:lpstr>
      <vt:lpstr>12.5.3 깊은 랜덤 포리스트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Kang Eun Hee</cp:lastModifiedBy>
  <cp:revision>1098</cp:revision>
  <cp:lastPrinted>2018-02-28T07:09:12Z</cp:lastPrinted>
  <dcterms:created xsi:type="dcterms:W3CDTF">2006-10-05T04:04:58Z</dcterms:created>
  <dcterms:modified xsi:type="dcterms:W3CDTF">2018-06-11T09:23:10Z</dcterms:modified>
</cp:coreProperties>
</file>