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7" r:id="rId1"/>
  </p:sldMasterIdLst>
  <p:notesMasterIdLst>
    <p:notesMasterId r:id="rId33"/>
  </p:notesMasterIdLst>
  <p:handoutMasterIdLst>
    <p:handoutMasterId r:id="rId34"/>
  </p:handoutMasterIdLst>
  <p:sldIdLst>
    <p:sldId id="302" r:id="rId2"/>
    <p:sldId id="312" r:id="rId3"/>
    <p:sldId id="304" r:id="rId4"/>
    <p:sldId id="305" r:id="rId5"/>
    <p:sldId id="313" r:id="rId6"/>
    <p:sldId id="259" r:id="rId7"/>
    <p:sldId id="314" r:id="rId8"/>
    <p:sldId id="315" r:id="rId9"/>
    <p:sldId id="316" r:id="rId10"/>
    <p:sldId id="317" r:id="rId11"/>
    <p:sldId id="318" r:id="rId12"/>
    <p:sldId id="320" r:id="rId13"/>
    <p:sldId id="319" r:id="rId14"/>
    <p:sldId id="321" r:id="rId15"/>
    <p:sldId id="322" r:id="rId16"/>
    <p:sldId id="323" r:id="rId17"/>
    <p:sldId id="324" r:id="rId18"/>
    <p:sldId id="325" r:id="rId19"/>
    <p:sldId id="327" r:id="rId20"/>
    <p:sldId id="326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258" r:id="rId32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27F5"/>
    <a:srgbClr val="7E60EE"/>
    <a:srgbClr val="2630FA"/>
    <a:srgbClr val="4F0CF8"/>
    <a:srgbClr val="481DE7"/>
    <a:srgbClr val="660033"/>
    <a:srgbClr val="FF3300"/>
    <a:srgbClr val="008000"/>
    <a:srgbClr val="0099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660"/>
  </p:normalViewPr>
  <p:slideViewPr>
    <p:cSldViewPr>
      <p:cViewPr varScale="1">
        <p:scale>
          <a:sx n="116" d="100"/>
          <a:sy n="116" d="100"/>
        </p:scale>
        <p:origin x="-642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3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9B8D8D-74C6-43B8-BA15-D443C692D50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1590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8E368F-FF03-49A0-BDD0-3B710A71F2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653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정제목"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1"/>
          <a:stretch/>
        </p:blipFill>
        <p:spPr>
          <a:xfrm>
            <a:off x="3177542" y="0"/>
            <a:ext cx="4928951" cy="5517232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3" name="직사각형 6"/>
          <p:cNvSpPr/>
          <p:nvPr userDrawn="1"/>
        </p:nvSpPr>
        <p:spPr>
          <a:xfrm>
            <a:off x="0" y="5517232"/>
            <a:ext cx="12192000" cy="1483200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6351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853"/>
            </a:avLst>
          </a:prstGeom>
          <a:solidFill>
            <a:srgbClr val="F2F2F2"/>
          </a:solidFill>
          <a:ln w="38100">
            <a:solidFill>
              <a:srgbClr val="7E6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7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1368"/>
            <a:ext cx="12192000" cy="259064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직사각형 6"/>
          <p:cNvSpPr/>
          <p:nvPr userDrawn="1"/>
        </p:nvSpPr>
        <p:spPr>
          <a:xfrm>
            <a:off x="0" y="-5385"/>
            <a:ext cx="12192000" cy="259064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0" y="2489393"/>
            <a:ext cx="12192000" cy="1125853"/>
          </a:xfrm>
          <a:solidFill>
            <a:srgbClr val="F2F2F2"/>
          </a:solidFill>
        </p:spPr>
        <p:txBody>
          <a:bodyPr/>
          <a:lstStyle>
            <a:lvl1pPr algn="ctr"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9903" y="4725121"/>
            <a:ext cx="1330269" cy="17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492537" y="2542622"/>
            <a:ext cx="8908026" cy="4054730"/>
          </a:xfrm>
        </p:spPr>
        <p:txBody>
          <a:bodyPr/>
          <a:lstStyle>
            <a:lvl1pPr marL="265113" indent="-265113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</a:t>
            </a:r>
            <a:r>
              <a:rPr lang="ko-KR" altLang="en-US" dirty="0" smtClean="0"/>
              <a:t>스타일을 편집합니다</a:t>
            </a:r>
            <a:endParaRPr lang="ko-KR" altLang="en-US" dirty="0"/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 userDrawn="1"/>
        </p:nvSpPr>
        <p:spPr>
          <a:xfrm>
            <a:off x="538385" y="116632"/>
            <a:ext cx="655272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 dirty="0" smtClean="0">
                <a:solidFill>
                  <a:srgbClr val="1877AC"/>
                </a:solidFill>
              </a:rPr>
              <a:t>`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277661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>
            <a:lvl1pPr algn="l"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481DE7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</a:t>
            </a:r>
            <a:r>
              <a:rPr lang="ko-KR" altLang="en-US" dirty="0" smtClean="0"/>
              <a:t>스타일을 </a:t>
            </a:r>
            <a:r>
              <a:rPr lang="ko-KR" altLang="en-US" dirty="0"/>
              <a:t>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12" name="직선 연결선 11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709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주요 내용 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964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008B9C"/>
              </a:solidFill>
            </a:endParaRPr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831637" y="2492896"/>
            <a:ext cx="62992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Thank</a:t>
            </a:r>
            <a:r>
              <a:rPr lang="en-US" altLang="ko-KR" sz="5400" b="1" kern="10" cap="none" spc="-150" baseline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 </a:t>
            </a: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You !</a:t>
            </a:r>
            <a:endParaRPr lang="ko-KR" altLang="en-US" sz="5400" b="1" kern="10" cap="none" spc="0" baseline="0" dirty="0">
              <a:ln w="18415" cmpd="sng">
                <a:noFill/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4458759" y="6309321"/>
            <a:ext cx="30861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Copyright </a:t>
            </a: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2022 Hanbit Academy, Inc.</a:t>
            </a:r>
          </a:p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All rights reserved.</a:t>
            </a:r>
            <a:endParaRPr lang="ko-KR" altLang="ko-KR" sz="1100" b="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5516685"/>
            <a:ext cx="229891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1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35360" y="274638"/>
            <a:ext cx="1161729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35360" y="1600200"/>
            <a:ext cx="11617291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3487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2022-07-18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25345"/>
            <a:ext cx="3860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1582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0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 bwMode="auto">
          <a:xfrm>
            <a:off x="0" y="5517232"/>
            <a:ext cx="121920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 </a:t>
            </a:r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네트워크 기초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6" y="260648"/>
            <a:ext cx="1794862" cy="33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7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기초 용어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시스템의 구분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노드</a:t>
            </a:r>
            <a:endParaRPr lang="en-US" altLang="ko-KR" dirty="0" smtClean="0"/>
          </a:p>
          <a:p>
            <a:pPr lvl="2"/>
            <a:r>
              <a:rPr lang="ko-KR" altLang="en-US" dirty="0"/>
              <a:t>컴퓨터 이론 분야에서 특정 시스템을 가리키는 가장 일반적인 </a:t>
            </a:r>
            <a:r>
              <a:rPr lang="ko-KR" altLang="en-US" dirty="0" smtClean="0"/>
              <a:t>용어</a:t>
            </a:r>
            <a:endParaRPr lang="en-US" altLang="ko-KR" dirty="0" smtClean="0"/>
          </a:p>
          <a:p>
            <a:pPr lvl="2"/>
            <a:r>
              <a:rPr lang="ko-KR" altLang="en-US" b="0" dirty="0" smtClean="0"/>
              <a:t>데이터를 </a:t>
            </a:r>
            <a:r>
              <a:rPr lang="ko-KR" altLang="en-US" b="0" dirty="0"/>
              <a:t>주고받을 수 있는 모든 시스템을 </a:t>
            </a:r>
            <a:r>
              <a:rPr lang="ko-KR" altLang="en-US" b="0" dirty="0" smtClean="0"/>
              <a:t>통칭</a:t>
            </a:r>
            <a:endParaRPr lang="en-US" altLang="ko-KR" b="0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err="1" smtClean="0"/>
              <a:t>라우</a:t>
            </a:r>
            <a:r>
              <a:rPr lang="ko-KR" altLang="en-US" dirty="0" err="1"/>
              <a:t>터</a:t>
            </a:r>
            <a:endParaRPr lang="en-US" altLang="ko-KR" dirty="0"/>
          </a:p>
          <a:p>
            <a:pPr lvl="2"/>
            <a:r>
              <a:rPr lang="ko-KR" altLang="en-US" dirty="0"/>
              <a:t>인터넷 내부를 구성하며</a:t>
            </a:r>
            <a:r>
              <a:rPr lang="en-US" altLang="ko-KR" dirty="0"/>
              <a:t>, </a:t>
            </a:r>
            <a:r>
              <a:rPr lang="ko-KR" altLang="en-US" dirty="0"/>
              <a:t>기본으로 데이터 전송 기능을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호스트</a:t>
            </a:r>
            <a:endParaRPr lang="en-US" altLang="ko-KR" dirty="0"/>
          </a:p>
          <a:p>
            <a:pPr lvl="2"/>
            <a:r>
              <a:rPr lang="ko-KR" altLang="en-US" dirty="0"/>
              <a:t>인터넷 바깥쪽에 연결되어 일반 사용자들의 네트워크 접속 창구 역할을 </a:t>
            </a:r>
            <a:r>
              <a:rPr lang="ko-KR" altLang="en-US" dirty="0" smtClean="0"/>
              <a:t>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7258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기초 용어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클라이언트와 서버</a:t>
            </a:r>
            <a:endParaRPr lang="en-US" altLang="ko-KR" dirty="0" smtClean="0"/>
          </a:p>
          <a:p>
            <a:pPr lvl="2"/>
            <a:r>
              <a:rPr lang="ko-KR" altLang="en-US" b="0" dirty="0" smtClean="0"/>
              <a:t>클라이언트 </a:t>
            </a:r>
            <a:r>
              <a:rPr lang="en-US" altLang="ko-KR" b="0" dirty="0" smtClean="0"/>
              <a:t>:</a:t>
            </a:r>
            <a:r>
              <a:rPr lang="ko-KR" altLang="en-US" b="0" dirty="0" smtClean="0"/>
              <a:t> </a:t>
            </a:r>
            <a:r>
              <a:rPr lang="ko-KR" altLang="en-US" b="0" dirty="0"/>
              <a:t>임의의 인터넷 서비스를 이용하는 응용 </a:t>
            </a:r>
            <a:r>
              <a:rPr lang="ko-KR" altLang="en-US" b="0" dirty="0" smtClean="0"/>
              <a:t>프로그램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서버 </a:t>
            </a:r>
            <a:r>
              <a:rPr lang="en-US" altLang="ko-KR" b="0" dirty="0" smtClean="0"/>
              <a:t>:</a:t>
            </a:r>
            <a:r>
              <a:rPr lang="ko-KR" altLang="en-US" b="0" dirty="0" smtClean="0"/>
              <a:t> 서비스를 </a:t>
            </a:r>
            <a:r>
              <a:rPr lang="ko-KR" altLang="en-US" b="0" dirty="0"/>
              <a:t>제공하는 응용 </a:t>
            </a:r>
            <a:r>
              <a:rPr lang="ko-KR" altLang="en-US" b="0" dirty="0" smtClean="0"/>
              <a:t>프로그램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특정 </a:t>
            </a:r>
            <a:r>
              <a:rPr lang="ko-KR" altLang="en-US" b="0" dirty="0"/>
              <a:t>서비스를 기준으로 </a:t>
            </a:r>
            <a:r>
              <a:rPr lang="ko-KR" altLang="en-US" b="0" dirty="0" smtClean="0"/>
              <a:t>상대적인 </a:t>
            </a:r>
            <a:r>
              <a:rPr lang="ko-KR" altLang="en-US" b="0" dirty="0"/>
              <a:t>관점에서 클라이언트와 서버라는 </a:t>
            </a:r>
            <a:r>
              <a:rPr lang="ko-KR" altLang="en-US" b="0" dirty="0" smtClean="0"/>
              <a:t>용어를 사용</a:t>
            </a:r>
            <a:endParaRPr lang="en-US" altLang="ko-KR" b="0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b="0" dirty="0" smtClean="0"/>
              <a:t>FTP</a:t>
            </a:r>
            <a:r>
              <a:rPr lang="ko-KR" altLang="en-US" b="0" dirty="0" smtClean="0"/>
              <a:t>는 </a:t>
            </a:r>
            <a:r>
              <a:rPr lang="ko-KR" altLang="en-US" b="0" dirty="0"/>
              <a:t>원격 호스트끼리 파일 송수신 기능을 제공하는 서비스이고</a:t>
            </a:r>
            <a:r>
              <a:rPr lang="en-US" altLang="ko-KR" b="0" dirty="0"/>
              <a:t>, </a:t>
            </a:r>
            <a:r>
              <a:rPr lang="ko-KR" altLang="en-US" b="0" dirty="0" smtClean="0"/>
              <a:t>텔넷은 </a:t>
            </a:r>
            <a:r>
              <a:rPr lang="ko-KR" altLang="en-US" b="0" dirty="0"/>
              <a:t>원격 호스트에 로그인하는 서비스를 </a:t>
            </a:r>
            <a:r>
              <a:rPr lang="ko-KR" altLang="en-US" b="0" dirty="0" smtClean="0"/>
              <a:t>제공 </a:t>
            </a:r>
            <a:r>
              <a:rPr lang="en-US" altLang="ko-KR" b="0" dirty="0" smtClean="0"/>
              <a:t>/ </a:t>
            </a:r>
            <a:r>
              <a:rPr lang="ko-KR" altLang="en-US" b="0" dirty="0" smtClean="0"/>
              <a:t>호스트 </a:t>
            </a:r>
            <a:r>
              <a:rPr lang="en-US" altLang="ko-KR" b="0" dirty="0"/>
              <a:t>2</a:t>
            </a:r>
            <a:r>
              <a:rPr lang="ko-KR" altLang="en-US" b="0" dirty="0"/>
              <a:t>는 </a:t>
            </a:r>
            <a:r>
              <a:rPr lang="en-US" altLang="ko-KR" b="0" dirty="0"/>
              <a:t>FTP </a:t>
            </a:r>
            <a:r>
              <a:rPr lang="ko-KR" altLang="en-US" b="0" dirty="0"/>
              <a:t>서비스를 </a:t>
            </a:r>
            <a:r>
              <a:rPr lang="ko-KR" altLang="en-US" b="0" dirty="0" smtClean="0"/>
              <a:t>제공하고</a:t>
            </a:r>
            <a:r>
              <a:rPr lang="en-US" altLang="ko-KR" b="0" dirty="0"/>
              <a:t>, </a:t>
            </a:r>
            <a:r>
              <a:rPr lang="ko-KR" altLang="en-US" b="0" dirty="0"/>
              <a:t>호스트 </a:t>
            </a:r>
            <a:r>
              <a:rPr lang="en-US" altLang="ko-KR" b="0" dirty="0"/>
              <a:t>3</a:t>
            </a:r>
            <a:r>
              <a:rPr lang="ko-KR" altLang="en-US" b="0" dirty="0"/>
              <a:t>은 텔넷 서비스를 </a:t>
            </a:r>
            <a:r>
              <a:rPr lang="ko-KR" altLang="en-US" b="0" dirty="0" smtClean="0"/>
              <a:t>제공</a:t>
            </a:r>
            <a:endParaRPr lang="en-US" altLang="ko-KR" dirty="0"/>
          </a:p>
          <a:p>
            <a:pPr marL="447675" lvl="2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048000"/>
            <a:ext cx="4495800" cy="293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43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구조적 모델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473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OSI 7</a:t>
            </a:r>
            <a:r>
              <a:rPr lang="ko-KR" altLang="en-US" dirty="0" smtClean="0"/>
              <a:t>계층 모델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7081615" cy="5518344"/>
          </a:xfrm>
        </p:spPr>
        <p:txBody>
          <a:bodyPr/>
          <a:lstStyle/>
          <a:p>
            <a:r>
              <a:rPr lang="ko-KR" altLang="en-US" dirty="0" smtClean="0"/>
              <a:t>계층 구조</a:t>
            </a:r>
            <a:endParaRPr lang="en-US" altLang="ko-KR" dirty="0" smtClean="0"/>
          </a:p>
          <a:p>
            <a:pPr lvl="1"/>
            <a:r>
              <a:rPr lang="en-US" altLang="ko-KR" b="0" dirty="0" smtClean="0"/>
              <a:t>ISO</a:t>
            </a:r>
            <a:r>
              <a:rPr lang="ko-KR" altLang="en-US" b="0" dirty="0" smtClean="0"/>
              <a:t>에서는 </a:t>
            </a:r>
            <a:r>
              <a:rPr lang="en-US" altLang="ko-KR" b="0" dirty="0" smtClean="0"/>
              <a:t>OSI 7</a:t>
            </a:r>
            <a:r>
              <a:rPr lang="ko-KR" altLang="en-US" b="0" dirty="0"/>
              <a:t>계층 모델을 </a:t>
            </a:r>
            <a:r>
              <a:rPr lang="ko-KR" altLang="en-US" b="0" dirty="0" smtClean="0"/>
              <a:t>제안해</a:t>
            </a:r>
            <a:r>
              <a:rPr lang="en-US" altLang="ko-KR" b="0" dirty="0" smtClean="0"/>
              <a:t> </a:t>
            </a:r>
            <a:r>
              <a:rPr lang="ko-KR" altLang="en-US" b="0" dirty="0"/>
              <a:t>네트워크에 연결된 시스템이 갖추어야 할 기본 </a:t>
            </a:r>
            <a:r>
              <a:rPr lang="ko-KR" altLang="en-US" b="0" dirty="0" smtClean="0"/>
              <a:t>구조와 </a:t>
            </a:r>
            <a:r>
              <a:rPr lang="ko-KR" altLang="en-US" b="0" dirty="0"/>
              <a:t>기능을 상세히 </a:t>
            </a:r>
            <a:r>
              <a:rPr lang="ko-KR" altLang="en-US" b="0" dirty="0" smtClean="0"/>
              <a:t>정의</a:t>
            </a:r>
            <a:endParaRPr lang="en-US" altLang="ko-KR" b="0" dirty="0" smtClean="0"/>
          </a:p>
          <a:p>
            <a:pPr lvl="1"/>
            <a:r>
              <a:rPr lang="en-US" altLang="ko-KR" b="0" dirty="0"/>
              <a:t>OSI 7</a:t>
            </a:r>
            <a:r>
              <a:rPr lang="ko-KR" altLang="en-US" b="0" dirty="0"/>
              <a:t>계층 </a:t>
            </a:r>
            <a:r>
              <a:rPr lang="ko-KR" altLang="en-US" b="0" dirty="0" smtClean="0"/>
              <a:t>모델에 </a:t>
            </a:r>
            <a:r>
              <a:rPr lang="ko-KR" altLang="en-US" b="0" dirty="0"/>
              <a:t>따르면</a:t>
            </a:r>
            <a:r>
              <a:rPr lang="en-US" altLang="ko-KR" b="0" dirty="0"/>
              <a:t>, </a:t>
            </a:r>
            <a:r>
              <a:rPr lang="ko-KR" altLang="en-US" b="0" dirty="0"/>
              <a:t>네트워크에 연결된 호스트들은 </a:t>
            </a:r>
            <a:r>
              <a:rPr lang="en-US" altLang="ko-KR" b="0" dirty="0" smtClean="0"/>
              <a:t>7</a:t>
            </a:r>
            <a:r>
              <a:rPr lang="ko-KR" altLang="en-US" b="0" dirty="0"/>
              <a:t>개 계층으로 모듈화된 전송 기능을 갖추어야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b="0" dirty="0"/>
              <a:t>일반 사용자는 </a:t>
            </a:r>
            <a:r>
              <a:rPr lang="en-US" altLang="ko-KR" b="0" dirty="0"/>
              <a:t>OSI 7</a:t>
            </a:r>
            <a:r>
              <a:rPr lang="ko-KR" altLang="en-US" b="0" dirty="0"/>
              <a:t>계층 맨 위에 </a:t>
            </a:r>
            <a:r>
              <a:rPr lang="ko-KR" altLang="en-US" b="0" dirty="0" smtClean="0"/>
              <a:t>있는 </a:t>
            </a:r>
            <a:r>
              <a:rPr lang="ko-KR" altLang="en-US" b="0" dirty="0"/>
              <a:t>응용 계층을 통해 데이터의 송수신을 요청하며</a:t>
            </a:r>
            <a:r>
              <a:rPr lang="en-US" altLang="ko-KR" b="0" dirty="0"/>
              <a:t>, </a:t>
            </a:r>
            <a:r>
              <a:rPr lang="ko-KR" altLang="en-US" b="0" dirty="0"/>
              <a:t>이 요청은 하위 계층에 순차적으로 </a:t>
            </a:r>
            <a:r>
              <a:rPr lang="ko-KR" altLang="en-US" b="0" dirty="0" smtClean="0"/>
              <a:t>전달되어 </a:t>
            </a:r>
            <a:r>
              <a:rPr lang="ko-KR" altLang="en-US" b="0" dirty="0"/>
              <a:t>맨 아래에 있는 물리 계층을 통해 상대 호스트에 </a:t>
            </a:r>
            <a:r>
              <a:rPr lang="ko-KR" altLang="en-US" b="0" dirty="0" smtClean="0"/>
              <a:t>전송</a:t>
            </a:r>
            <a:endParaRPr lang="en-US" altLang="ko-KR" b="0" dirty="0" smtClean="0"/>
          </a:p>
          <a:p>
            <a:pPr lvl="1"/>
            <a:r>
              <a:rPr lang="ko-KR" altLang="en-US" dirty="0"/>
              <a:t>데이터를 수신하는 호스트에서는 송신 호스트와는 반대 방향으로 처리가 </a:t>
            </a:r>
            <a:r>
              <a:rPr lang="ko-KR" altLang="en-US" dirty="0" smtClean="0"/>
              <a:t>이루어짐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676400"/>
            <a:ext cx="3141683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 모델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계층별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물리 계층 </a:t>
            </a:r>
            <a:r>
              <a:rPr lang="en-US" altLang="ko-KR" dirty="0" smtClean="0"/>
              <a:t>: </a:t>
            </a:r>
            <a:r>
              <a:rPr lang="ko-KR" altLang="en-US" b="0" dirty="0"/>
              <a:t>호스트를 전송 매체와 연결하기 위한 인터페이스 </a:t>
            </a:r>
            <a:r>
              <a:rPr lang="ko-KR" altLang="en-US" b="0" dirty="0" smtClean="0"/>
              <a:t>규칙과 전송 </a:t>
            </a:r>
            <a:r>
              <a:rPr lang="ko-KR" altLang="en-US" b="0" dirty="0"/>
              <a:t>매체의 특성을 다루며</a:t>
            </a:r>
            <a:r>
              <a:rPr lang="en-US" altLang="ko-KR" b="0" dirty="0"/>
              <a:t>, </a:t>
            </a:r>
            <a:r>
              <a:rPr lang="ko-KR" altLang="en-US" b="0" dirty="0"/>
              <a:t>크게 유선 매체와 무선 매체로 </a:t>
            </a:r>
            <a:r>
              <a:rPr lang="ko-KR" altLang="en-US" b="0" dirty="0" smtClean="0"/>
              <a:t>구분</a:t>
            </a:r>
            <a:endParaRPr lang="en-US" altLang="ko-KR" b="0" dirty="0" smtClean="0"/>
          </a:p>
          <a:p>
            <a:pPr lvl="1"/>
            <a:r>
              <a:rPr lang="ko-KR" altLang="en-US" dirty="0" smtClean="0"/>
              <a:t>데이터 링크 계층 </a:t>
            </a:r>
            <a:r>
              <a:rPr lang="en-US" altLang="ko-KR" dirty="0" smtClean="0"/>
              <a:t>: </a:t>
            </a:r>
            <a:r>
              <a:rPr lang="ko-KR" altLang="en-US" b="0" dirty="0"/>
              <a:t>물리 계층의 오류에 </a:t>
            </a:r>
            <a:r>
              <a:rPr lang="ko-KR" altLang="en-US" b="0" dirty="0" smtClean="0"/>
              <a:t>관한 </a:t>
            </a:r>
            <a:r>
              <a:rPr lang="ko-KR" altLang="en-US" b="0" dirty="0"/>
              <a:t>오류 </a:t>
            </a:r>
            <a:r>
              <a:rPr lang="ko-KR" altLang="en-US" b="0" dirty="0" smtClean="0"/>
              <a:t>제어</a:t>
            </a:r>
            <a:r>
              <a:rPr lang="en-US" altLang="ko-KR" sz="1800" b="0" dirty="0" smtClean="0"/>
              <a:t> </a:t>
            </a:r>
            <a:r>
              <a:rPr lang="ko-KR" altLang="en-US" b="0" dirty="0"/>
              <a:t>기능을 </a:t>
            </a:r>
            <a:r>
              <a:rPr lang="ko-KR" altLang="en-US" b="0" dirty="0" smtClean="0"/>
              <a:t>수행</a:t>
            </a:r>
            <a:endParaRPr lang="en-US" altLang="ko-KR" b="0" dirty="0" smtClean="0"/>
          </a:p>
          <a:p>
            <a:pPr lvl="1"/>
            <a:r>
              <a:rPr lang="ko-KR" altLang="en-US" dirty="0" smtClean="0"/>
              <a:t>네트워크 계층 </a:t>
            </a:r>
            <a:r>
              <a:rPr lang="en-US" altLang="ko-KR" dirty="0" smtClean="0"/>
              <a:t>: </a:t>
            </a:r>
            <a:r>
              <a:rPr lang="ko-KR" altLang="en-US" b="0" dirty="0"/>
              <a:t>송신 호스트가 전송한 데이터가 수신 호스트까지 안전하게 도착하려면 여러 개의 중개 </a:t>
            </a:r>
            <a:r>
              <a:rPr lang="ko-KR" altLang="en-US" b="0" dirty="0" smtClean="0"/>
              <a:t>시스템인 </a:t>
            </a:r>
            <a:r>
              <a:rPr lang="ko-KR" altLang="en-US" b="0" dirty="0" err="1" smtClean="0"/>
              <a:t>라우터를</a:t>
            </a:r>
            <a:r>
              <a:rPr lang="ko-KR" altLang="en-US" b="0" dirty="0" smtClean="0"/>
              <a:t> </a:t>
            </a:r>
            <a:r>
              <a:rPr lang="ko-KR" altLang="en-US" b="0" dirty="0"/>
              <a:t>거쳐야 </a:t>
            </a:r>
            <a:r>
              <a:rPr lang="ko-KR" altLang="en-US" b="0" dirty="0" smtClean="0"/>
              <a:t>하는데</a:t>
            </a:r>
            <a:r>
              <a:rPr lang="en-US" altLang="ko-KR" b="0" dirty="0" smtClean="0"/>
              <a:t>, </a:t>
            </a:r>
            <a:r>
              <a:rPr lang="ko-KR" altLang="en-US" b="0" dirty="0"/>
              <a:t>이 과정에서 데이터가 올바른 경로를 선택할 수 있도록 </a:t>
            </a:r>
            <a:r>
              <a:rPr lang="ko-KR" altLang="en-US" b="0" dirty="0" smtClean="0"/>
              <a:t>지원하는 계층</a:t>
            </a:r>
            <a:endParaRPr lang="en-US" altLang="ko-KR" b="0" dirty="0" smtClean="0"/>
          </a:p>
          <a:p>
            <a:pPr lvl="1"/>
            <a:r>
              <a:rPr lang="ko-KR" altLang="en-US" dirty="0" smtClean="0"/>
              <a:t>전송 계층 </a:t>
            </a:r>
            <a:r>
              <a:rPr lang="en-US" altLang="ko-KR" dirty="0" smtClean="0"/>
              <a:t>: </a:t>
            </a:r>
            <a:r>
              <a:rPr lang="ko-KR" altLang="en-US" b="0" dirty="0"/>
              <a:t>송신 </a:t>
            </a:r>
            <a:r>
              <a:rPr lang="ko-KR" altLang="en-US" b="0" dirty="0" smtClean="0"/>
              <a:t>프로세스와 수신 </a:t>
            </a:r>
            <a:r>
              <a:rPr lang="ko-KR" altLang="en-US" b="0" dirty="0"/>
              <a:t>프로세스 간의 연결 </a:t>
            </a:r>
            <a:r>
              <a:rPr lang="ko-KR" altLang="en-US" b="0" dirty="0" smtClean="0"/>
              <a:t>기능을 </a:t>
            </a:r>
            <a:r>
              <a:rPr lang="ko-KR" altLang="en-US" b="0" dirty="0"/>
              <a:t>제공하기 때문에 프로세스 사이의 안전한 </a:t>
            </a:r>
            <a:r>
              <a:rPr lang="ko-KR" altLang="en-US" b="0" dirty="0" smtClean="0"/>
              <a:t>데이터 전송을 지원</a:t>
            </a:r>
            <a:endParaRPr lang="en-US" altLang="ko-KR" b="0" dirty="0" smtClean="0"/>
          </a:p>
          <a:p>
            <a:pPr lvl="1"/>
            <a:r>
              <a:rPr lang="ko-KR" altLang="en-US" dirty="0" smtClean="0"/>
              <a:t>세션 계층 </a:t>
            </a:r>
            <a:r>
              <a:rPr lang="en-US" altLang="ko-KR" dirty="0" smtClean="0"/>
              <a:t>: </a:t>
            </a:r>
            <a:r>
              <a:rPr lang="ko-KR" altLang="en-US" b="0" dirty="0"/>
              <a:t>전송 계층에서 제공하는 연결의 개념과 유사한 세션 연결을 </a:t>
            </a:r>
            <a:r>
              <a:rPr lang="ko-KR" altLang="en-US" b="0" dirty="0" smtClean="0"/>
              <a:t>지원하지만</a:t>
            </a:r>
            <a:r>
              <a:rPr lang="en-US" altLang="ko-KR" b="0" dirty="0"/>
              <a:t>, </a:t>
            </a:r>
            <a:r>
              <a:rPr lang="ko-KR" altLang="en-US" b="0" dirty="0"/>
              <a:t>이보다는 더 상위의 논리적 </a:t>
            </a:r>
            <a:r>
              <a:rPr lang="ko-KR" altLang="en-US" b="0" dirty="0" smtClean="0"/>
              <a:t>연결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응용 </a:t>
            </a:r>
            <a:r>
              <a:rPr lang="ko-KR" altLang="en-US" b="0" dirty="0"/>
              <a:t>환경에서 사용자 간 대화 </a:t>
            </a:r>
            <a:r>
              <a:rPr lang="ko-KR" altLang="en-US" b="0" dirty="0" smtClean="0"/>
              <a:t>개념의연결로 </a:t>
            </a:r>
            <a:r>
              <a:rPr lang="ko-KR" altLang="en-US" b="0" dirty="0"/>
              <a:t>사용되기 때문에 전송 계층의 연결과 </a:t>
            </a:r>
            <a:r>
              <a:rPr lang="ko-KR" altLang="en-US" b="0" dirty="0" smtClean="0"/>
              <a:t>구분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3941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 모델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표현 계층 </a:t>
            </a:r>
            <a:r>
              <a:rPr lang="en-US" altLang="ko-KR" dirty="0" smtClean="0"/>
              <a:t>: </a:t>
            </a:r>
            <a:r>
              <a:rPr lang="ko-KR" altLang="en-US" b="0" dirty="0"/>
              <a:t>전송되는 데이터의 </a:t>
            </a:r>
            <a:r>
              <a:rPr lang="ko-KR" altLang="en-US" b="0" dirty="0" smtClean="0"/>
              <a:t>의미를 </a:t>
            </a:r>
            <a:r>
              <a:rPr lang="ko-KR" altLang="en-US" b="0" dirty="0"/>
              <a:t>잃지 않도록 올바르게 </a:t>
            </a:r>
            <a:r>
              <a:rPr lang="ko-KR" altLang="en-US" b="0" dirty="0" smtClean="0"/>
              <a:t>표현하는 </a:t>
            </a:r>
            <a:r>
              <a:rPr lang="ko-KR" altLang="en-US" b="0" dirty="0"/>
              <a:t>방법을 </a:t>
            </a:r>
            <a:r>
              <a:rPr lang="ko-KR" altLang="en-US" b="0" dirty="0" smtClean="0"/>
              <a:t>다룸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정보를 </a:t>
            </a:r>
            <a:r>
              <a:rPr lang="ko-KR" altLang="en-US" b="0" dirty="0"/>
              <a:t>교환하는 호스트들이 표준화된 방법으로 데이터를 </a:t>
            </a:r>
            <a:r>
              <a:rPr lang="ko-KR" altLang="en-US" b="0" dirty="0" smtClean="0"/>
              <a:t>인식할 </a:t>
            </a:r>
            <a:r>
              <a:rPr lang="ko-KR" altLang="en-US" b="0" dirty="0"/>
              <a:t>수 있게 </a:t>
            </a:r>
            <a:r>
              <a:rPr lang="ko-KR" altLang="en-US" b="0" dirty="0" smtClean="0"/>
              <a:t>해줌</a:t>
            </a:r>
            <a:endParaRPr lang="en-US" altLang="ko-KR" b="0" dirty="0" smtClean="0"/>
          </a:p>
          <a:p>
            <a:pPr lvl="1"/>
            <a:r>
              <a:rPr lang="ko-KR" altLang="en-US" dirty="0" smtClean="0"/>
              <a:t>응용 계층 </a:t>
            </a:r>
            <a:r>
              <a:rPr lang="en-US" altLang="ko-KR" dirty="0" smtClean="0"/>
              <a:t>: </a:t>
            </a:r>
            <a:r>
              <a:rPr lang="ko-KR" altLang="en-US" dirty="0"/>
              <a:t>일반 사용자를 위한 다양한 네트워크 응용 서비스를 </a:t>
            </a:r>
            <a:r>
              <a:rPr lang="ko-KR" altLang="en-US" dirty="0" smtClean="0"/>
              <a:t>지원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615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 모델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프로토콜과 인터페이스</a:t>
            </a:r>
            <a:endParaRPr lang="en-US" altLang="ko-KR" dirty="0" smtClean="0"/>
          </a:p>
          <a:p>
            <a:pPr lvl="1"/>
            <a:r>
              <a:rPr lang="ko-KR" altLang="en-US" b="0" dirty="0"/>
              <a:t>각각의 계층은 정해진 </a:t>
            </a:r>
            <a:r>
              <a:rPr lang="ko-KR" altLang="en-US" b="0" dirty="0" smtClean="0"/>
              <a:t>방식과 절차에 </a:t>
            </a:r>
            <a:r>
              <a:rPr lang="ko-KR" altLang="en-US" b="0" dirty="0"/>
              <a:t>따라 상대 계층과 통신하는데</a:t>
            </a:r>
            <a:r>
              <a:rPr lang="en-US" altLang="ko-KR" b="0" dirty="0"/>
              <a:t>, </a:t>
            </a:r>
            <a:r>
              <a:rPr lang="ko-KR" altLang="en-US" b="0" dirty="0"/>
              <a:t>이 과정에서 필요한 </a:t>
            </a:r>
            <a:r>
              <a:rPr lang="ko-KR" altLang="en-US" b="0" dirty="0" smtClean="0"/>
              <a:t>규칙이 프로토콜</a:t>
            </a:r>
            <a:endParaRPr lang="en-US" altLang="ko-KR" dirty="0"/>
          </a:p>
          <a:p>
            <a:pPr lvl="1"/>
            <a:r>
              <a:rPr lang="ko-KR" altLang="en-US" b="0" dirty="0"/>
              <a:t>상하위의</a:t>
            </a:r>
            <a:r>
              <a:rPr lang="ko-KR" altLang="en-US" b="0" dirty="0"/>
              <a:t> 계층 간에는 </a:t>
            </a:r>
            <a:r>
              <a:rPr lang="ko-KR" altLang="en-US" b="0" dirty="0" smtClean="0"/>
              <a:t>인터페이스라는 </a:t>
            </a:r>
            <a:r>
              <a:rPr lang="ko-KR" altLang="en-US" b="0" dirty="0"/>
              <a:t>규칙이 존재하고</a:t>
            </a:r>
            <a:r>
              <a:rPr lang="en-US" altLang="ko-KR" b="0" dirty="0"/>
              <a:t>, </a:t>
            </a:r>
            <a:r>
              <a:rPr lang="ko-KR" altLang="en-US" b="0" dirty="0"/>
              <a:t>하위 계층이 상위 계층에 </a:t>
            </a:r>
            <a:r>
              <a:rPr lang="ko-KR" altLang="en-US" b="0" dirty="0" smtClean="0"/>
              <a:t>제공하는 </a:t>
            </a:r>
            <a:r>
              <a:rPr lang="ko-KR" altLang="en-US" b="0" dirty="0"/>
              <a:t>인터페이스를 특별히 </a:t>
            </a:r>
            <a:r>
              <a:rPr lang="ko-KR" altLang="en-US" b="0" dirty="0" smtClean="0"/>
              <a:t>서비스</a:t>
            </a:r>
            <a:r>
              <a:rPr lang="ko-KR" altLang="en-US" dirty="0" smtClean="0"/>
              <a:t>라</a:t>
            </a:r>
            <a:r>
              <a:rPr lang="ko-KR" altLang="en-US" dirty="0"/>
              <a:t>고</a:t>
            </a:r>
            <a:r>
              <a:rPr lang="ko-KR" altLang="en-US" dirty="0" smtClean="0"/>
              <a:t> 부름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505200"/>
            <a:ext cx="6016302" cy="315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27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 모델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5557615" cy="5518344"/>
          </a:xfrm>
        </p:spPr>
        <p:txBody>
          <a:bodyPr/>
          <a:lstStyle/>
          <a:p>
            <a:r>
              <a:rPr lang="ko-KR" altLang="en-US" dirty="0" smtClean="0"/>
              <a:t>인터넷의 계층 모델</a:t>
            </a:r>
            <a:endParaRPr lang="en-US" altLang="ko-KR" dirty="0" smtClean="0"/>
          </a:p>
          <a:p>
            <a:pPr marL="447675" lvl="2" indent="0">
              <a:buNone/>
            </a:pPr>
            <a:r>
              <a:rPr lang="en-US" altLang="ko-KR" dirty="0"/>
              <a:t>FTP </a:t>
            </a:r>
            <a:r>
              <a:rPr lang="ko-KR" altLang="en-US" dirty="0"/>
              <a:t>프로그램을 이용하는 경우를 예로 들어 인터넷의 계층 구조를 </a:t>
            </a:r>
            <a:r>
              <a:rPr lang="ko-KR" altLang="en-US" dirty="0" smtClean="0"/>
              <a:t>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1-6)</a:t>
            </a:r>
          </a:p>
          <a:p>
            <a:pPr marL="447675" lvl="2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양쪽 호스트에는 동일한 기능을 수행하는 프로토콜 </a:t>
            </a:r>
            <a:r>
              <a:rPr lang="ko-KR" altLang="en-US" dirty="0" err="1"/>
              <a:t>스택이</a:t>
            </a:r>
            <a:r>
              <a:rPr lang="ko-KR" altLang="en-US" dirty="0"/>
              <a:t> 존재</a:t>
            </a:r>
            <a:endParaRPr lang="en-US" altLang="ko-KR" dirty="0"/>
          </a:p>
          <a:p>
            <a:pPr lvl="1"/>
            <a:r>
              <a:rPr lang="ko-KR" altLang="en-US" dirty="0"/>
              <a:t>프로토콜 </a:t>
            </a:r>
            <a:r>
              <a:rPr lang="ko-KR" altLang="en-US" dirty="0" err="1"/>
              <a:t>스택은</a:t>
            </a:r>
            <a:r>
              <a:rPr lang="ko-KR" altLang="en-US" dirty="0"/>
              <a:t> 계층 구조로 이루어진 통신 프로토콜의 집합</a:t>
            </a:r>
          </a:p>
          <a:p>
            <a:pPr marL="447675" lvl="2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528" y="1676400"/>
            <a:ext cx="514814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4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인터네트워킹</a:t>
            </a:r>
            <a:r>
              <a:rPr lang="ko-KR" altLang="en-US" dirty="0" smtClean="0"/>
              <a:t> </a:t>
            </a:r>
            <a:r>
              <a:rPr lang="en-US" altLang="ko-KR" dirty="0" smtClean="0"/>
              <a:t>(1)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/>
            <a:r>
              <a:rPr lang="ko-KR" altLang="en-US" b="0" dirty="0"/>
              <a:t>네트워크와 네트워크의 연결을 </a:t>
            </a:r>
            <a:r>
              <a:rPr lang="ko-KR" altLang="en-US" b="0" dirty="0" err="1" smtClean="0"/>
              <a:t>인터네트워킹이라</a:t>
            </a:r>
            <a:r>
              <a:rPr lang="ko-KR" altLang="en-US" b="0" dirty="0" smtClean="0"/>
              <a:t> </a:t>
            </a:r>
            <a:r>
              <a:rPr lang="ko-KR" altLang="en-US" b="0" dirty="0"/>
              <a:t>하며</a:t>
            </a:r>
            <a:r>
              <a:rPr lang="en-US" altLang="ko-KR" b="0" dirty="0"/>
              <a:t>, </a:t>
            </a:r>
            <a:r>
              <a:rPr lang="ko-KR" altLang="en-US" b="0" dirty="0"/>
              <a:t>연결되는 네트워크 </a:t>
            </a:r>
            <a:r>
              <a:rPr lang="ko-KR" altLang="en-US" b="0" dirty="0" smtClean="0"/>
              <a:t>수가 </a:t>
            </a:r>
            <a:r>
              <a:rPr lang="ko-KR" altLang="en-US" b="0" dirty="0"/>
              <a:t>증가할수록 복잡도가 </a:t>
            </a:r>
            <a:r>
              <a:rPr lang="ko-KR" altLang="en-US" b="0" dirty="0" smtClean="0"/>
              <a:t>커짐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네트워크의 연결</a:t>
            </a:r>
            <a:endParaRPr lang="en-US" altLang="ko-KR" dirty="0" smtClean="0"/>
          </a:p>
          <a:p>
            <a:pPr lvl="1"/>
            <a:r>
              <a:rPr lang="ko-KR" altLang="en-US" b="0" dirty="0"/>
              <a:t>서로 독립적으로 운영되는 </a:t>
            </a:r>
            <a:r>
              <a:rPr lang="ko-KR" altLang="en-US" dirty="0" smtClean="0"/>
              <a:t>두 </a:t>
            </a:r>
            <a:r>
              <a:rPr lang="ko-KR" altLang="en-US" b="0" dirty="0" smtClean="0"/>
              <a:t>개 이상의</a:t>
            </a:r>
            <a:endParaRPr lang="en-US" altLang="ko-KR" b="0" dirty="0" smtClean="0"/>
          </a:p>
          <a:p>
            <a:pPr marL="2667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b="0" dirty="0" smtClean="0"/>
              <a:t>네트워크가 </a:t>
            </a:r>
            <a:r>
              <a:rPr lang="ko-KR" altLang="en-US" b="0" dirty="0"/>
              <a:t>연동되어 정보를 </a:t>
            </a:r>
            <a:r>
              <a:rPr lang="ko-KR" altLang="en-US" b="0" dirty="0" smtClean="0"/>
              <a:t>교환하려면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pPr marL="266700" lvl="1" indent="0">
              <a:buNone/>
            </a:pPr>
            <a:r>
              <a:rPr lang="ko-KR" altLang="en-US" b="0" dirty="0" smtClean="0"/>
              <a:t>  이를 </a:t>
            </a:r>
            <a:r>
              <a:rPr lang="ko-KR" altLang="en-US" b="0" dirty="0"/>
              <a:t>적절히 연결하여 데이터를 중개할 수 </a:t>
            </a:r>
            <a:endParaRPr lang="en-US" altLang="ko-KR" b="0" dirty="0" smtClean="0"/>
          </a:p>
          <a:p>
            <a:pPr marL="2667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b="0" dirty="0" smtClean="0"/>
              <a:t>있는 </a:t>
            </a:r>
            <a:r>
              <a:rPr lang="ko-KR" altLang="en-US" b="0" dirty="0"/>
              <a:t>인터네트워킹</a:t>
            </a:r>
            <a:r>
              <a:rPr lang="ko-KR" altLang="en-US" b="0" dirty="0"/>
              <a:t> 시스템이 </a:t>
            </a:r>
            <a:r>
              <a:rPr lang="ko-KR" altLang="en-US" b="0" dirty="0" smtClean="0"/>
              <a:t>필요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846" y="3276600"/>
            <a:ext cx="5143954" cy="333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38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인터네트워킹</a:t>
            </a:r>
            <a:r>
              <a:rPr lang="ko-KR" altLang="en-US" dirty="0"/>
              <a:t>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/>
              <a:t>게이트웨이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인터네트워킹</a:t>
            </a:r>
            <a:r>
              <a:rPr lang="ko-KR" altLang="en-US" dirty="0" smtClean="0"/>
              <a:t> </a:t>
            </a:r>
            <a:r>
              <a:rPr lang="ko-KR" altLang="en-US" dirty="0"/>
              <a:t>기능을 수행하는 시스템을 일반적으로 </a:t>
            </a:r>
            <a:r>
              <a:rPr lang="ko-KR" altLang="en-US" dirty="0" err="1" smtClean="0"/>
              <a:t>게이트웨이라고</a:t>
            </a:r>
            <a:r>
              <a:rPr lang="ko-KR" altLang="en-US" dirty="0" smtClean="0"/>
              <a:t> 부름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리피터</a:t>
            </a:r>
            <a:endParaRPr lang="en-US" altLang="ko-KR" dirty="0" smtClean="0"/>
          </a:p>
          <a:p>
            <a:pPr lvl="2"/>
            <a:r>
              <a:rPr lang="ko-KR" altLang="en-US" b="0" dirty="0" smtClean="0"/>
              <a:t>물리 </a:t>
            </a:r>
            <a:r>
              <a:rPr lang="ko-KR" altLang="en-US" b="0" dirty="0"/>
              <a:t>계층의 기능을 </a:t>
            </a:r>
            <a:r>
              <a:rPr lang="ko-KR" altLang="en-US" b="0" dirty="0" smtClean="0"/>
              <a:t>지원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물리적 </a:t>
            </a:r>
            <a:r>
              <a:rPr lang="ko-KR" altLang="en-US" b="0" dirty="0"/>
              <a:t>신호는 전송 거리가 멀수록 </a:t>
            </a:r>
            <a:r>
              <a:rPr lang="ko-KR" altLang="en-US" b="0" dirty="0" smtClean="0"/>
              <a:t>감쇄되기 </a:t>
            </a:r>
            <a:r>
              <a:rPr lang="ko-KR" altLang="en-US" b="0" dirty="0"/>
              <a:t>때문에 중간에 이를 보완해주어야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2"/>
            <a:r>
              <a:rPr lang="ko-KR" altLang="en-US" b="0" dirty="0"/>
              <a:t>리피터는</a:t>
            </a:r>
            <a:r>
              <a:rPr lang="ko-KR" altLang="en-US" b="0" dirty="0"/>
              <a:t> 한쪽에서 </a:t>
            </a:r>
            <a:r>
              <a:rPr lang="ko-KR" altLang="en-US" b="0" dirty="0" smtClean="0"/>
              <a:t>입력된 </a:t>
            </a:r>
            <a:r>
              <a:rPr lang="ko-KR" altLang="en-US" b="0" dirty="0"/>
              <a:t>신호를 물리적으로 단순히 증폭하여 다른 쪽으로 중개하는 역할을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브리지</a:t>
            </a:r>
            <a:endParaRPr lang="en-US" altLang="ko-KR" dirty="0"/>
          </a:p>
          <a:p>
            <a:pPr lvl="2"/>
            <a:r>
              <a:rPr lang="ko-KR" altLang="en-US" dirty="0" err="1"/>
              <a:t>리피터</a:t>
            </a:r>
            <a:r>
              <a:rPr lang="ko-KR" altLang="en-US" dirty="0"/>
              <a:t> 기능에 데이터 링크 계층의 기능이 </a:t>
            </a:r>
            <a:r>
              <a:rPr lang="ko-KR" altLang="en-US" dirty="0" smtClean="0"/>
              <a:t>추</a:t>
            </a:r>
            <a:r>
              <a:rPr lang="ko-KR" altLang="en-US" dirty="0"/>
              <a:t>가된 것으로 물리 계층에서 발생한 오류를 </a:t>
            </a:r>
            <a:r>
              <a:rPr lang="ko-KR" altLang="en-US" dirty="0" smtClean="0"/>
              <a:t>해결해줌</a:t>
            </a:r>
            <a:endParaRPr lang="en-US" altLang="ko-KR" dirty="0"/>
          </a:p>
          <a:p>
            <a:pPr lvl="1"/>
            <a:r>
              <a:rPr lang="ko-KR" altLang="en-US" dirty="0" err="1" smtClean="0"/>
              <a:t>라우터</a:t>
            </a:r>
            <a:endParaRPr lang="en-US" altLang="ko-KR" dirty="0"/>
          </a:p>
          <a:p>
            <a:pPr lvl="2"/>
            <a:r>
              <a:rPr lang="ko-KR" altLang="en-US" dirty="0"/>
              <a:t>물리 계층</a:t>
            </a:r>
            <a:r>
              <a:rPr lang="en-US" altLang="ko-KR" dirty="0"/>
              <a:t>, </a:t>
            </a:r>
            <a:r>
              <a:rPr lang="ko-KR" altLang="en-US" dirty="0"/>
              <a:t>데이터 링크 계층</a:t>
            </a:r>
            <a:r>
              <a:rPr lang="en-US" altLang="ko-KR" dirty="0"/>
              <a:t>, </a:t>
            </a:r>
            <a:r>
              <a:rPr lang="ko-KR" altLang="en-US" dirty="0"/>
              <a:t>네트워크 계층의 기능을 </a:t>
            </a:r>
            <a:r>
              <a:rPr lang="ko-KR" altLang="en-US" dirty="0" smtClean="0"/>
              <a:t>지원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29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네트워크의 구성 요소와 관련된 기초 용어를 이해한다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OSI </a:t>
            </a:r>
            <a:r>
              <a:rPr lang="en-US" altLang="ko-KR" dirty="0"/>
              <a:t>7</a:t>
            </a:r>
            <a:r>
              <a:rPr lang="ko-KR" altLang="en-US" dirty="0"/>
              <a:t>계층 모델의 구조를 이해하고 프로토콜의 역할과 기능을 살펴본다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인터넷 </a:t>
            </a:r>
            <a:r>
              <a:rPr lang="ko-KR" altLang="en-US" dirty="0"/>
              <a:t>계층 모델에서 </a:t>
            </a:r>
            <a:r>
              <a:rPr lang="en-US" altLang="ko-KR" dirty="0"/>
              <a:t>TCP, UDP, IP </a:t>
            </a:r>
            <a:r>
              <a:rPr lang="ko-KR" altLang="en-US" dirty="0"/>
              <a:t>프로토콜의 구조와 역할을 이해한다</a:t>
            </a:r>
            <a:r>
              <a:rPr lang="en-US" altLang="ko-KR" dirty="0"/>
              <a:t>.</a:t>
            </a:r>
          </a:p>
          <a:p>
            <a:r>
              <a:rPr lang="ko-KR" altLang="en-US" dirty="0" err="1" smtClean="0"/>
              <a:t>인터네트워킹의</a:t>
            </a:r>
            <a:r>
              <a:rPr lang="ko-KR" altLang="en-US" dirty="0" smtClean="0"/>
              <a:t> </a:t>
            </a:r>
            <a:r>
              <a:rPr lang="ko-KR" altLang="en-US" dirty="0"/>
              <a:t>개념과 </a:t>
            </a:r>
            <a:r>
              <a:rPr lang="ko-KR" altLang="en-US" dirty="0"/>
              <a:t>라우터를 이해한다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주소의 </a:t>
            </a:r>
            <a:r>
              <a:rPr lang="ko-KR" altLang="en-US" dirty="0"/>
              <a:t>개념을 이해하고 </a:t>
            </a:r>
            <a:r>
              <a:rPr lang="en-US" altLang="ko-KR" dirty="0"/>
              <a:t>IP </a:t>
            </a:r>
            <a:r>
              <a:rPr lang="ko-KR" altLang="en-US" dirty="0"/>
              <a:t>주소와 도메인 이름을 살펴본다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인터넷에서 </a:t>
            </a:r>
            <a:r>
              <a:rPr lang="ko-KR" altLang="en-US" dirty="0"/>
              <a:t>주소와 이름을 변환하는 </a:t>
            </a:r>
            <a:r>
              <a:rPr lang="en-US" altLang="ko-KR" dirty="0"/>
              <a:t>DNS</a:t>
            </a:r>
            <a:r>
              <a:rPr lang="ko-KR" altLang="en-US" dirty="0"/>
              <a:t>의 역할을 이해한다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526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프로토콜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/>
            <a:r>
              <a:rPr lang="ko-KR" altLang="en-US" b="0" dirty="0"/>
              <a:t>통신 시스템이 데이터를 교환하기 위해 사용하는 통신 </a:t>
            </a:r>
            <a:r>
              <a:rPr lang="ko-KR" altLang="en-US" b="0" dirty="0" smtClean="0"/>
              <a:t>규칙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프로토콜의 예</a:t>
            </a:r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884230"/>
            <a:ext cx="5334000" cy="39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79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프로토콜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데이터 단위</a:t>
            </a:r>
            <a:endParaRPr lang="en-US" altLang="ko-KR" dirty="0" smtClean="0"/>
          </a:p>
          <a:p>
            <a:pPr lvl="1"/>
            <a:r>
              <a:rPr lang="ko-KR" altLang="en-US" b="0" dirty="0"/>
              <a:t>한 단위의 규격으로 묶인 전송 </a:t>
            </a:r>
            <a:r>
              <a:rPr lang="ko-KR" altLang="en-US" b="0" dirty="0" smtClean="0"/>
              <a:t>데이터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OSI </a:t>
            </a:r>
            <a:r>
              <a:rPr lang="en-US" altLang="ko-KR" b="0" dirty="0"/>
              <a:t>7</a:t>
            </a:r>
            <a:r>
              <a:rPr lang="ko-KR" altLang="en-US" b="0" dirty="0"/>
              <a:t>계층 모델의 각 계층에서 규격화된 데이터에는 </a:t>
            </a:r>
            <a:r>
              <a:rPr lang="ko-KR" altLang="en-US" b="0" dirty="0" smtClean="0"/>
              <a:t>고유 </a:t>
            </a:r>
            <a:r>
              <a:rPr lang="ko-KR" altLang="en-US" b="0" dirty="0"/>
              <a:t>명칭이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계층에 </a:t>
            </a:r>
            <a:r>
              <a:rPr lang="ko-KR" altLang="en-US" b="0" dirty="0"/>
              <a:t>상관없이 사용할 때는 통칭하여 </a:t>
            </a:r>
            <a:r>
              <a:rPr lang="en-US" altLang="ko-KR" b="0" dirty="0" smtClean="0"/>
              <a:t>PDU</a:t>
            </a:r>
            <a:r>
              <a:rPr lang="ko-KR" altLang="en-US" b="0" dirty="0" smtClean="0"/>
              <a:t>라 부름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947452"/>
            <a:ext cx="7467600" cy="391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02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주소의 표현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950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주소의 표현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유일성</a:t>
            </a:r>
            <a:endParaRPr lang="en-US" altLang="ko-KR" dirty="0" smtClean="0"/>
          </a:p>
          <a:p>
            <a:pPr lvl="1"/>
            <a:r>
              <a:rPr lang="ko-KR" altLang="en-US" b="0" dirty="0"/>
              <a:t>구분자의 가장 중요한 역할은 대상을 서로 구분하여 지칭하는 </a:t>
            </a:r>
            <a:r>
              <a:rPr lang="ko-KR" altLang="en-US" b="0" dirty="0" smtClean="0"/>
              <a:t>것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서로 </a:t>
            </a:r>
            <a:r>
              <a:rPr lang="ko-KR" altLang="en-US" b="0" dirty="0"/>
              <a:t>다른 </a:t>
            </a:r>
            <a:r>
              <a:rPr lang="ko-KR" altLang="en-US" b="0" dirty="0" smtClean="0"/>
              <a:t>대상이 </a:t>
            </a:r>
            <a:r>
              <a:rPr lang="ko-KR" altLang="en-US" b="0" dirty="0"/>
              <a:t>같은 </a:t>
            </a:r>
            <a:r>
              <a:rPr lang="ko-KR" altLang="en-US" b="0" dirty="0"/>
              <a:t>구분자를</a:t>
            </a:r>
            <a:r>
              <a:rPr lang="ko-KR" altLang="en-US" b="0" dirty="0"/>
              <a:t> 갖지 않는 유일성을 보장해야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이론적으로 </a:t>
            </a:r>
            <a:r>
              <a:rPr lang="ko-KR" altLang="en-US" b="0" dirty="0"/>
              <a:t>완전한 </a:t>
            </a:r>
            <a:r>
              <a:rPr lang="ko-KR" altLang="en-US" b="0" dirty="0" err="1" smtClean="0"/>
              <a:t>확장성을전제로</a:t>
            </a:r>
            <a:r>
              <a:rPr lang="ko-KR" altLang="en-US" b="0" dirty="0" smtClean="0"/>
              <a:t> </a:t>
            </a:r>
            <a:r>
              <a:rPr lang="ko-KR" altLang="en-US" b="0" dirty="0"/>
              <a:t>하는 유일성을 보장하기는 </a:t>
            </a:r>
            <a:r>
              <a:rPr lang="ko-KR" altLang="en-US" b="0" dirty="0" smtClean="0"/>
              <a:t>불가능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r>
              <a:rPr lang="ko-KR" altLang="en-US" dirty="0" err="1" smtClean="0"/>
              <a:t>확장성</a:t>
            </a:r>
            <a:endParaRPr lang="en-US" altLang="ko-KR" dirty="0"/>
          </a:p>
          <a:p>
            <a:pPr lvl="1"/>
            <a:r>
              <a:rPr lang="ko-KR" altLang="en-US" b="0" dirty="0"/>
              <a:t>시스템은 시간이 흐르면서 이용자가 증가하는 보편화 과정이 진행되므로 자연스럽게 </a:t>
            </a:r>
            <a:r>
              <a:rPr lang="ko-KR" altLang="en-US" b="0" dirty="0" err="1" smtClean="0"/>
              <a:t>규모가확장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사용하는 </a:t>
            </a:r>
            <a:r>
              <a:rPr lang="ko-KR" altLang="en-US" b="0" dirty="0"/>
              <a:t>구분자의 양도 </a:t>
            </a:r>
            <a:r>
              <a:rPr lang="ko-KR" altLang="en-US" b="0" dirty="0" smtClean="0"/>
              <a:t>증가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시스템의 </a:t>
            </a:r>
            <a:r>
              <a:rPr lang="ko-KR" altLang="en-US" b="0" dirty="0"/>
              <a:t>최대 수용 규모를 </a:t>
            </a:r>
            <a:r>
              <a:rPr lang="ko-KR" altLang="en-US" b="0" dirty="0" smtClean="0"/>
              <a:t>예측하여 구분자의 </a:t>
            </a:r>
            <a:r>
              <a:rPr lang="ko-KR" altLang="en-US" b="0" dirty="0"/>
              <a:t>최대 한계를 올바르게 설정하지 않으면</a:t>
            </a:r>
            <a:r>
              <a:rPr lang="en-US" altLang="ko-KR" b="0" dirty="0"/>
              <a:t>, </a:t>
            </a:r>
            <a:r>
              <a:rPr lang="ko-KR" altLang="en-US" b="0" dirty="0"/>
              <a:t>표현할 수 있는 공간의 크기가 </a:t>
            </a:r>
            <a:r>
              <a:rPr lang="ko-KR" altLang="en-US" b="0" dirty="0" smtClean="0"/>
              <a:t>제한되어 시스템의 </a:t>
            </a:r>
            <a:r>
              <a:rPr lang="ko-KR" altLang="en-US" b="0" dirty="0"/>
              <a:t>확장성도 </a:t>
            </a:r>
            <a:r>
              <a:rPr lang="ko-KR" altLang="en-US" b="0" dirty="0" err="1" smtClean="0"/>
              <a:t>제한받게</a:t>
            </a:r>
            <a:r>
              <a:rPr lang="ko-KR" altLang="en-US" b="0" dirty="0" smtClean="0"/>
              <a:t>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6574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주소의 표현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편리성</a:t>
            </a:r>
            <a:endParaRPr lang="en-US" altLang="ko-KR" dirty="0" smtClean="0"/>
          </a:p>
          <a:p>
            <a:pPr lvl="1"/>
            <a:r>
              <a:rPr lang="ko-KR" altLang="en-US" b="0" dirty="0"/>
              <a:t>시스템 설계 과정에서 부여되는 구분자는</a:t>
            </a:r>
            <a:r>
              <a:rPr lang="ko-KR" altLang="en-US" b="0" dirty="0"/>
              <a:t> 시스템의 내부 처리 구조를 효율적으로 운용할 </a:t>
            </a:r>
            <a:r>
              <a:rPr lang="ko-KR" altLang="en-US" b="0" dirty="0" err="1" smtClean="0"/>
              <a:t>수있도록</a:t>
            </a:r>
            <a:r>
              <a:rPr lang="ko-KR" altLang="en-US" b="0" dirty="0" smtClean="0"/>
              <a:t> </a:t>
            </a:r>
            <a:r>
              <a:rPr lang="ko-KR" altLang="en-US" b="0" dirty="0"/>
              <a:t>해주어야 </a:t>
            </a:r>
            <a:r>
              <a:rPr lang="ko-KR" altLang="en-US" dirty="0"/>
              <a:t>함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시스템 </a:t>
            </a:r>
            <a:r>
              <a:rPr lang="ko-KR" altLang="en-US" b="0" dirty="0"/>
              <a:t>내부 동작에 종속된 구분자의 주소 </a:t>
            </a:r>
            <a:r>
              <a:rPr lang="ko-KR" altLang="en-US" b="0" dirty="0" smtClean="0"/>
              <a:t>체계는 사용자가 </a:t>
            </a:r>
            <a:r>
              <a:rPr lang="ko-KR" altLang="en-US" b="0" dirty="0"/>
              <a:t>쉽게 이해하기 어려우므로 문자로 된 이름을 추가로 </a:t>
            </a:r>
            <a:r>
              <a:rPr lang="ko-KR" altLang="en-US" b="0" dirty="0" smtClean="0"/>
              <a:t>부여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숫자로 된 주소와 </a:t>
            </a:r>
            <a:r>
              <a:rPr lang="ko-KR" altLang="en-US" b="0" dirty="0"/>
              <a:t>문자로 된 이름을 모두 가지므로 이를 </a:t>
            </a:r>
            <a:r>
              <a:rPr lang="ko-KR" altLang="en-US" b="0" dirty="0" err="1" smtClean="0"/>
              <a:t>매핑하는</a:t>
            </a:r>
            <a:r>
              <a:rPr lang="ko-KR" altLang="en-US" b="0" dirty="0" smtClean="0"/>
              <a:t> </a:t>
            </a:r>
            <a:r>
              <a:rPr lang="ko-KR" altLang="en-US" b="0" dirty="0"/>
              <a:t>기능이 </a:t>
            </a:r>
            <a:r>
              <a:rPr lang="ko-KR" altLang="en-US" b="0" dirty="0" smtClean="0"/>
              <a:t>필요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정보의 함축</a:t>
            </a:r>
            <a:endParaRPr lang="en-US" altLang="ko-KR" dirty="0"/>
          </a:p>
          <a:p>
            <a:pPr lvl="1"/>
            <a:r>
              <a:rPr lang="ko-KR" altLang="en-US" b="0" dirty="0" err="1" smtClean="0"/>
              <a:t>구분자는</a:t>
            </a:r>
            <a:r>
              <a:rPr lang="ko-KR" altLang="en-US" b="0" dirty="0" smtClean="0"/>
              <a:t> </a:t>
            </a:r>
            <a:r>
              <a:rPr lang="ko-KR" altLang="en-US" b="0" dirty="0"/>
              <a:t>응용 환경에 적절히 대응할 수 있는 부가 정보를 포함해야 </a:t>
            </a:r>
            <a:r>
              <a:rPr lang="ko-KR" altLang="en-US" dirty="0"/>
              <a:t>함</a:t>
            </a:r>
          </a:p>
        </p:txBody>
      </p:sp>
    </p:spTree>
    <p:extLst>
      <p:ext uri="{BB962C8B-B14F-4D97-AF65-F5344CB8AC3E}">
        <p14:creationId xmlns:p14="http://schemas.microsoft.com/office/powerpoint/2010/main" val="2668675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주소와 이름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272615" cy="5518344"/>
          </a:xfrm>
        </p:spPr>
        <p:txBody>
          <a:bodyPr/>
          <a:lstStyle/>
          <a:p>
            <a:pPr lvl="1"/>
            <a:r>
              <a:rPr lang="ko-KR" altLang="en-US" b="0" dirty="0"/>
              <a:t>시스템을 지칭하는 구분자는</a:t>
            </a:r>
            <a:r>
              <a:rPr lang="ko-KR" altLang="en-US" b="0" dirty="0"/>
              <a:t> 내부에서 처리되는 숫자 기반의 </a:t>
            </a:r>
            <a:r>
              <a:rPr lang="ko-KR" altLang="en-US" b="0" dirty="0" smtClean="0"/>
              <a:t>주소와 </a:t>
            </a:r>
            <a:r>
              <a:rPr lang="ko-KR" altLang="en-US" b="0" dirty="0"/>
              <a:t>함께 사용자의 </a:t>
            </a:r>
            <a:r>
              <a:rPr lang="ko-KR" altLang="en-US" b="0" dirty="0" smtClean="0"/>
              <a:t>이해와 </a:t>
            </a:r>
            <a:r>
              <a:rPr lang="ko-KR" altLang="en-US" b="0" dirty="0"/>
              <a:t>편리성을 도모하는 문자로 된 </a:t>
            </a:r>
            <a:r>
              <a:rPr lang="ko-KR" altLang="en-US" b="0" dirty="0" smtClean="0"/>
              <a:t>이름을 </a:t>
            </a:r>
            <a:r>
              <a:rPr lang="ko-KR" altLang="en-US" b="0" dirty="0"/>
              <a:t>제공해야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/>
              <a:t>네트워크에는 여러 종류의 주소와 이름이 </a:t>
            </a:r>
            <a:r>
              <a:rPr lang="ko-KR" altLang="en-US" dirty="0" smtClean="0"/>
              <a:t>존재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/>
              <a:t>IP </a:t>
            </a:r>
            <a:r>
              <a:rPr lang="ko-KR" altLang="en-US" dirty="0"/>
              <a:t>주소 </a:t>
            </a:r>
            <a:endParaRPr lang="en-US" altLang="ko-KR" dirty="0"/>
          </a:p>
          <a:p>
            <a:pPr lvl="1"/>
            <a:r>
              <a:rPr lang="ko-KR" altLang="en-US" b="0" dirty="0" smtClean="0"/>
              <a:t>네트워크 </a:t>
            </a:r>
            <a:r>
              <a:rPr lang="ko-KR" altLang="en-US" b="0" dirty="0"/>
              <a:t>계층의 기능을 수행하는 </a:t>
            </a:r>
            <a:r>
              <a:rPr lang="en-US" altLang="ko-KR" b="0" dirty="0"/>
              <a:t>IP </a:t>
            </a:r>
            <a:r>
              <a:rPr lang="ko-KR" altLang="en-US" b="0" dirty="0"/>
              <a:t>프로토콜이 호스트를 구분하기 </a:t>
            </a:r>
            <a:r>
              <a:rPr lang="ko-KR" altLang="en-US" b="0" dirty="0" smtClean="0"/>
              <a:t>위해 </a:t>
            </a:r>
            <a:r>
              <a:rPr lang="ko-KR" altLang="en-US" b="0" dirty="0"/>
              <a:t>사용하는 주소 </a:t>
            </a:r>
            <a:r>
              <a:rPr lang="ko-KR" altLang="en-US" b="0" dirty="0" smtClean="0"/>
              <a:t>체계</a:t>
            </a:r>
            <a:endParaRPr lang="en-US" altLang="ko-KR" b="0" dirty="0" smtClean="0"/>
          </a:p>
          <a:p>
            <a:pPr lvl="1"/>
            <a:r>
              <a:rPr lang="en-US" altLang="ko-KR" b="0" dirty="0"/>
              <a:t>IP </a:t>
            </a:r>
            <a:r>
              <a:rPr lang="ko-KR" altLang="en-US" b="0" dirty="0"/>
              <a:t>주소는 </a:t>
            </a:r>
            <a:r>
              <a:rPr lang="en-US" altLang="ko-KR" b="0" dirty="0"/>
              <a:t>32</a:t>
            </a:r>
            <a:r>
              <a:rPr lang="ko-KR" altLang="en-US" b="0" dirty="0"/>
              <a:t>비트의 이진 숫자로 </a:t>
            </a:r>
            <a:r>
              <a:rPr lang="ko-KR" altLang="en-US" b="0" dirty="0" smtClean="0"/>
              <a:t>구성</a:t>
            </a:r>
            <a:r>
              <a:rPr lang="en-US" altLang="ko-KR" b="0" dirty="0" smtClean="0"/>
              <a:t>, </a:t>
            </a:r>
            <a:r>
              <a:rPr lang="ko-KR" altLang="en-US" b="0" dirty="0"/>
              <a:t>보통 </a:t>
            </a:r>
            <a:r>
              <a:rPr lang="en-US" altLang="ko-KR" b="0" dirty="0"/>
              <a:t>8</a:t>
            </a:r>
            <a:r>
              <a:rPr lang="ko-KR" altLang="en-US" b="0" dirty="0"/>
              <a:t>비트씩 네 부분으로 </a:t>
            </a:r>
            <a:r>
              <a:rPr lang="ko-KR" altLang="en-US" b="0" dirty="0" smtClean="0"/>
              <a:t>나누어 </a:t>
            </a:r>
            <a:r>
              <a:rPr lang="ko-KR" altLang="en-US" b="0" dirty="0"/>
              <a:t>십진수로 </a:t>
            </a:r>
            <a:r>
              <a:rPr lang="ko-KR" altLang="en-US" b="0" dirty="0" smtClean="0"/>
              <a:t>표현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572000"/>
            <a:ext cx="7972425" cy="180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594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주소와 이름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인터넷에서 </a:t>
            </a:r>
            <a:r>
              <a:rPr lang="en-US" altLang="ko-KR" b="0" dirty="0"/>
              <a:t>IP </a:t>
            </a:r>
            <a:r>
              <a:rPr lang="ko-KR" altLang="en-US" b="0" dirty="0"/>
              <a:t>주소는 패킷의</a:t>
            </a:r>
            <a:r>
              <a:rPr lang="ko-KR" altLang="en-US" b="0" dirty="0"/>
              <a:t> 경로를 결정하는 데 </a:t>
            </a:r>
            <a:r>
              <a:rPr lang="ko-KR" altLang="en-US" b="0" dirty="0" smtClean="0"/>
              <a:t>중요한 </a:t>
            </a:r>
            <a:r>
              <a:rPr lang="ko-KR" altLang="en-US" b="0" dirty="0"/>
              <a:t>역할을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인터넷에서 </a:t>
            </a:r>
            <a:r>
              <a:rPr lang="ko-KR" altLang="en-US" b="0" dirty="0"/>
              <a:t>네트워크 계층 기능을 </a:t>
            </a:r>
            <a:r>
              <a:rPr lang="ko-KR" altLang="en-US" b="0" dirty="0" smtClean="0"/>
              <a:t>수행하는 </a:t>
            </a:r>
            <a:r>
              <a:rPr lang="en-US" altLang="ko-KR" b="0" dirty="0" smtClean="0"/>
              <a:t>IP </a:t>
            </a:r>
            <a:r>
              <a:rPr lang="ko-KR" altLang="en-US" b="0" dirty="0"/>
              <a:t>프로토콜이 전송 패킷의</a:t>
            </a:r>
            <a:r>
              <a:rPr lang="ko-KR" altLang="en-US" b="0" dirty="0"/>
              <a:t> 경로를 </a:t>
            </a:r>
            <a:r>
              <a:rPr lang="ko-KR" altLang="en-US" b="0" dirty="0" smtClean="0"/>
              <a:t>결정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86399"/>
            <a:ext cx="6781800" cy="363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72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주소와 이름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호스트 이름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사용자들은 </a:t>
            </a:r>
            <a:r>
              <a:rPr lang="ko-KR" altLang="en-US" b="0" dirty="0"/>
              <a:t>의미 파악이 쉬운 문자로 된 호스트 이름을 </a:t>
            </a:r>
            <a:r>
              <a:rPr lang="ko-KR" altLang="en-US" b="0" dirty="0" smtClean="0"/>
              <a:t>사용하는 </a:t>
            </a:r>
            <a:r>
              <a:rPr lang="ko-KR" altLang="en-US" b="0" dirty="0"/>
              <a:t>것이 </a:t>
            </a:r>
            <a:r>
              <a:rPr lang="ko-KR" altLang="en-US" b="0" dirty="0" smtClean="0"/>
              <a:t>일반적임</a:t>
            </a:r>
            <a:endParaRPr lang="en-US" altLang="ko-KR" b="0" dirty="0" smtClean="0"/>
          </a:p>
          <a:p>
            <a:pPr lvl="1"/>
            <a:r>
              <a:rPr lang="ko-KR" altLang="en-US" b="0" dirty="0"/>
              <a:t>일반 사용자가 문자로 된 호스트 이름을 사용하였을 때 </a:t>
            </a:r>
            <a:r>
              <a:rPr lang="en-US" altLang="ko-KR" b="0" dirty="0"/>
              <a:t>IP </a:t>
            </a:r>
            <a:r>
              <a:rPr lang="ko-KR" altLang="en-US" b="0" dirty="0"/>
              <a:t>주소로 </a:t>
            </a:r>
            <a:r>
              <a:rPr lang="ko-KR" altLang="en-US" b="0" dirty="0" smtClean="0"/>
              <a:t>변환되는 과정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41" y="2557849"/>
            <a:ext cx="5607659" cy="422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4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주소와 이름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b="0" dirty="0"/>
              <a:t>DNS </a:t>
            </a:r>
            <a:r>
              <a:rPr lang="ko-KR" altLang="en-US" b="0" dirty="0"/>
              <a:t>서비스는 호스트 이름을 </a:t>
            </a:r>
            <a:r>
              <a:rPr lang="en-US" altLang="ko-KR" b="0" dirty="0"/>
              <a:t>&lt;</a:t>
            </a:r>
            <a:r>
              <a:rPr lang="ko-KR" altLang="en-US" b="0" dirty="0"/>
              <a:t>국가 도메인</a:t>
            </a:r>
            <a:r>
              <a:rPr lang="en-US" altLang="ko-KR" b="0" dirty="0"/>
              <a:t>&gt;, &lt;</a:t>
            </a:r>
            <a:r>
              <a:rPr lang="ko-KR" altLang="en-US" b="0" dirty="0"/>
              <a:t>단체 종류</a:t>
            </a:r>
            <a:r>
              <a:rPr lang="en-US" altLang="ko-KR" b="0" dirty="0"/>
              <a:t>&gt;, &lt;</a:t>
            </a:r>
            <a:r>
              <a:rPr lang="ko-KR" altLang="en-US" b="0" dirty="0"/>
              <a:t>단체 이름</a:t>
            </a:r>
            <a:r>
              <a:rPr lang="en-US" altLang="ko-KR" b="0" dirty="0"/>
              <a:t>&gt;, &lt;</a:t>
            </a:r>
            <a:r>
              <a:rPr lang="ko-KR" altLang="en-US" b="0" dirty="0"/>
              <a:t>호스트</a:t>
            </a:r>
            <a:r>
              <a:rPr lang="en-US" altLang="ko-KR" b="0" dirty="0"/>
              <a:t>&gt;</a:t>
            </a:r>
            <a:r>
              <a:rPr lang="ko-KR" altLang="en-US" b="0" dirty="0"/>
              <a:t>라는 네 </a:t>
            </a:r>
            <a:r>
              <a:rPr lang="ko-KR" altLang="en-US" b="0" dirty="0" smtClean="0"/>
              <a:t>계층 </a:t>
            </a:r>
            <a:r>
              <a:rPr lang="ko-KR" altLang="en-US" b="0" dirty="0"/>
              <a:t>구조로 나누고</a:t>
            </a:r>
            <a:r>
              <a:rPr lang="en-US" altLang="ko-KR" b="0" dirty="0"/>
              <a:t>, </a:t>
            </a:r>
            <a:r>
              <a:rPr lang="ko-KR" altLang="en-US" b="0" dirty="0"/>
              <a:t>이들을 점</a:t>
            </a:r>
            <a:r>
              <a:rPr lang="en-US" altLang="ko-KR" b="0" dirty="0"/>
              <a:t>(.)</a:t>
            </a:r>
            <a:r>
              <a:rPr lang="ko-KR" altLang="en-US" b="0" dirty="0"/>
              <a:t>으로 구분해서 </a:t>
            </a:r>
            <a:r>
              <a:rPr lang="ko-KR" altLang="en-US" b="0" dirty="0" smtClean="0"/>
              <a:t>표기</a:t>
            </a:r>
            <a:endParaRPr lang="en-US" altLang="ko-KR" b="0" dirty="0" smtClean="0"/>
          </a:p>
          <a:p>
            <a:pPr lvl="1"/>
            <a:r>
              <a:rPr lang="ko-KR" altLang="en-US" dirty="0"/>
              <a:t>나라마다 고유한 </a:t>
            </a:r>
            <a:r>
              <a:rPr lang="en-US" altLang="ko-KR" dirty="0"/>
              <a:t>&lt;</a:t>
            </a:r>
            <a:r>
              <a:rPr lang="ko-KR" altLang="en-US" dirty="0"/>
              <a:t>국가 도메인</a:t>
            </a:r>
            <a:r>
              <a:rPr lang="en-US" altLang="ko-KR" dirty="0"/>
              <a:t>&gt;</a:t>
            </a:r>
            <a:r>
              <a:rPr lang="ko-KR" altLang="en-US" dirty="0"/>
              <a:t>이 </a:t>
            </a:r>
            <a:r>
              <a:rPr lang="ko-KR" altLang="en-US" dirty="0" smtClean="0"/>
              <a:t>존재</a:t>
            </a:r>
            <a:endParaRPr lang="en-US" altLang="ko-KR" dirty="0" smtClean="0"/>
          </a:p>
          <a:p>
            <a:pPr lvl="1"/>
            <a:r>
              <a:rPr lang="en-US" altLang="ko-KR" b="0" dirty="0"/>
              <a:t>&lt;</a:t>
            </a:r>
            <a:r>
              <a:rPr lang="ko-KR" altLang="en-US" b="0" dirty="0"/>
              <a:t>단체 종류</a:t>
            </a:r>
            <a:r>
              <a:rPr lang="en-US" altLang="ko-KR" b="0" dirty="0"/>
              <a:t>&gt;</a:t>
            </a:r>
            <a:r>
              <a:rPr lang="ko-KR" altLang="en-US" b="0" dirty="0"/>
              <a:t>는 기관의 </a:t>
            </a:r>
            <a:r>
              <a:rPr lang="ko-KR" altLang="en-US" b="0" dirty="0" smtClean="0"/>
              <a:t>성격에 </a:t>
            </a:r>
            <a:r>
              <a:rPr lang="ko-KR" altLang="en-US" b="0" dirty="0"/>
              <a:t>따라 </a:t>
            </a:r>
            <a:r>
              <a:rPr lang="ko-KR" altLang="en-US" b="0" dirty="0" smtClean="0"/>
              <a:t>부여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" y="3581400"/>
            <a:ext cx="3257550" cy="2114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5" y="3619500"/>
            <a:ext cx="37433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33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주소 정보의 관리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호스트 파일</a:t>
            </a:r>
            <a:endParaRPr lang="en-US" altLang="ko-KR" dirty="0" smtClean="0"/>
          </a:p>
          <a:p>
            <a:pPr lvl="1"/>
            <a:r>
              <a:rPr lang="ko-KR" altLang="en-US" b="0" dirty="0"/>
              <a:t>호스트 이름과 </a:t>
            </a:r>
            <a:r>
              <a:rPr lang="en-US" altLang="ko-KR" b="0" dirty="0"/>
              <a:t>IP </a:t>
            </a:r>
            <a:r>
              <a:rPr lang="ko-KR" altLang="en-US" b="0" dirty="0"/>
              <a:t>주소를 변환하는 간단한 방법은 특정 파일</a:t>
            </a:r>
            <a:r>
              <a:rPr lang="en-US" altLang="ko-KR" b="0" dirty="0"/>
              <a:t>(</a:t>
            </a:r>
            <a:r>
              <a:rPr lang="ko-KR" altLang="en-US" b="0" dirty="0"/>
              <a:t>예</a:t>
            </a:r>
            <a:r>
              <a:rPr lang="en-US" altLang="ko-KR" b="0" dirty="0"/>
              <a:t>: UNIX </a:t>
            </a:r>
            <a:r>
              <a:rPr lang="ko-KR" altLang="en-US" b="0" dirty="0"/>
              <a:t>시스템의 </a:t>
            </a:r>
            <a:r>
              <a:rPr lang="en-US" altLang="ko-KR" b="0" dirty="0"/>
              <a:t>/</a:t>
            </a:r>
            <a:r>
              <a:rPr lang="en-US" altLang="ko-KR" b="0" dirty="0" err="1"/>
              <a:t>etc</a:t>
            </a:r>
            <a:r>
              <a:rPr lang="en-US" altLang="ko-KR" b="0" dirty="0"/>
              <a:t>/hosts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에 호스트 이름과 </a:t>
            </a:r>
            <a:r>
              <a:rPr lang="en-US" altLang="ko-KR" b="0" dirty="0" smtClean="0"/>
              <a:t>IP </a:t>
            </a:r>
            <a:r>
              <a:rPr lang="ko-KR" altLang="en-US" b="0" dirty="0" smtClean="0"/>
              <a:t>주소의 조합을 기록하여 관리하는 것</a:t>
            </a:r>
            <a:endParaRPr lang="en-US" altLang="ko-KR" b="0" dirty="0" smtClean="0"/>
          </a:p>
          <a:p>
            <a:pPr lvl="1"/>
            <a:r>
              <a:rPr lang="ko-KR" altLang="en-US" b="0" dirty="0"/>
              <a:t>호스트 파일은 한 줄에 하나의 호스트 정보가 기록되며</a:t>
            </a:r>
            <a:r>
              <a:rPr lang="en-US" altLang="ko-KR" b="0" dirty="0"/>
              <a:t>, </a:t>
            </a:r>
            <a:r>
              <a:rPr lang="ko-KR" altLang="en-US" b="0" dirty="0"/>
              <a:t>일반 텍스트 </a:t>
            </a:r>
            <a:r>
              <a:rPr lang="ko-KR" altLang="en-US" b="0" dirty="0" smtClean="0"/>
              <a:t>문서 형식으로 보관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032553"/>
            <a:ext cx="6172200" cy="382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3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4E27F5"/>
                </a:solidFill>
              </a:rPr>
              <a:t>01</a:t>
            </a:r>
            <a:r>
              <a:rPr lang="en-US" altLang="ko-KR" dirty="0" smtClean="0"/>
              <a:t> </a:t>
            </a:r>
            <a:r>
              <a:rPr lang="ko-KR" altLang="en-US" dirty="0" smtClean="0"/>
              <a:t>용어의 </a:t>
            </a:r>
            <a:r>
              <a:rPr lang="ko-KR" altLang="en-US" dirty="0"/>
              <a:t>정의</a:t>
            </a:r>
          </a:p>
          <a:p>
            <a:r>
              <a:rPr lang="en-US" altLang="ko-KR" dirty="0">
                <a:solidFill>
                  <a:srgbClr val="4E27F5"/>
                </a:solidFill>
              </a:rPr>
              <a:t>02</a:t>
            </a:r>
            <a:r>
              <a:rPr lang="en-US" altLang="ko-KR" dirty="0"/>
              <a:t> </a:t>
            </a:r>
            <a:r>
              <a:rPr lang="ko-KR" altLang="en-US" dirty="0"/>
              <a:t>구조적 모델</a:t>
            </a:r>
          </a:p>
          <a:p>
            <a:r>
              <a:rPr lang="en-US" altLang="ko-KR" dirty="0">
                <a:solidFill>
                  <a:srgbClr val="4E27F5"/>
                </a:solidFill>
              </a:rPr>
              <a:t>03</a:t>
            </a:r>
            <a:r>
              <a:rPr lang="en-US" altLang="ko-KR" dirty="0"/>
              <a:t> </a:t>
            </a:r>
            <a:r>
              <a:rPr lang="ko-KR" altLang="en-US" dirty="0"/>
              <a:t>주소의 표현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45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주소 정보의 관리 </a:t>
            </a:r>
            <a:r>
              <a:rPr lang="en-US" altLang="ko-KR" dirty="0" smtClean="0"/>
              <a:t>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DNS</a:t>
            </a:r>
          </a:p>
          <a:p>
            <a:pPr lvl="1"/>
            <a:r>
              <a:rPr lang="en-US" altLang="ko-KR" b="0" dirty="0" smtClean="0"/>
              <a:t>DNS</a:t>
            </a:r>
            <a:r>
              <a:rPr lang="ko-KR" altLang="en-US" b="0" dirty="0" smtClean="0"/>
              <a:t>는 주소와 </a:t>
            </a:r>
            <a:r>
              <a:rPr lang="ko-KR" altLang="en-US" b="0" dirty="0"/>
              <a:t>이름 </a:t>
            </a:r>
            <a:r>
              <a:rPr lang="ko-KR" altLang="en-US" b="0" dirty="0" smtClean="0"/>
              <a:t>정보를 </a:t>
            </a:r>
            <a:r>
              <a:rPr lang="ko-KR" altLang="en-US" b="0" dirty="0"/>
              <a:t>자동으로 유지하고 관리하는 분산 데이터베이스 </a:t>
            </a:r>
            <a:r>
              <a:rPr lang="ko-KR" altLang="en-US" b="0" dirty="0" smtClean="0"/>
              <a:t>시스템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호스트 </a:t>
            </a:r>
            <a:r>
              <a:rPr lang="ko-KR" altLang="en-US" b="0" dirty="0"/>
              <a:t>주소와 이름 </a:t>
            </a:r>
            <a:r>
              <a:rPr lang="ko-KR" altLang="en-US" b="0" dirty="0" smtClean="0"/>
              <a:t>정보는 </a:t>
            </a:r>
            <a:r>
              <a:rPr lang="ko-KR" altLang="en-US" b="0" dirty="0"/>
              <a:t>네임 </a:t>
            </a:r>
            <a:r>
              <a:rPr lang="ko-KR" altLang="en-US" b="0" dirty="0" smtClean="0"/>
              <a:t>서버라는 </a:t>
            </a:r>
            <a:r>
              <a:rPr lang="ko-KR" altLang="en-US" b="0" dirty="0"/>
              <a:t>특정한 관리 호스트가 유지하고</a:t>
            </a:r>
            <a:r>
              <a:rPr lang="en-US" altLang="ko-KR" b="0" dirty="0"/>
              <a:t>, </a:t>
            </a:r>
            <a:r>
              <a:rPr lang="ko-KR" altLang="en-US" b="0" dirty="0"/>
              <a:t>주소 변환 작업이 필요한 </a:t>
            </a:r>
            <a:r>
              <a:rPr lang="ko-KR" altLang="en-US" b="0" dirty="0" smtClean="0"/>
              <a:t>클라이언트는 </a:t>
            </a:r>
            <a:r>
              <a:rPr lang="ko-KR" altLang="en-US" b="0" dirty="0"/>
              <a:t>네임 서버에 요청해서 </a:t>
            </a:r>
            <a:r>
              <a:rPr lang="en-US" altLang="ko-KR" b="0" dirty="0"/>
              <a:t>IP </a:t>
            </a:r>
            <a:r>
              <a:rPr lang="ko-KR" altLang="en-US" b="0" dirty="0"/>
              <a:t>주소를 </a:t>
            </a:r>
            <a:r>
              <a:rPr lang="ko-KR" altLang="en-US" b="0" dirty="0" smtClean="0"/>
              <a:t>얻음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r>
              <a:rPr lang="ko-KR" altLang="en-US" dirty="0" smtClean="0"/>
              <a:t>기타 주소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MAC </a:t>
            </a:r>
            <a:r>
              <a:rPr lang="ko-KR" altLang="en-US" dirty="0" smtClean="0"/>
              <a:t>주소 </a:t>
            </a:r>
            <a:r>
              <a:rPr lang="en-US" altLang="ko-KR" dirty="0" smtClean="0"/>
              <a:t>: </a:t>
            </a:r>
            <a:r>
              <a:rPr lang="ko-KR" altLang="en-US" b="0" dirty="0"/>
              <a:t>계층 </a:t>
            </a:r>
            <a:r>
              <a:rPr lang="en-US" altLang="ko-KR" b="0" dirty="0"/>
              <a:t>2</a:t>
            </a:r>
            <a:r>
              <a:rPr lang="ko-KR" altLang="en-US" b="0" dirty="0"/>
              <a:t>의 </a:t>
            </a:r>
            <a:r>
              <a:rPr lang="en-US" altLang="ko-KR" b="0" dirty="0" smtClean="0"/>
              <a:t>MAC</a:t>
            </a:r>
            <a:r>
              <a:rPr lang="en-US" altLang="ko-KR" sz="1400" b="0" dirty="0" smtClean="0"/>
              <a:t> </a:t>
            </a:r>
            <a:r>
              <a:rPr lang="ko-KR" altLang="en-US" b="0" dirty="0"/>
              <a:t>계층에서 사용하며</a:t>
            </a:r>
            <a:r>
              <a:rPr lang="en-US" altLang="ko-KR" b="0" dirty="0"/>
              <a:t>, </a:t>
            </a:r>
            <a:r>
              <a:rPr lang="ko-KR" altLang="en-US" b="0" dirty="0"/>
              <a:t>일반적으로 </a:t>
            </a:r>
            <a:r>
              <a:rPr lang="en-US" altLang="ko-KR" b="0" dirty="0" smtClean="0"/>
              <a:t>LAN </a:t>
            </a:r>
            <a:r>
              <a:rPr lang="ko-KR" altLang="en-US" b="0" dirty="0" smtClean="0"/>
              <a:t>카드에 </a:t>
            </a:r>
            <a:r>
              <a:rPr lang="ko-KR" altLang="en-US" b="0" dirty="0"/>
              <a:t>내장되어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IP </a:t>
            </a:r>
            <a:r>
              <a:rPr lang="ko-KR" altLang="en-US" dirty="0" smtClean="0"/>
              <a:t>주소 </a:t>
            </a:r>
            <a:r>
              <a:rPr lang="en-US" altLang="ko-KR" dirty="0" smtClean="0"/>
              <a:t>: </a:t>
            </a:r>
            <a:r>
              <a:rPr lang="en-US" altLang="ko-KR" b="0" dirty="0"/>
              <a:t>IP </a:t>
            </a:r>
            <a:r>
              <a:rPr lang="ko-KR" altLang="en-US" b="0" dirty="0"/>
              <a:t>주소는 인터넷에서 네트워크 계층의 기능을 수행하는 </a:t>
            </a:r>
            <a:r>
              <a:rPr lang="en-US" altLang="ko-KR" b="0" dirty="0"/>
              <a:t>IP </a:t>
            </a:r>
            <a:r>
              <a:rPr lang="ko-KR" altLang="en-US" b="0" dirty="0"/>
              <a:t>프로토콜에서 사용되며</a:t>
            </a:r>
            <a:r>
              <a:rPr lang="en-US" altLang="ko-KR" b="0" dirty="0"/>
              <a:t>, </a:t>
            </a:r>
            <a:r>
              <a:rPr lang="ko-KR" altLang="en-US" b="0" dirty="0" smtClean="0"/>
              <a:t>송신자 </a:t>
            </a:r>
            <a:r>
              <a:rPr lang="en-US" altLang="ko-KR" b="0" dirty="0" smtClean="0"/>
              <a:t>IP </a:t>
            </a:r>
            <a:r>
              <a:rPr lang="ko-KR" altLang="en-US" b="0" dirty="0"/>
              <a:t>주소와 수신자 </a:t>
            </a:r>
            <a:r>
              <a:rPr lang="en-US" altLang="ko-KR" b="0" dirty="0"/>
              <a:t>IP </a:t>
            </a:r>
            <a:r>
              <a:rPr lang="ko-KR" altLang="en-US" b="0" dirty="0"/>
              <a:t>주소로 </a:t>
            </a:r>
            <a:r>
              <a:rPr lang="ko-KR" altLang="en-US" b="0" dirty="0" smtClean="0"/>
              <a:t>구분됨</a:t>
            </a:r>
            <a:endParaRPr lang="en-US" altLang="ko-KR" b="0" dirty="0" smtClean="0"/>
          </a:p>
          <a:p>
            <a:pPr lvl="1"/>
            <a:r>
              <a:rPr lang="ko-KR" altLang="en-US" dirty="0" smtClean="0"/>
              <a:t>포트 주소 </a:t>
            </a:r>
            <a:r>
              <a:rPr lang="en-US" altLang="ko-KR" dirty="0" smtClean="0"/>
              <a:t>: </a:t>
            </a:r>
            <a:r>
              <a:rPr lang="ko-KR" altLang="en-US" dirty="0"/>
              <a:t>전송 계층에서 사용하며</a:t>
            </a:r>
            <a:r>
              <a:rPr lang="en-US" altLang="ko-KR" dirty="0"/>
              <a:t>, </a:t>
            </a:r>
            <a:r>
              <a:rPr lang="ko-KR" altLang="en-US" dirty="0"/>
              <a:t>호스트에서 실행되는 프로세스를 </a:t>
            </a:r>
            <a:r>
              <a:rPr lang="ko-KR" altLang="en-US" dirty="0" smtClean="0"/>
              <a:t>구분해줌</a:t>
            </a:r>
            <a:r>
              <a:rPr lang="en-US" altLang="ko-KR" dirty="0" smtClean="0"/>
              <a:t>, </a:t>
            </a:r>
            <a:r>
              <a:rPr lang="ko-KR" altLang="en-US" b="0" dirty="0"/>
              <a:t>인터넷의 전송 계층 </a:t>
            </a:r>
            <a:r>
              <a:rPr lang="ko-KR" altLang="en-US" b="0" dirty="0" smtClean="0"/>
              <a:t>프로토콜인 </a:t>
            </a:r>
            <a:r>
              <a:rPr lang="en-US" altLang="ko-KR" b="0" dirty="0" smtClean="0"/>
              <a:t>TCP</a:t>
            </a:r>
            <a:r>
              <a:rPr lang="ko-KR" altLang="en-US" b="0" dirty="0"/>
              <a:t>와 </a:t>
            </a:r>
            <a:r>
              <a:rPr lang="en-US" altLang="ko-KR" b="0" dirty="0"/>
              <a:t>UDP</a:t>
            </a:r>
            <a:r>
              <a:rPr lang="ko-KR" altLang="en-US" b="0" dirty="0"/>
              <a:t>가 독립적으로 포트 주소를 </a:t>
            </a:r>
            <a:r>
              <a:rPr lang="ko-KR" altLang="en-US" b="0" dirty="0" smtClean="0"/>
              <a:t>관리</a:t>
            </a:r>
            <a:endParaRPr lang="en-US" altLang="ko-KR" b="0" dirty="0" smtClean="0"/>
          </a:p>
          <a:p>
            <a:pPr lvl="1"/>
            <a:r>
              <a:rPr lang="ko-KR" altLang="en-US" dirty="0" smtClean="0"/>
              <a:t>메일 주소 </a:t>
            </a:r>
            <a:r>
              <a:rPr lang="en-US" altLang="ko-KR" dirty="0" smtClean="0"/>
              <a:t>: </a:t>
            </a:r>
            <a:r>
              <a:rPr lang="ko-KR" altLang="en-US" dirty="0"/>
              <a:t>메일 주소는 응용 계층의 메일 시스템에서 사용자를 구분하려고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938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smtClean="0"/>
              <a:t>용어의 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11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0"/>
          </p:nvPr>
        </p:nvSpPr>
        <p:spPr>
          <a:xfrm>
            <a:off x="538385" y="1079008"/>
            <a:ext cx="11425015" cy="5518344"/>
          </a:xfrm>
        </p:spPr>
        <p:txBody>
          <a:bodyPr/>
          <a:lstStyle/>
          <a:p>
            <a:r>
              <a:rPr lang="ko-KR" altLang="en-US" dirty="0" smtClean="0"/>
              <a:t>네트워크 기초 용어 </a:t>
            </a:r>
            <a:endParaRPr lang="ko-KR" altLang="ko-KR" dirty="0" smtClean="0"/>
          </a:p>
          <a:p>
            <a:pPr lvl="1"/>
            <a:r>
              <a:rPr lang="ko-KR" altLang="en-US" b="0" dirty="0" smtClean="0"/>
              <a:t>네트워크 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하드웨어적인 </a:t>
            </a:r>
            <a:r>
              <a:rPr lang="ko-KR" altLang="en-US" b="0" dirty="0"/>
              <a:t>전송 </a:t>
            </a:r>
            <a:r>
              <a:rPr lang="ko-KR" altLang="en-US" b="0" dirty="0" smtClean="0"/>
              <a:t>매체를 </a:t>
            </a:r>
            <a:r>
              <a:rPr lang="ko-KR" altLang="en-US" b="0" dirty="0"/>
              <a:t>매개로 서로 연결되어 </a:t>
            </a:r>
            <a:r>
              <a:rPr lang="ko-KR" altLang="en-US" b="0" dirty="0" smtClean="0"/>
              <a:t>데이터를 </a:t>
            </a:r>
            <a:r>
              <a:rPr lang="ko-KR" altLang="en-US" b="0" dirty="0"/>
              <a:t>교환하는 </a:t>
            </a:r>
            <a:r>
              <a:rPr lang="ko-KR" altLang="en-US" b="0" dirty="0" smtClean="0"/>
              <a:t>시스템의 모음</a:t>
            </a:r>
            <a:endParaRPr lang="en-US" altLang="ko-KR" b="0" dirty="0" smtClean="0"/>
          </a:p>
          <a:p>
            <a:pPr lvl="1"/>
            <a:r>
              <a:rPr lang="ko-KR" altLang="en-US" dirty="0" smtClean="0"/>
              <a:t>인터페이스 </a:t>
            </a:r>
            <a:r>
              <a:rPr lang="en-US" altLang="ko-KR" dirty="0" smtClean="0"/>
              <a:t>: </a:t>
            </a:r>
            <a:r>
              <a:rPr lang="ko-KR" altLang="en-US" dirty="0"/>
              <a:t>시스템과 전송 매체의 연결 지점에 대한 </a:t>
            </a:r>
            <a:r>
              <a:rPr lang="ko-KR" altLang="en-US" dirty="0" smtClean="0"/>
              <a:t>규격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프로토콜 </a:t>
            </a:r>
            <a:r>
              <a:rPr lang="en-US" altLang="ko-KR" b="0" dirty="0" smtClean="0"/>
              <a:t>: </a:t>
            </a:r>
            <a:r>
              <a:rPr lang="ko-KR" altLang="en-US" dirty="0"/>
              <a:t>시스템이 데이터를 교환할 </a:t>
            </a:r>
            <a:r>
              <a:rPr lang="ko-KR" altLang="en-US" dirty="0" smtClean="0"/>
              <a:t>때 </a:t>
            </a:r>
            <a:r>
              <a:rPr lang="ko-KR" altLang="en-US" dirty="0"/>
              <a:t>소프트웨어적으로 동작하는 통신 </a:t>
            </a:r>
            <a:r>
              <a:rPr lang="ko-KR" altLang="en-US" dirty="0" smtClean="0"/>
              <a:t>규칙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표준화 </a:t>
            </a:r>
            <a:r>
              <a:rPr lang="en-US" altLang="ko-KR" b="0" dirty="0" smtClean="0"/>
              <a:t>: </a:t>
            </a:r>
            <a:r>
              <a:rPr lang="ko-KR" altLang="en-US" b="0" dirty="0"/>
              <a:t>인터페이스와 프로토콜은 </a:t>
            </a:r>
            <a:r>
              <a:rPr lang="ko-KR" altLang="en-US" b="0" dirty="0" smtClean="0"/>
              <a:t>연동 </a:t>
            </a:r>
            <a:r>
              <a:rPr lang="ko-KR" altLang="en-US" b="0" dirty="0"/>
              <a:t>형식의 통일이 </a:t>
            </a:r>
            <a:r>
              <a:rPr lang="ko-KR" altLang="en-US" b="0" dirty="0" smtClean="0"/>
              <a:t>필요</a:t>
            </a:r>
            <a:endParaRPr lang="en-US" altLang="ko-KR" b="0" dirty="0" smtClean="0"/>
          </a:p>
          <a:p>
            <a:pPr lvl="1"/>
            <a:endParaRPr lang="en-US" altLang="ko-KR" dirty="0" smtClean="0"/>
          </a:p>
          <a:p>
            <a:pPr lvl="1" eaLnBrk="1" hangingPunct="1"/>
            <a:endParaRPr lang="ko-KR" altLang="en-US" sz="8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용어의 정의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7859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용어의 정의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(2)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00200"/>
            <a:ext cx="5904904" cy="3581400"/>
          </a:xfrm>
          <a:prstGeom prst="rect">
            <a:avLst/>
          </a:prstGeom>
        </p:spPr>
      </p:pic>
      <p:sp>
        <p:nvSpPr>
          <p:cNvPr id="294" name="Rectangle 3"/>
          <p:cNvSpPr>
            <a:spLocks noGrp="1" noChangeArrowheads="1"/>
          </p:cNvSpPr>
          <p:nvPr>
            <p:ph idx="10"/>
          </p:nvPr>
        </p:nvSpPr>
        <p:spPr>
          <a:xfrm>
            <a:off x="538385" y="1079008"/>
            <a:ext cx="11425015" cy="5518344"/>
          </a:xfrm>
        </p:spPr>
        <p:txBody>
          <a:bodyPr/>
          <a:lstStyle/>
          <a:p>
            <a:pPr marL="447675" lvl="2" indent="0">
              <a:buNone/>
            </a:pPr>
            <a:r>
              <a:rPr lang="ko-KR" altLang="en-US" dirty="0" smtClean="0"/>
              <a:t>여러 시스템이 전송 매체로 연결되어 네트워크를 구성한 예</a:t>
            </a:r>
            <a:endParaRPr lang="en-US" altLang="ko-KR" dirty="0" smtClean="0"/>
          </a:p>
          <a:p>
            <a:pPr lvl="1" eaLnBrk="1" hangingPunct="1"/>
            <a:endParaRPr lang="ko-KR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용어의 정의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시스템</a:t>
            </a:r>
            <a:endParaRPr lang="en-US" altLang="ko-KR" dirty="0" smtClean="0"/>
          </a:p>
          <a:p>
            <a:pPr lvl="1"/>
            <a:r>
              <a:rPr lang="ko-KR" altLang="en-US" dirty="0"/>
              <a:t>일반적으로 시스템 </a:t>
            </a:r>
            <a:r>
              <a:rPr lang="en-US" altLang="ko-KR" dirty="0"/>
              <a:t>System</a:t>
            </a:r>
            <a:r>
              <a:rPr lang="ko-KR" altLang="en-US" dirty="0"/>
              <a:t>은 내부 규칙에 따라 자율적으로 동작하는 대상을 </a:t>
            </a:r>
            <a:r>
              <a:rPr lang="ko-KR" altLang="en-US" dirty="0" smtClean="0"/>
              <a:t>가리킴</a:t>
            </a:r>
            <a:endParaRPr lang="en-US" altLang="ko-KR" dirty="0" smtClean="0"/>
          </a:p>
          <a:p>
            <a:pPr lvl="1"/>
            <a:r>
              <a:rPr lang="ko-KR" altLang="en-US" b="0" dirty="0"/>
              <a:t>시스템이 여러 개 모여 더 큰 </a:t>
            </a:r>
            <a:r>
              <a:rPr lang="ko-KR" altLang="en-US" b="0" dirty="0" smtClean="0"/>
              <a:t>시스템을 </a:t>
            </a:r>
            <a:r>
              <a:rPr lang="ko-KR" altLang="en-US" b="0" dirty="0"/>
              <a:t>구성할 수 있으므로 크기를 기준으로 시스템을 나누지는 </a:t>
            </a:r>
            <a:r>
              <a:rPr lang="ko-KR" altLang="en-US" b="0" dirty="0" smtClean="0"/>
              <a:t>않음</a:t>
            </a:r>
            <a:r>
              <a:rPr lang="en-US" altLang="ko-KR" b="0" dirty="0" smtClean="0"/>
              <a:t> </a:t>
            </a:r>
          </a:p>
          <a:p>
            <a:pPr lvl="1"/>
            <a:r>
              <a:rPr lang="ko-KR" altLang="en-US" b="0" dirty="0" smtClean="0"/>
              <a:t>우리가 </a:t>
            </a:r>
            <a:r>
              <a:rPr lang="ko-KR" altLang="en-US" b="0" dirty="0"/>
              <a:t>알고 있는 </a:t>
            </a:r>
            <a:r>
              <a:rPr lang="ko-KR" altLang="en-US" b="0" dirty="0" smtClean="0"/>
              <a:t>인터넷은 </a:t>
            </a:r>
            <a:r>
              <a:rPr lang="ko-KR" altLang="en-US" b="0" dirty="0"/>
              <a:t>수많은 소규모 네트워크들이 서로 연동되는 반복적인 과정을 거쳐서 형성된 거대 </a:t>
            </a:r>
            <a:r>
              <a:rPr lang="ko-KR" altLang="en-US" b="0" dirty="0" smtClean="0"/>
              <a:t>연합체의 네트워크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인터페이스</a:t>
            </a:r>
            <a:endParaRPr lang="en-US" altLang="ko-KR" dirty="0"/>
          </a:p>
          <a:p>
            <a:pPr lvl="1"/>
            <a:r>
              <a:rPr lang="ko-KR" altLang="en-US" b="0" dirty="0"/>
              <a:t>시스템과 시스템을 연결하기 위한 표준화된 접촉 지점을 </a:t>
            </a:r>
            <a:r>
              <a:rPr lang="ko-KR" altLang="en-US" b="0" dirty="0" smtClean="0"/>
              <a:t>의미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하드웨어적인 </a:t>
            </a:r>
            <a:r>
              <a:rPr lang="ko-KR" altLang="en-US" b="0" dirty="0"/>
              <a:t>관점과 소프트웨어적인 관점이 모두 </a:t>
            </a:r>
            <a:r>
              <a:rPr lang="ko-KR" altLang="en-US" b="0" dirty="0" smtClean="0"/>
              <a:t>존재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86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용어의 정의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전송 매체</a:t>
            </a:r>
            <a:endParaRPr lang="en-US" altLang="ko-KR" dirty="0" smtClean="0"/>
          </a:p>
          <a:p>
            <a:pPr lvl="1"/>
            <a:r>
              <a:rPr lang="ko-KR" altLang="en-US" dirty="0"/>
              <a:t>시스템끼리 정해진 인터페이스를 연동해 데이터를 </a:t>
            </a:r>
            <a:r>
              <a:rPr lang="ko-KR" altLang="en-US" dirty="0" smtClean="0"/>
              <a:t>전달할 때 필요한 </a:t>
            </a:r>
            <a:r>
              <a:rPr lang="ko-KR" altLang="en-US" dirty="0"/>
              <a:t>물리적인 전송 </a:t>
            </a:r>
            <a:r>
              <a:rPr lang="ko-KR" altLang="en-US" dirty="0" smtClean="0"/>
              <a:t>수단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프로토콜</a:t>
            </a:r>
            <a:endParaRPr lang="en-US" altLang="ko-KR" dirty="0"/>
          </a:p>
          <a:p>
            <a:pPr lvl="1"/>
            <a:r>
              <a:rPr lang="ko-KR" altLang="en-US" b="0" dirty="0"/>
              <a:t>논리적으로 상호 연동되는 시스템이 전송 매체를 통해 데이터를 교환할 </a:t>
            </a:r>
            <a:r>
              <a:rPr lang="ko-KR" altLang="en-US" b="0" dirty="0" smtClean="0"/>
              <a:t>때 따르는 </a:t>
            </a:r>
            <a:r>
              <a:rPr lang="ko-KR" altLang="en-US" b="0" dirty="0"/>
              <a:t>표준화된 </a:t>
            </a:r>
            <a:r>
              <a:rPr lang="ko-KR" altLang="en-US" b="0" dirty="0" smtClean="0"/>
              <a:t>대화 규칙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프로토콜은 </a:t>
            </a:r>
            <a:r>
              <a:rPr lang="ko-KR" altLang="en-US" b="0" dirty="0"/>
              <a:t>상하 </a:t>
            </a:r>
            <a:r>
              <a:rPr lang="ko-KR" altLang="en-US" b="0" dirty="0" smtClean="0"/>
              <a:t>관계가 </a:t>
            </a:r>
            <a:r>
              <a:rPr lang="ko-KR" altLang="en-US" b="0" dirty="0"/>
              <a:t>아닌 동등한 위치에 있는 시스템 사이의 규칙이라는 측면이 강조되어 인터페이스와 </a:t>
            </a:r>
            <a:r>
              <a:rPr lang="ko-KR" altLang="en-US" b="0" dirty="0" smtClean="0"/>
              <a:t>구분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네트워크</a:t>
            </a:r>
            <a:endParaRPr lang="en-US" altLang="ko-KR" dirty="0"/>
          </a:p>
          <a:p>
            <a:pPr lvl="1"/>
            <a:r>
              <a:rPr lang="ko-KR" altLang="en-US" b="0" dirty="0"/>
              <a:t>통신용 전송 매체로 연결된 여러 시스템이 프로토콜을 </a:t>
            </a:r>
            <a:r>
              <a:rPr lang="ko-KR" altLang="en-US" b="0" dirty="0" smtClean="0"/>
              <a:t>사용해 </a:t>
            </a:r>
            <a:r>
              <a:rPr lang="ko-KR" altLang="en-US" b="0" dirty="0"/>
              <a:t>데이터를 주고받을 때</a:t>
            </a:r>
            <a:r>
              <a:rPr lang="en-US" altLang="ko-KR" b="0" dirty="0"/>
              <a:t>, </a:t>
            </a:r>
            <a:r>
              <a:rPr lang="ko-KR" altLang="en-US" b="0" dirty="0" smtClean="0"/>
              <a:t>이들을 </a:t>
            </a:r>
            <a:r>
              <a:rPr lang="ko-KR" altLang="en-US" b="0" dirty="0"/>
              <a:t>하나의 단위로 </a:t>
            </a:r>
            <a:r>
              <a:rPr lang="ko-KR" altLang="en-US" b="0" dirty="0" smtClean="0"/>
              <a:t>통칭한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3072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용어의 정의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인터넷</a:t>
            </a:r>
            <a:endParaRPr lang="en-US" altLang="ko-KR" dirty="0" smtClean="0"/>
          </a:p>
          <a:p>
            <a:pPr lvl="1"/>
            <a:r>
              <a:rPr lang="ko-KR" altLang="en-US" dirty="0"/>
              <a:t>전 세계의 모든 네트워크가 유기적으로 연결되어 동작하는 통합 </a:t>
            </a:r>
            <a:r>
              <a:rPr lang="ko-KR" altLang="en-US" dirty="0" smtClean="0"/>
              <a:t>네트워크</a:t>
            </a:r>
            <a:endParaRPr lang="en-US" altLang="ko-KR" dirty="0" smtClean="0"/>
          </a:p>
          <a:p>
            <a:pPr lvl="1"/>
            <a:r>
              <a:rPr lang="ko-KR" altLang="en-US" dirty="0"/>
              <a:t>데이터 전달 기능에 한해서는 공통으로 </a:t>
            </a:r>
            <a:r>
              <a:rPr lang="en-US" altLang="ko-KR" dirty="0" smtClean="0"/>
              <a:t>IP </a:t>
            </a:r>
            <a:r>
              <a:rPr lang="ko-KR" altLang="en-US" dirty="0"/>
              <a:t>프로토콜을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표준</a:t>
            </a:r>
            <a:r>
              <a:rPr lang="ko-KR" altLang="en-US" dirty="0"/>
              <a:t>화</a:t>
            </a:r>
            <a:endParaRPr lang="en-US" altLang="ko-KR" dirty="0"/>
          </a:p>
          <a:p>
            <a:pPr lvl="1"/>
            <a:r>
              <a:rPr lang="ko-KR" altLang="en-US" dirty="0"/>
              <a:t>서로 다른 시스템이 상호 연동해 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동작하기 위한 통일된 연동 형식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352799"/>
            <a:ext cx="1922603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575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2189</TotalTime>
  <Words>1346</Words>
  <Application>Microsoft Office PowerPoint</Application>
  <PresentationFormat>사용자 지정</PresentationFormat>
  <Paragraphs>179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1_Office 테마</vt:lpstr>
      <vt:lpstr>PowerPoint 프레젠테이션</vt:lpstr>
      <vt:lpstr>PowerPoint 프레젠테이션</vt:lpstr>
      <vt:lpstr>PowerPoint 프레젠테이션</vt:lpstr>
      <vt:lpstr>01 용어의 정의</vt:lpstr>
      <vt:lpstr>용어의 정의 (1)</vt:lpstr>
      <vt:lpstr>용어의 정의 (2)</vt:lpstr>
      <vt:lpstr>용어의 정의 (3)</vt:lpstr>
      <vt:lpstr>용어의 정의 (4)</vt:lpstr>
      <vt:lpstr>용어의 정의 (5)</vt:lpstr>
      <vt:lpstr>시스템 기초 용어 (1)</vt:lpstr>
      <vt:lpstr>시스템 기초 용어 (2)</vt:lpstr>
      <vt:lpstr>02 구조적 모델</vt:lpstr>
      <vt:lpstr>OSI 7계층 모델 (1)</vt:lpstr>
      <vt:lpstr>OSI 7계층 모델 (2)</vt:lpstr>
      <vt:lpstr>OSI 7계층 모델 (3)</vt:lpstr>
      <vt:lpstr>OSI 7계층 모델 (4)</vt:lpstr>
      <vt:lpstr>OSI 7계층 모델 (5)</vt:lpstr>
      <vt:lpstr>인터네트워킹 (1)</vt:lpstr>
      <vt:lpstr>인터네트워킹 (2)</vt:lpstr>
      <vt:lpstr>프로토콜 (1)</vt:lpstr>
      <vt:lpstr>프로토콜 (2)</vt:lpstr>
      <vt:lpstr>03 주소의 표현</vt:lpstr>
      <vt:lpstr>주소의 표현 (1)</vt:lpstr>
      <vt:lpstr>주소의 표현 (2)</vt:lpstr>
      <vt:lpstr>주소와 이름 (1)</vt:lpstr>
      <vt:lpstr>주소와 이름 (2)</vt:lpstr>
      <vt:lpstr>주소와 이름 (3)</vt:lpstr>
      <vt:lpstr>주소와 이름 (4)</vt:lpstr>
      <vt:lpstr>주소 정보의 관리 (1)</vt:lpstr>
      <vt:lpstr>주소 정보의 관리 (2) 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한빛아카데미(주)</dc:creator>
  <cp:lastModifiedBy>박서연</cp:lastModifiedBy>
  <cp:revision>125</cp:revision>
  <cp:lastPrinted>1601-01-01T00:00:00Z</cp:lastPrinted>
  <dcterms:created xsi:type="dcterms:W3CDTF">1601-01-01T00:00:00Z</dcterms:created>
  <dcterms:modified xsi:type="dcterms:W3CDTF">2022-07-19T12:49:19Z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