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42"/>
  </p:notesMasterIdLst>
  <p:handoutMasterIdLst>
    <p:handoutMasterId r:id="rId43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258" r:id="rId4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 varScale="1">
        <p:scale>
          <a:sx n="116" d="100"/>
          <a:sy n="116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네트워크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기술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</a:t>
            </a:r>
            <a:r>
              <a:rPr lang="ko-KR" altLang="en-US" dirty="0" smtClean="0"/>
              <a:t> 교환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데이터를 패킷 교환 방식으로 전송하는 네트워크는 가상 회선과 </a:t>
            </a:r>
            <a:r>
              <a:rPr lang="ko-KR" altLang="en-US" b="0" dirty="0" err="1"/>
              <a:t>데이터그램이라는</a:t>
            </a:r>
            <a:r>
              <a:rPr lang="ko-KR" altLang="en-US" b="0" dirty="0"/>
              <a:t> </a:t>
            </a:r>
            <a:r>
              <a:rPr lang="ko-KR" altLang="en-US" b="0" dirty="0" smtClean="0"/>
              <a:t>두 가지 </a:t>
            </a:r>
            <a:r>
              <a:rPr lang="ko-KR" altLang="en-US" b="0" dirty="0"/>
              <a:t>전송 방식을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r>
              <a:rPr lang="ko-KR" altLang="en-US" b="0" dirty="0" smtClean="0"/>
              <a:t>가상 </a:t>
            </a:r>
            <a:r>
              <a:rPr lang="ko-KR" altLang="en-US" b="0" dirty="0"/>
              <a:t>회선</a:t>
            </a:r>
          </a:p>
          <a:p>
            <a:pPr lvl="2"/>
            <a:r>
              <a:rPr lang="ko-KR" altLang="en-US" b="0" dirty="0"/>
              <a:t>일반적으로 가상 </a:t>
            </a:r>
            <a:r>
              <a:rPr lang="ko-KR" altLang="en-US" b="0" dirty="0" smtClean="0"/>
              <a:t>회선 방식은 </a:t>
            </a:r>
            <a:r>
              <a:rPr lang="ko-KR" altLang="en-US" b="0" dirty="0"/>
              <a:t>연결형 서비스를 지원하기 위한 기능으로</a:t>
            </a:r>
            <a:r>
              <a:rPr lang="en-US" altLang="ko-KR" b="0" dirty="0"/>
              <a:t>, </a:t>
            </a:r>
            <a:r>
              <a:rPr lang="ko-KR" altLang="en-US" b="0" dirty="0"/>
              <a:t>미리 </a:t>
            </a:r>
            <a:r>
              <a:rPr lang="ko-KR" altLang="en-US" b="0" dirty="0" smtClean="0"/>
              <a:t>설정된 </a:t>
            </a:r>
            <a:r>
              <a:rPr lang="ko-KR" altLang="en-US" b="0" dirty="0"/>
              <a:t>논리적인 연결을 통해 전송되는 모든 </a:t>
            </a:r>
            <a:r>
              <a:rPr lang="ko-KR" altLang="en-US" b="0" dirty="0"/>
              <a:t>패킷의</a:t>
            </a:r>
            <a:r>
              <a:rPr lang="ko-KR" altLang="en-US" b="0" dirty="0"/>
              <a:t> 경로가 </a:t>
            </a:r>
            <a:r>
              <a:rPr lang="ko-KR" altLang="en-US" b="0" dirty="0" smtClean="0"/>
              <a:t>동일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dirty="0" smtClean="0"/>
              <a:t>가상 </a:t>
            </a:r>
            <a:r>
              <a:rPr lang="ko-KR" altLang="en-US" dirty="0"/>
              <a:t>회선 방식에서 </a:t>
            </a:r>
            <a:r>
              <a:rPr lang="ko-KR" altLang="en-US" dirty="0" err="1"/>
              <a:t>패킷을</a:t>
            </a:r>
            <a:r>
              <a:rPr lang="ko-KR" altLang="en-US" dirty="0"/>
              <a:t> 전송하는 방식을 시간의 흐름에 따라 </a:t>
            </a:r>
            <a:r>
              <a:rPr lang="ko-KR" altLang="en-US" dirty="0" smtClean="0"/>
              <a:t>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05200"/>
            <a:ext cx="533659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0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교환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데이터그램</a:t>
            </a:r>
            <a:endParaRPr lang="en-US" altLang="ko-KR" dirty="0" smtClean="0"/>
          </a:p>
          <a:p>
            <a:pPr lvl="2"/>
            <a:r>
              <a:rPr lang="ko-KR" altLang="en-US" b="0" dirty="0"/>
              <a:t>패킷 교환 방식에서 비연결형 서비스를 이용해 패킷을</a:t>
            </a:r>
            <a:r>
              <a:rPr lang="ko-KR" altLang="en-US" b="0" dirty="0"/>
              <a:t> 독립적으로 전송하는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ko-KR" altLang="en-US" dirty="0" err="1"/>
              <a:t>데이터그램</a:t>
            </a:r>
            <a:r>
              <a:rPr lang="ko-KR" altLang="en-US" dirty="0"/>
              <a:t> 방식에서 </a:t>
            </a:r>
            <a:r>
              <a:rPr lang="ko-KR" altLang="en-US" dirty="0" err="1"/>
              <a:t>패킷을</a:t>
            </a:r>
            <a:r>
              <a:rPr lang="ko-KR" altLang="en-US" dirty="0"/>
              <a:t> 전송하는 과정을 시간의 흐름에 따라 </a:t>
            </a:r>
            <a:r>
              <a:rPr lang="ko-KR" altLang="en-US" dirty="0" smtClean="0"/>
              <a:t>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47925"/>
            <a:ext cx="6441538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0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릴레이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낭비 요소를 제거해 데이터 전송 속도를 향상시키기 위해 프레임 릴레이 방식이 고안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동일한 </a:t>
            </a:r>
            <a:r>
              <a:rPr lang="ko-KR" altLang="en-US" b="0" dirty="0"/>
              <a:t>속도의 전송 </a:t>
            </a:r>
            <a:r>
              <a:rPr lang="ko-KR" altLang="en-US" b="0" dirty="0" smtClean="0"/>
              <a:t>매체로 고속 </a:t>
            </a:r>
            <a:r>
              <a:rPr lang="ko-KR" altLang="en-US" b="0" dirty="0"/>
              <a:t>데이터 전송을 지원할 수 있도록 고안된 </a:t>
            </a:r>
            <a:r>
              <a:rPr lang="ko-KR" altLang="en-US" b="0" dirty="0" smtClean="0"/>
              <a:t>기술이 </a:t>
            </a:r>
            <a:r>
              <a:rPr lang="ko-KR" altLang="en-US" b="0" dirty="0"/>
              <a:t>프레임 </a:t>
            </a:r>
            <a:r>
              <a:rPr lang="ko-KR" altLang="en-US" b="0" dirty="0" smtClean="0"/>
              <a:t>릴레이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/>
              <a:t>송신 호스트가 데이터 패킷을 보내고</a:t>
            </a:r>
            <a:r>
              <a:rPr lang="en-US" altLang="ko-KR" b="0" dirty="0"/>
              <a:t>, </a:t>
            </a:r>
            <a:r>
              <a:rPr lang="ko-KR" altLang="en-US" b="0" dirty="0"/>
              <a:t>수신 호스트가 긍정 응답 </a:t>
            </a:r>
            <a:r>
              <a:rPr lang="ko-KR" altLang="en-US" b="0" dirty="0" err="1"/>
              <a:t>패킷으로</a:t>
            </a:r>
            <a:r>
              <a:rPr lang="ko-KR" altLang="en-US" b="0" dirty="0"/>
              <a:t> </a:t>
            </a:r>
            <a:r>
              <a:rPr lang="ko-KR" altLang="en-US" b="0" dirty="0" smtClean="0"/>
              <a:t>회신하는 </a:t>
            </a:r>
            <a:r>
              <a:rPr lang="ko-KR" altLang="en-US" b="0" dirty="0"/>
              <a:t>과정을 </a:t>
            </a:r>
            <a:r>
              <a:rPr lang="ko-KR" altLang="en-US" b="0" dirty="0"/>
              <a:t>패킷</a:t>
            </a:r>
            <a:r>
              <a:rPr lang="ko-KR" altLang="en-US" b="0" dirty="0"/>
              <a:t> 교환 방식과 프레임 릴레이 방식에 각각 적용한 </a:t>
            </a:r>
            <a:r>
              <a:rPr lang="ko-KR" altLang="en-US" b="0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00388"/>
            <a:ext cx="6919755" cy="3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네트워크의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3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네트워크의 분류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컴퓨터 네트워크를 </a:t>
            </a:r>
            <a:r>
              <a:rPr lang="ko-KR" altLang="en-US" b="0" dirty="0" smtClean="0"/>
              <a:t>분류하는</a:t>
            </a:r>
            <a:r>
              <a:rPr lang="en-US" altLang="ko-KR" b="0" dirty="0" smtClean="0"/>
              <a:t> </a:t>
            </a:r>
            <a:r>
              <a:rPr lang="ko-KR" altLang="en-US" b="0" dirty="0"/>
              <a:t>가장 간단한 기준은 네트워크의 </a:t>
            </a:r>
            <a:r>
              <a:rPr lang="ko-KR" altLang="en-US" b="0" dirty="0" smtClean="0"/>
              <a:t>크기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매우 빠른 </a:t>
            </a:r>
            <a:r>
              <a:rPr lang="ko-KR" altLang="en-US" b="0" dirty="0" smtClean="0"/>
              <a:t>전송 속도를 </a:t>
            </a:r>
            <a:r>
              <a:rPr lang="ko-KR" altLang="en-US" b="0" dirty="0"/>
              <a:t>지원하는 시스템 버스를 이용해 다수의 </a:t>
            </a:r>
            <a:r>
              <a:rPr lang="ko-KR" altLang="en-US" b="0" dirty="0" smtClean="0"/>
              <a:t>프로세서를 </a:t>
            </a:r>
            <a:r>
              <a:rPr lang="ko-KR" altLang="en-US" b="0" dirty="0"/>
              <a:t>연결하는 다중 처리 </a:t>
            </a:r>
            <a:r>
              <a:rPr lang="ko-KR" altLang="en-US" b="0" dirty="0" smtClean="0"/>
              <a:t>시스템이 해당</a:t>
            </a:r>
            <a:endParaRPr lang="en-US" altLang="ko-KR" b="0" dirty="0" smtClean="0"/>
          </a:p>
          <a:p>
            <a:pPr lvl="1"/>
            <a:r>
              <a:rPr lang="ko-KR" altLang="en-US" dirty="0"/>
              <a:t>컴퓨터 시스템의 내부와 컴퓨터 네트워크의 차이는 전송 매체의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네트워크는 </a:t>
            </a:r>
            <a:r>
              <a:rPr lang="ko-KR" altLang="en-US" b="0" dirty="0"/>
              <a:t>물리적으로 일정 거리 이상 떨어진 위치에서 독립적으로 실행할 </a:t>
            </a:r>
            <a:r>
              <a:rPr lang="ko-KR" altLang="en-US" b="0" dirty="0" smtClean="0"/>
              <a:t>수 있는 </a:t>
            </a:r>
            <a:r>
              <a:rPr lang="ko-KR" altLang="en-US" b="0" dirty="0"/>
              <a:t>호스트 간의 데이터 송수신 기능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호스트 사이의 연결 거리를 기준으로 </a:t>
            </a:r>
            <a:r>
              <a:rPr lang="ko-KR" altLang="en-US" b="0" dirty="0" smtClean="0"/>
              <a:t>네트워크를 </a:t>
            </a:r>
            <a:r>
              <a:rPr lang="en-US" altLang="ko-KR" b="0" dirty="0"/>
              <a:t>LAN, MAN, WAN</a:t>
            </a:r>
            <a:r>
              <a:rPr lang="ko-KR" altLang="en-US" b="0" dirty="0"/>
              <a:t>으로 구분</a:t>
            </a:r>
            <a:endParaRPr lang="en-US" altLang="ko-KR" dirty="0"/>
          </a:p>
          <a:p>
            <a:pPr lvl="2"/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56705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LAN</a:t>
            </a:r>
          </a:p>
          <a:p>
            <a:pPr lvl="2"/>
            <a:r>
              <a:rPr lang="ko-KR" altLang="en-US" b="0" dirty="0" smtClean="0"/>
              <a:t>단일 </a:t>
            </a:r>
            <a:r>
              <a:rPr lang="ko-KR" altLang="en-US" b="0" dirty="0"/>
              <a:t>건물이나 학교 같은 가까운 거리에 위치하는 호스트로 </a:t>
            </a:r>
            <a:r>
              <a:rPr lang="ko-KR" altLang="en-US" b="0" dirty="0" smtClean="0"/>
              <a:t>구성된 네트워크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LAN</a:t>
            </a:r>
            <a:r>
              <a:rPr lang="ko-KR" altLang="en-US" b="0" dirty="0"/>
              <a:t>은 </a:t>
            </a:r>
            <a:r>
              <a:rPr lang="en-US" altLang="ko-KR" b="0" dirty="0"/>
              <a:t>MAN</a:t>
            </a:r>
            <a:r>
              <a:rPr lang="ko-KR" altLang="en-US" b="0" dirty="0"/>
              <a:t>이나 </a:t>
            </a:r>
            <a:r>
              <a:rPr lang="en-US" altLang="ko-KR" b="0" dirty="0"/>
              <a:t>WAN </a:t>
            </a:r>
            <a:r>
              <a:rPr lang="ko-KR" altLang="en-US" b="0" dirty="0"/>
              <a:t>환경보다 호스트 간의 간격이 가깝기 때문에 데이터를 </a:t>
            </a:r>
            <a:r>
              <a:rPr lang="ko-KR" altLang="en-US" b="0" dirty="0" err="1" smtClean="0"/>
              <a:t>브로드캐스팅</a:t>
            </a:r>
            <a:r>
              <a:rPr lang="ko-KR" altLang="en-US" b="0" dirty="0" smtClean="0"/>
              <a:t> 방식으로 전송</a:t>
            </a:r>
            <a:endParaRPr lang="en-US" altLang="ko-KR" b="0" dirty="0" smtClean="0"/>
          </a:p>
          <a:p>
            <a:pPr lvl="2"/>
            <a:r>
              <a:rPr lang="en-US" altLang="ko-KR" dirty="0" smtClean="0"/>
              <a:t>LAN</a:t>
            </a:r>
            <a:r>
              <a:rPr lang="ko-KR" altLang="en-US" dirty="0"/>
              <a:t>에서는 보통 수십 </a:t>
            </a:r>
            <a:r>
              <a:rPr lang="en-US" altLang="ko-KR" dirty="0"/>
              <a:t>Mbps~</a:t>
            </a:r>
            <a:r>
              <a:rPr lang="ko-KR" altLang="en-US" dirty="0" smtClean="0"/>
              <a:t>수</a:t>
            </a:r>
            <a:r>
              <a:rPr lang="en-US" altLang="ko-KR" b="0" dirty="0"/>
              <a:t> Gbps</a:t>
            </a:r>
            <a:r>
              <a:rPr lang="ko-KR" altLang="en-US" b="0" dirty="0"/>
              <a:t>의 전송 속도를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LAN </a:t>
            </a:r>
            <a:r>
              <a:rPr lang="ko-KR" altLang="en-US" b="0" dirty="0"/>
              <a:t>환경에서 호스트를 연결하는 방식을 구성 </a:t>
            </a:r>
            <a:r>
              <a:rPr lang="ko-KR" altLang="en-US" b="0" dirty="0" smtClean="0"/>
              <a:t>형태에 </a:t>
            </a:r>
            <a:r>
              <a:rPr lang="ko-KR" altLang="en-US" b="0" dirty="0"/>
              <a:t>따라 </a:t>
            </a:r>
            <a:r>
              <a:rPr lang="ko-KR" altLang="en-US" b="0" dirty="0"/>
              <a:t>버스형</a:t>
            </a:r>
            <a:r>
              <a:rPr lang="en-US" altLang="ko-KR" b="0" dirty="0"/>
              <a:t>, </a:t>
            </a:r>
            <a:r>
              <a:rPr lang="ko-KR" altLang="en-US" b="0" dirty="0" err="1"/>
              <a:t>링형으로</a:t>
            </a:r>
            <a:r>
              <a:rPr lang="ko-KR" altLang="en-US" b="0" dirty="0"/>
              <a:t> </a:t>
            </a:r>
            <a:r>
              <a:rPr lang="ko-KR" altLang="en-US" b="0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4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버스형</a:t>
            </a:r>
            <a:endParaRPr lang="en-US" altLang="ko-KR" dirty="0" smtClean="0"/>
          </a:p>
          <a:p>
            <a:pPr lvl="2"/>
            <a:r>
              <a:rPr lang="en-US" altLang="ko-KR" b="0" dirty="0"/>
              <a:t>LAN </a:t>
            </a:r>
            <a:r>
              <a:rPr lang="ko-KR" altLang="en-US" b="0" dirty="0"/>
              <a:t>환경에서 가장 많이 사용하는 네트워크 연결 형태는 </a:t>
            </a:r>
            <a:r>
              <a:rPr lang="ko-KR" altLang="en-US" b="0" dirty="0" err="1"/>
              <a:t>버스형과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링형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err="1" smtClean="0"/>
              <a:t>버스형은</a:t>
            </a:r>
            <a:r>
              <a:rPr lang="ko-KR" altLang="en-US" b="0" dirty="0" smtClean="0"/>
              <a:t> 공유 </a:t>
            </a:r>
            <a:r>
              <a:rPr lang="ko-KR" altLang="en-US" b="0" dirty="0"/>
              <a:t>버스 하나에 여러 호스트를 직접 </a:t>
            </a:r>
            <a:r>
              <a:rPr lang="ko-KR" altLang="en-US" b="0" dirty="0" smtClean="0"/>
              <a:t>연결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/>
              <a:t>버스형에서는 전송 데이터가 모든 호스트에 브로드캐스팅되므로 라우팅</a:t>
            </a:r>
            <a:r>
              <a:rPr lang="ko-KR" altLang="en-US" b="0" dirty="0"/>
              <a:t> 기능이 </a:t>
            </a:r>
            <a:r>
              <a:rPr lang="ko-KR" altLang="en-US" b="0" dirty="0" err="1" smtClean="0"/>
              <a:t>필요없음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둘 이상의 호스트에서 데이터를 동시에 전송하려고 하면 공유 버스에서 데이터 </a:t>
            </a:r>
            <a:r>
              <a:rPr lang="ko-KR" altLang="en-US" b="0" dirty="0" smtClean="0"/>
              <a:t>충돌이 발생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이더넷은</a:t>
            </a:r>
            <a:r>
              <a:rPr lang="ko-KR" altLang="en-US" b="0" dirty="0" smtClean="0"/>
              <a:t> </a:t>
            </a:r>
            <a:r>
              <a:rPr lang="ko-KR" altLang="en-US" b="0" dirty="0"/>
              <a:t>충돌이 발생하는 것을 허용하는 대신</a:t>
            </a:r>
            <a:r>
              <a:rPr lang="en-US" altLang="ko-KR" b="0" dirty="0"/>
              <a:t>, </a:t>
            </a:r>
            <a:r>
              <a:rPr lang="ko-KR" altLang="en-US" b="0" dirty="0"/>
              <a:t>충돌 후에 문제를 </a:t>
            </a:r>
            <a:r>
              <a:rPr lang="ko-KR" altLang="en-US" b="0" dirty="0" smtClean="0"/>
              <a:t>해결하는 </a:t>
            </a:r>
            <a:r>
              <a:rPr lang="ko-KR" altLang="en-US" b="0" dirty="0"/>
              <a:t>사후 해결 방식에 해당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4600"/>
            <a:ext cx="5410200" cy="26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4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링형</a:t>
            </a:r>
            <a:endParaRPr lang="en-US" altLang="ko-KR" dirty="0" smtClean="0"/>
          </a:p>
          <a:p>
            <a:pPr lvl="2"/>
            <a:r>
              <a:rPr lang="ko-KR" altLang="en-US" dirty="0"/>
              <a:t>전송 호스트의 연결이 순환 구조인 링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b="0" dirty="0"/>
              <a:t>데이터는 </a:t>
            </a:r>
            <a:r>
              <a:rPr lang="ko-KR" altLang="en-US" b="0" dirty="0" smtClean="0"/>
              <a:t>시계나 </a:t>
            </a:r>
            <a:r>
              <a:rPr lang="ko-KR" altLang="en-US" b="0" dirty="0" err="1" smtClean="0"/>
              <a:t>반시계</a:t>
            </a:r>
            <a:r>
              <a:rPr lang="ko-KR" altLang="en-US" b="0" dirty="0" smtClean="0"/>
              <a:t> </a:t>
            </a:r>
            <a:r>
              <a:rPr lang="ko-KR" altLang="en-US" b="0" dirty="0"/>
              <a:t>방향으로 전송될 수 있지만</a:t>
            </a:r>
            <a:r>
              <a:rPr lang="en-US" altLang="ko-KR" b="0" dirty="0"/>
              <a:t>, </a:t>
            </a:r>
            <a:r>
              <a:rPr lang="ko-KR" altLang="en-US" b="0" dirty="0"/>
              <a:t>미리 정해진 한쪽 방향으로만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b="0" dirty="0"/>
              <a:t>링형도</a:t>
            </a:r>
            <a:r>
              <a:rPr lang="ko-KR" altLang="en-US" b="0" dirty="0"/>
              <a:t> 둘 이상의 호스트에서 데이터를 동시에 전송하면 충돌이 발생할 수 있으므로 이 </a:t>
            </a:r>
            <a:r>
              <a:rPr lang="ko-KR" altLang="en-US" b="0" dirty="0" smtClean="0"/>
              <a:t>문제를 고려해야 함</a:t>
            </a:r>
            <a:endParaRPr lang="en-US" altLang="ko-KR" b="0" dirty="0" smtClean="0"/>
          </a:p>
          <a:p>
            <a:pPr lvl="2"/>
            <a:r>
              <a:rPr lang="ko-KR" altLang="en-US" b="0" dirty="0" err="1"/>
              <a:t>링형에서는</a:t>
            </a:r>
            <a:r>
              <a:rPr lang="ko-KR" altLang="en-US" b="0" dirty="0"/>
              <a:t> </a:t>
            </a:r>
            <a:r>
              <a:rPr lang="ko-KR" altLang="en-US" b="0" dirty="0" smtClean="0"/>
              <a:t>토큰이라는 </a:t>
            </a:r>
            <a:r>
              <a:rPr lang="ko-KR" altLang="en-US" b="0" dirty="0"/>
              <a:t>제어 프레임을 사용해 충돌 </a:t>
            </a:r>
            <a:r>
              <a:rPr lang="ko-KR" altLang="en-US" b="0" dirty="0" smtClean="0"/>
              <a:t>가능성을 </a:t>
            </a:r>
            <a:r>
              <a:rPr lang="ko-KR" altLang="en-US" b="0" dirty="0"/>
              <a:t>원천적으로 차단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4344987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MAN</a:t>
            </a:r>
            <a:r>
              <a:rPr lang="ko-KR" altLang="en-US" b="0" dirty="0" smtClean="0"/>
              <a:t>은 </a:t>
            </a:r>
            <a:r>
              <a:rPr lang="en-US" altLang="ko-KR" b="0" dirty="0"/>
              <a:t>LAN</a:t>
            </a:r>
            <a:r>
              <a:rPr lang="ko-KR" altLang="en-US" b="0" dirty="0"/>
              <a:t>보다 큰 지역을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사용하는 </a:t>
            </a:r>
            <a:r>
              <a:rPr lang="ko-KR" altLang="en-US" b="0" dirty="0"/>
              <a:t>하드웨어와 </a:t>
            </a:r>
            <a:r>
              <a:rPr lang="ko-KR" altLang="en-US" b="0" dirty="0" smtClean="0"/>
              <a:t>소프트웨어는 </a:t>
            </a:r>
            <a:r>
              <a:rPr lang="en-US" altLang="ko-KR" b="0" dirty="0"/>
              <a:t>LAN</a:t>
            </a:r>
            <a:r>
              <a:rPr lang="ko-KR" altLang="en-US" b="0" dirty="0"/>
              <a:t>과 비슷하지만</a:t>
            </a:r>
            <a:r>
              <a:rPr lang="en-US" altLang="ko-KR" b="0" dirty="0"/>
              <a:t>, </a:t>
            </a:r>
            <a:r>
              <a:rPr lang="ko-KR" altLang="en-US" b="0" dirty="0"/>
              <a:t>연결 규모가 더 </a:t>
            </a:r>
            <a:r>
              <a:rPr lang="ko-KR" altLang="en-US" b="0" dirty="0" smtClean="0"/>
              <a:t>큼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MAN</a:t>
            </a:r>
            <a:r>
              <a:rPr lang="ko-KR" altLang="en-US" b="0" dirty="0"/>
              <a:t>은 근처에 위치한 여러 건물이나 </a:t>
            </a:r>
            <a:r>
              <a:rPr lang="ko-KR" altLang="en-US" b="0" dirty="0" smtClean="0"/>
              <a:t>한 도시에서의 </a:t>
            </a:r>
            <a:r>
              <a:rPr lang="ko-KR" altLang="en-US" b="0" dirty="0"/>
              <a:t>네트워크 연결로 </a:t>
            </a:r>
            <a:r>
              <a:rPr lang="ko-KR" altLang="en-US" b="0" dirty="0" smtClean="0"/>
              <a:t>구성 가능</a:t>
            </a:r>
            <a:endParaRPr lang="en-US" altLang="ko-KR" b="0" dirty="0" smtClean="0"/>
          </a:p>
          <a:p>
            <a:pPr lvl="2"/>
            <a:r>
              <a:rPr lang="en-US" altLang="ko-KR" dirty="0"/>
              <a:t>MAN</a:t>
            </a:r>
            <a:r>
              <a:rPr lang="ko-KR" altLang="en-US" dirty="0"/>
              <a:t>을 위한 국제 표준안은 </a:t>
            </a:r>
            <a:r>
              <a:rPr lang="en-US" altLang="ko-KR" dirty="0" smtClean="0"/>
              <a:t>DQDB</a:t>
            </a:r>
          </a:p>
          <a:p>
            <a:pPr marL="628650" lvl="3" indent="0">
              <a:buNone/>
            </a:pPr>
            <a:r>
              <a:rPr lang="en-US" altLang="ko-KR" b="0" dirty="0" smtClean="0"/>
              <a:t>	DQDB</a:t>
            </a:r>
            <a:r>
              <a:rPr lang="ko-KR" altLang="en-US" b="0" dirty="0"/>
              <a:t>에는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3-9]</a:t>
            </a:r>
            <a:r>
              <a:rPr lang="ko-KR" altLang="en-US" b="0" dirty="0"/>
              <a:t>의 화살표처럼 </a:t>
            </a:r>
            <a:r>
              <a:rPr lang="en-US" altLang="ko-KR" b="0" dirty="0"/>
              <a:t>2</a:t>
            </a:r>
            <a:r>
              <a:rPr lang="ko-KR" altLang="en-US" b="0" dirty="0"/>
              <a:t>개의 단방향 선로가 존재하며</a:t>
            </a:r>
            <a:r>
              <a:rPr lang="en-US" altLang="ko-KR" b="0" dirty="0"/>
              <a:t>, </a:t>
            </a:r>
            <a:r>
              <a:rPr lang="ko-KR" altLang="en-US" b="0" dirty="0"/>
              <a:t>이 전송 선로를 </a:t>
            </a:r>
            <a:r>
              <a:rPr lang="ko-KR" altLang="en-US" b="0" dirty="0" smtClean="0"/>
              <a:t>통해 모든 </a:t>
            </a:r>
            <a:r>
              <a:rPr lang="ko-KR" altLang="en-US" b="0" dirty="0"/>
              <a:t>호스트가 </a:t>
            </a:r>
            <a:r>
              <a:rPr lang="ko-KR" altLang="en-US" b="0" dirty="0" smtClean="0"/>
              <a:t>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6380"/>
            <a:ext cx="4800600" cy="36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WAN</a:t>
            </a:r>
            <a:r>
              <a:rPr lang="ko-KR" altLang="en-US" b="0" dirty="0" smtClean="0"/>
              <a:t>은 </a:t>
            </a:r>
            <a:r>
              <a:rPr lang="ko-KR" altLang="en-US" b="0" dirty="0"/>
              <a:t>국가 이상의 넓은 지역을 지원하는 네트워크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2"/>
            <a:r>
              <a:rPr lang="ko-KR" altLang="en-US" b="0" dirty="0"/>
              <a:t>거리가 먼 </a:t>
            </a:r>
            <a:r>
              <a:rPr lang="en-US" altLang="ko-KR" b="0" dirty="0"/>
              <a:t>WAN</a:t>
            </a:r>
            <a:r>
              <a:rPr lang="ko-KR" altLang="en-US" b="0" dirty="0"/>
              <a:t>에서는 브로드캐스팅</a:t>
            </a:r>
            <a:r>
              <a:rPr lang="ko-KR" altLang="en-US" b="0" dirty="0"/>
              <a:t> 방식을 지원하기 </a:t>
            </a:r>
            <a:r>
              <a:rPr lang="ko-KR" altLang="en-US" b="0" dirty="0" smtClean="0"/>
              <a:t>어렵고</a:t>
            </a:r>
            <a:r>
              <a:rPr lang="en-US" altLang="ko-KR" b="0" dirty="0"/>
              <a:t>, </a:t>
            </a:r>
            <a:r>
              <a:rPr lang="ko-KR" altLang="en-US" b="0" dirty="0"/>
              <a:t>또한 전송 매체의 길이가 길어지는 환경을 고려해야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b="0" dirty="0" err="1" smtClean="0"/>
              <a:t>점대점으로</a:t>
            </a:r>
            <a:r>
              <a:rPr lang="ko-KR" altLang="en-US" b="0" dirty="0" smtClean="0"/>
              <a:t> 연결된 </a:t>
            </a:r>
            <a:r>
              <a:rPr lang="en-US" altLang="ko-KR" b="0" dirty="0" smtClean="0"/>
              <a:t>WAN </a:t>
            </a:r>
            <a:r>
              <a:rPr lang="ko-KR" altLang="en-US" b="0" dirty="0"/>
              <a:t>환경에서는 전송과 더불어 라우팅</a:t>
            </a:r>
            <a:r>
              <a:rPr lang="ko-KR" altLang="en-US" b="0" dirty="0"/>
              <a:t> 기능이 반드시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b="0" dirty="0" smtClean="0"/>
              <a:t>	WAN</a:t>
            </a:r>
            <a:r>
              <a:rPr lang="ko-KR" altLang="en-US" b="0" dirty="0"/>
              <a:t>에서는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매체를 이용해 호스트를 </a:t>
            </a:r>
            <a:r>
              <a:rPr lang="ko-KR" altLang="en-US" b="0" dirty="0" smtClean="0"/>
              <a:t>일대일로 </a:t>
            </a:r>
            <a:r>
              <a:rPr lang="ko-KR" altLang="en-US" b="0" dirty="0"/>
              <a:t>연결하는 </a:t>
            </a:r>
            <a:r>
              <a:rPr lang="ko-KR" altLang="en-US" b="0" dirty="0" smtClean="0"/>
              <a:t>방식으로 </a:t>
            </a:r>
            <a:r>
              <a:rPr lang="ko-KR" altLang="en-US" b="0" dirty="0"/>
              <a:t>네트워크를 </a:t>
            </a:r>
            <a:r>
              <a:rPr lang="ko-KR" altLang="en-US" b="0" dirty="0" smtClean="0"/>
              <a:t>확장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r>
              <a:rPr lang="en-US" altLang="ko-KR" b="0" dirty="0" smtClean="0"/>
              <a:t>	WAN</a:t>
            </a:r>
            <a:r>
              <a:rPr lang="ko-KR" altLang="en-US" b="0" dirty="0"/>
              <a:t>에서는 호스트 사이의 거리가 </a:t>
            </a:r>
            <a:r>
              <a:rPr lang="ko-KR" altLang="en-US" b="0" dirty="0" smtClean="0"/>
              <a:t>멀어 </a:t>
            </a:r>
            <a:r>
              <a:rPr lang="ko-KR" altLang="en-US" b="0" dirty="0"/>
              <a:t>연결의 수가 증가할수록 전송 매체를 많이 </a:t>
            </a:r>
            <a:r>
              <a:rPr lang="ko-KR" altLang="en-US" b="0" dirty="0" smtClean="0"/>
              <a:t>사용해 </a:t>
            </a:r>
            <a:r>
              <a:rPr lang="ko-KR" altLang="en-US" b="0" dirty="0"/>
              <a:t>비용이 </a:t>
            </a:r>
            <a:r>
              <a:rPr lang="ko-KR" altLang="en-US" b="0" dirty="0" smtClean="0"/>
              <a:t>많이 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73" y="3124200"/>
            <a:ext cx="5718227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3352800"/>
            <a:ext cx="11430000" cy="2943778"/>
          </a:xfrm>
        </p:spPr>
        <p:txBody>
          <a:bodyPr/>
          <a:lstStyle/>
          <a:p>
            <a:r>
              <a:rPr lang="ko-KR" altLang="en-US" dirty="0"/>
              <a:t>라우팅의 개념을 학습하고 회선 교환과 패킷 교환 방식의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/>
              <a:t>교환 네트워크의 가상 회선과 </a:t>
            </a:r>
            <a:r>
              <a:rPr lang="ko-KR" altLang="en-US" dirty="0"/>
              <a:t>데이터그램의 차이와 원리를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거리에 따른 </a:t>
            </a:r>
            <a:r>
              <a:rPr lang="en-US" altLang="ko-KR" dirty="0"/>
              <a:t>LAN</a:t>
            </a:r>
            <a:r>
              <a:rPr lang="ko-KR" altLang="en-US" dirty="0"/>
              <a:t>과 </a:t>
            </a:r>
            <a:r>
              <a:rPr lang="en-US" altLang="ko-KR" dirty="0"/>
              <a:t>WAN</a:t>
            </a:r>
            <a:r>
              <a:rPr lang="ko-KR" altLang="en-US" dirty="0"/>
              <a:t>의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연동을 위한 </a:t>
            </a:r>
            <a:r>
              <a:rPr lang="ko-KR" altLang="en-US" dirty="0"/>
              <a:t>인터네트워킹 기술과 브리지</a:t>
            </a:r>
            <a:r>
              <a:rPr lang="en-US" altLang="ko-KR" dirty="0"/>
              <a:t>, </a:t>
            </a:r>
            <a:r>
              <a:rPr lang="ko-KR" altLang="en-US" dirty="0"/>
              <a:t>라우터에 대하여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라우팅 원리에 대하여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서비스의 품질에 대하여 이해한다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인터네트워킹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7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인터네트워킹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b="0" dirty="0"/>
              <a:t>라우팅 장비는 네트워크 내부에서 경로 선택 기능을 수행하는데</a:t>
            </a:r>
            <a:r>
              <a:rPr lang="en-US" altLang="ko-KR" b="0" dirty="0"/>
              <a:t>, </a:t>
            </a:r>
            <a:r>
              <a:rPr lang="ko-KR" altLang="en-US" b="0" dirty="0"/>
              <a:t>둘 이상의 서로 다른 </a:t>
            </a:r>
            <a:r>
              <a:rPr lang="ko-KR" altLang="en-US" b="0" dirty="0" smtClean="0"/>
              <a:t>네트워크를 </a:t>
            </a:r>
            <a:r>
              <a:rPr lang="ko-KR" altLang="en-US" b="0" dirty="0"/>
              <a:t>연결하는 기능을 </a:t>
            </a:r>
            <a:r>
              <a:rPr lang="ko-KR" altLang="en-US" b="0" dirty="0" err="1" smtClean="0"/>
              <a:t>인터네트워킹이라</a:t>
            </a:r>
            <a:r>
              <a:rPr lang="ko-KR" altLang="en-US" b="0" dirty="0" smtClean="0"/>
              <a:t> 함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r>
              <a:rPr lang="ko-KR" altLang="en-US" dirty="0" smtClean="0"/>
              <a:t>네트워크 </a:t>
            </a:r>
            <a:r>
              <a:rPr lang="ko-KR" altLang="en-US" dirty="0"/>
              <a:t>연결을 위한 </a:t>
            </a:r>
            <a:r>
              <a:rPr lang="ko-KR" altLang="en-US" dirty="0" err="1"/>
              <a:t>라우터의</a:t>
            </a:r>
            <a:r>
              <a:rPr lang="ko-KR" altLang="en-US" dirty="0"/>
              <a:t>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4842821" cy="31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인터네트워킹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네트워크 장비는 수행 기능에 따라 리피터</a:t>
            </a:r>
            <a:r>
              <a:rPr lang="en-US" altLang="ko-KR" b="0" dirty="0"/>
              <a:t>, </a:t>
            </a:r>
            <a:r>
              <a:rPr lang="ko-KR" altLang="en-US" b="0" dirty="0"/>
              <a:t>브리지</a:t>
            </a:r>
            <a:r>
              <a:rPr lang="en-US" altLang="ko-KR" b="0" dirty="0"/>
              <a:t>, </a:t>
            </a:r>
            <a:r>
              <a:rPr lang="ko-KR" altLang="en-US" b="0" dirty="0" err="1"/>
              <a:t>라우터로</a:t>
            </a:r>
            <a:r>
              <a:rPr lang="ko-KR" altLang="en-US" b="0" dirty="0"/>
              <a:t>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2"/>
            <a:r>
              <a:rPr lang="ko-KR" altLang="en-US" dirty="0" err="1" smtClean="0"/>
              <a:t>리피터</a:t>
            </a:r>
            <a:endParaRPr lang="en-US" altLang="ko-KR" dirty="0" smtClean="0"/>
          </a:p>
          <a:p>
            <a:pPr lvl="3"/>
            <a:r>
              <a:rPr lang="ko-KR" altLang="en-US" dirty="0"/>
              <a:t>물리 계층의 기능을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3"/>
            <a:r>
              <a:rPr lang="ko-KR" altLang="en-US" b="0" dirty="0"/>
              <a:t>양쪽 단의 물리적인 특성이 같으면 한쪽 </a:t>
            </a:r>
            <a:r>
              <a:rPr lang="ko-KR" altLang="en-US" b="0" dirty="0" smtClean="0"/>
              <a:t>단에서 </a:t>
            </a:r>
            <a:r>
              <a:rPr lang="ko-KR" altLang="en-US" b="0" dirty="0"/>
              <a:t>들어온 비트 신호를 </a:t>
            </a:r>
            <a:r>
              <a:rPr lang="ko-KR" altLang="en-US" b="0" dirty="0" smtClean="0"/>
              <a:t>증폭해 </a:t>
            </a:r>
            <a:r>
              <a:rPr lang="ko-KR" altLang="en-US" b="0" dirty="0"/>
              <a:t>다른 단으로 단순히 전달하는 역할을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b="0" dirty="0"/>
              <a:t>브리지</a:t>
            </a:r>
          </a:p>
          <a:p>
            <a:pPr lvl="3"/>
            <a:r>
              <a:rPr lang="ko-KR" altLang="en-US" b="0" dirty="0" smtClean="0"/>
              <a:t>물리 </a:t>
            </a:r>
            <a:r>
              <a:rPr lang="ko-KR" altLang="en-US" b="0" dirty="0"/>
              <a:t>계층을 포함하여 데이터 링크 계층의 기능을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3"/>
            <a:r>
              <a:rPr lang="ko-KR" altLang="en-US" b="0" dirty="0"/>
              <a:t>한쪽 단에서 </a:t>
            </a:r>
            <a:r>
              <a:rPr lang="ko-KR" altLang="en-US" b="0" dirty="0" smtClean="0"/>
              <a:t>들어온 </a:t>
            </a:r>
            <a:r>
              <a:rPr lang="ko-KR" altLang="en-US" b="0" dirty="0"/>
              <a:t>프레임의 </a:t>
            </a:r>
            <a:r>
              <a:rPr lang="en-US" altLang="ko-KR" b="0" dirty="0"/>
              <a:t>MAC </a:t>
            </a:r>
            <a:r>
              <a:rPr lang="ko-KR" altLang="en-US" b="0" dirty="0"/>
              <a:t>계층 헤더를 다른 단의 </a:t>
            </a:r>
            <a:r>
              <a:rPr lang="en-US" altLang="ko-KR" b="0" dirty="0"/>
              <a:t>MAC </a:t>
            </a:r>
            <a:r>
              <a:rPr lang="ko-KR" altLang="en-US" b="0" dirty="0"/>
              <a:t>계층 헤더로 변형해 전송할 수 있어 </a:t>
            </a:r>
            <a:r>
              <a:rPr lang="ko-KR" altLang="en-US" b="0" dirty="0" smtClean="0"/>
              <a:t>종류가 </a:t>
            </a:r>
            <a:r>
              <a:rPr lang="ko-KR" altLang="en-US" b="0" dirty="0"/>
              <a:t>다른 </a:t>
            </a:r>
            <a:r>
              <a:rPr lang="en-US" altLang="ko-KR" b="0" dirty="0"/>
              <a:t>LAN</a:t>
            </a:r>
            <a:r>
              <a:rPr lang="ko-KR" altLang="en-US" b="0" dirty="0"/>
              <a:t>을 연결할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2"/>
            <a:r>
              <a:rPr lang="ko-KR" altLang="en-US" b="0" dirty="0"/>
              <a:t>라우터</a:t>
            </a:r>
          </a:p>
          <a:p>
            <a:pPr lvl="3"/>
            <a:r>
              <a:rPr lang="ko-KR" altLang="en-US" b="0" dirty="0" smtClean="0"/>
              <a:t>물리 </a:t>
            </a:r>
            <a:r>
              <a:rPr lang="ko-KR" altLang="en-US" b="0" dirty="0"/>
              <a:t>계층</a:t>
            </a:r>
            <a:r>
              <a:rPr lang="en-US" altLang="ko-KR" b="0" dirty="0"/>
              <a:t>, </a:t>
            </a:r>
            <a:r>
              <a:rPr lang="ko-KR" altLang="en-US" b="0" dirty="0"/>
              <a:t>데이터 링크 계층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계층의 기능을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네트워크 계층의 </a:t>
            </a:r>
            <a:r>
              <a:rPr lang="ko-KR" altLang="en-US" b="0" dirty="0"/>
              <a:t>라우팅 기능을 수행할 수 있으므로 여러 포트를 사용해 다수의 </a:t>
            </a:r>
            <a:r>
              <a:rPr lang="en-US" altLang="ko-KR" b="0" dirty="0"/>
              <a:t>LAN</a:t>
            </a:r>
            <a:r>
              <a:rPr lang="ko-KR" altLang="en-US" b="0" dirty="0"/>
              <a:t>을 연결하는 </a:t>
            </a:r>
            <a:r>
              <a:rPr lang="ko-KR" altLang="en-US" b="0" dirty="0" smtClean="0"/>
              <a:t>구조를 </a:t>
            </a:r>
            <a:r>
              <a:rPr lang="ko-KR" altLang="en-US" b="0" dirty="0"/>
              <a:t>지원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89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브리지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브리지의 좌우에 위치하는 </a:t>
            </a:r>
            <a:r>
              <a:rPr lang="en-US" altLang="ko-KR" b="0" dirty="0"/>
              <a:t>LAN</a:t>
            </a:r>
            <a:r>
              <a:rPr lang="ko-KR" altLang="en-US" b="0" dirty="0"/>
              <a:t>은 종류가 같을 </a:t>
            </a:r>
            <a:r>
              <a:rPr lang="ko-KR" altLang="en-US" b="0" dirty="0" smtClean="0"/>
              <a:t>수도</a:t>
            </a:r>
            <a:r>
              <a:rPr lang="en-US" altLang="ko-KR" b="0" dirty="0" smtClean="0"/>
              <a:t>, </a:t>
            </a:r>
            <a:r>
              <a:rPr lang="ko-KR" altLang="en-US" b="0" dirty="0"/>
              <a:t>다를 수도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양쪽 </a:t>
            </a:r>
            <a:r>
              <a:rPr lang="en-US" altLang="ko-KR" b="0" dirty="0" smtClean="0"/>
              <a:t>LAN</a:t>
            </a:r>
            <a:r>
              <a:rPr lang="ko-KR" altLang="en-US" b="0" dirty="0"/>
              <a:t>이 모두 이더넷을</a:t>
            </a:r>
            <a:r>
              <a:rPr lang="ko-KR" altLang="en-US" b="0" dirty="0"/>
              <a:t> 사용하면 프레임 헤더를 해석하는 간단한 작업을 통해 쉽게 중개할 </a:t>
            </a:r>
            <a:r>
              <a:rPr lang="ko-KR" altLang="en-US" b="0" dirty="0" smtClean="0"/>
              <a:t>수 있지만 종류가 </a:t>
            </a:r>
            <a:r>
              <a:rPr lang="ko-KR" altLang="en-US" b="0" dirty="0"/>
              <a:t>다르면 프레임 변환 등의 복잡한 과정이 </a:t>
            </a:r>
            <a:r>
              <a:rPr lang="ko-KR" altLang="en-US" b="0" dirty="0" smtClean="0"/>
              <a:t>필요</a:t>
            </a:r>
            <a:endParaRPr lang="en-US" altLang="ko-KR" dirty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3-12]</a:t>
            </a:r>
            <a:r>
              <a:rPr lang="ko-KR" altLang="en-US" dirty="0" smtClean="0"/>
              <a:t>는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링크 계층의 기능을 수행하는 일반 브리지의 역할을 </a:t>
            </a:r>
            <a:r>
              <a:rPr lang="ko-KR" altLang="en-US" b="0" dirty="0" smtClean="0"/>
              <a:t>보여줌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/>
              <a:t>양쪽 </a:t>
            </a:r>
            <a:r>
              <a:rPr lang="en-US" altLang="ko-KR" b="0" dirty="0"/>
              <a:t>LAN</a:t>
            </a:r>
            <a:r>
              <a:rPr lang="ko-KR" altLang="en-US" b="0" dirty="0"/>
              <a:t>의 종류가 달라 </a:t>
            </a:r>
            <a:r>
              <a:rPr lang="ko-KR" altLang="en-US" b="0" dirty="0" smtClean="0"/>
              <a:t>한쪽 </a:t>
            </a:r>
            <a:r>
              <a:rPr lang="en-US" altLang="ko-KR" b="0" dirty="0" smtClean="0"/>
              <a:t>LAN</a:t>
            </a:r>
            <a:r>
              <a:rPr lang="ko-KR" altLang="en-US" b="0" dirty="0"/>
              <a:t>의 헤더를 제거하고 다른 쪽 </a:t>
            </a:r>
            <a:r>
              <a:rPr lang="en-US" altLang="ko-KR" b="0" dirty="0"/>
              <a:t>LAN</a:t>
            </a:r>
            <a:r>
              <a:rPr lang="ko-KR" altLang="en-US" b="0" dirty="0"/>
              <a:t>의 헤더를 붙여주는 </a:t>
            </a:r>
            <a:r>
              <a:rPr lang="ko-KR" altLang="en-US" b="0" dirty="0" smtClean="0"/>
              <a:t>과정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63" y="3200400"/>
            <a:ext cx="582893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브리지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트랜스페런트</a:t>
            </a:r>
            <a:r>
              <a:rPr lang="ko-KR" altLang="en-US" dirty="0" smtClean="0"/>
              <a:t> 브리지</a:t>
            </a:r>
            <a:endParaRPr lang="en-US" altLang="ko-KR" dirty="0" smtClean="0"/>
          </a:p>
          <a:p>
            <a:pPr lvl="2"/>
            <a:r>
              <a:rPr lang="ko-KR" altLang="en-US" b="0" dirty="0" err="1"/>
              <a:t>트랜스페런트</a:t>
            </a:r>
            <a:r>
              <a:rPr lang="ko-KR" altLang="en-US" b="0" dirty="0"/>
              <a:t> </a:t>
            </a:r>
            <a:r>
              <a:rPr lang="ko-KR" altLang="en-US" b="0" dirty="0" smtClean="0"/>
              <a:t>브리지는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기능이 투명하게 보이기 때문에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작업이 사용자의 부담 없이 </a:t>
            </a:r>
            <a:r>
              <a:rPr lang="ko-KR" altLang="en-US" b="0" dirty="0" smtClean="0"/>
              <a:t>이루어짐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브리지 </a:t>
            </a:r>
            <a:r>
              <a:rPr lang="ko-KR" altLang="en-US" b="0" dirty="0"/>
              <a:t>사용자는 전송하는 프레임 헤더에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정보를 추가하지 않아도 되며</a:t>
            </a:r>
            <a:r>
              <a:rPr lang="en-US" altLang="ko-KR" b="0" dirty="0"/>
              <a:t>, </a:t>
            </a:r>
            <a:r>
              <a:rPr lang="ko-KR" altLang="en-US" b="0" dirty="0"/>
              <a:t>필요한 라우팅</a:t>
            </a:r>
            <a:r>
              <a:rPr lang="ko-KR" altLang="en-US" b="0" dirty="0"/>
              <a:t> 과정은 브리지가 자동으로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브리지에 연결된 임의의 </a:t>
            </a:r>
            <a:r>
              <a:rPr lang="en-US" altLang="ko-KR" b="0" dirty="0"/>
              <a:t>LAN</a:t>
            </a:r>
            <a:r>
              <a:rPr lang="ko-KR" altLang="en-US" b="0" dirty="0"/>
              <a:t>으로부터 프레임이 도착했을 때</a:t>
            </a:r>
            <a:r>
              <a:rPr lang="en-US" altLang="ko-KR" b="0" dirty="0"/>
              <a:t>, </a:t>
            </a:r>
            <a:r>
              <a:rPr lang="ko-KR" altLang="en-US" b="0" dirty="0"/>
              <a:t>브리지가 수행하는 </a:t>
            </a:r>
            <a:r>
              <a:rPr lang="ko-KR" altLang="en-US" b="0" dirty="0" smtClean="0"/>
              <a:t>동작</a:t>
            </a:r>
            <a:endParaRPr lang="ko-KR" altLang="en-US" b="0" dirty="0"/>
          </a:p>
          <a:p>
            <a:pPr lvl="3"/>
            <a:r>
              <a:rPr lang="ko-KR" altLang="en-US" b="0" dirty="0" smtClean="0"/>
              <a:t>첫째</a:t>
            </a:r>
            <a:r>
              <a:rPr lang="en-US" altLang="ko-KR" b="0" dirty="0"/>
              <a:t>, </a:t>
            </a:r>
            <a:r>
              <a:rPr lang="ko-KR" altLang="en-US" b="0" dirty="0"/>
              <a:t>해당 프레임의 수신 호스트가 송신 호스트와 동일한 방향에 </a:t>
            </a:r>
            <a:r>
              <a:rPr lang="ko-KR" altLang="en-US" b="0" dirty="0" smtClean="0"/>
              <a:t>위치한 </a:t>
            </a:r>
            <a:r>
              <a:rPr lang="ko-KR" altLang="en-US" b="0" dirty="0"/>
              <a:t>경우에는 프레임을 중개하는 과정이 필요 없기 때문에 </a:t>
            </a:r>
            <a:r>
              <a:rPr lang="ko-KR" altLang="en-US" b="0" dirty="0" smtClean="0"/>
              <a:t>무시해도 됨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둘째</a:t>
            </a:r>
            <a:r>
              <a:rPr lang="en-US" altLang="ko-KR" b="0" dirty="0"/>
              <a:t>, </a:t>
            </a:r>
            <a:r>
              <a:rPr lang="ko-KR" altLang="en-US" b="0" dirty="0" smtClean="0"/>
              <a:t>프레임의 수신 </a:t>
            </a:r>
            <a:r>
              <a:rPr lang="ko-KR" altLang="en-US" b="0" dirty="0"/>
              <a:t>호스트가 송신 호스트와 다른 방향에 위치한 경우에는 수신 호스트가 있는 방향으로 </a:t>
            </a:r>
            <a:r>
              <a:rPr lang="ko-KR" altLang="en-US" b="0" dirty="0" smtClean="0"/>
              <a:t>프레임을 </a:t>
            </a:r>
            <a:r>
              <a:rPr lang="ko-KR" altLang="en-US" b="0" dirty="0"/>
              <a:t>중개해야 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64776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브리지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3-13]</a:t>
            </a:r>
            <a:r>
              <a:rPr lang="ko-KR" altLang="en-US" b="0" dirty="0"/>
              <a:t>은 브리지 </a:t>
            </a:r>
            <a:r>
              <a:rPr lang="en-US" altLang="ko-KR" b="0" dirty="0"/>
              <a:t>B1</a:t>
            </a:r>
            <a:r>
              <a:rPr lang="ko-KR" altLang="en-US" b="0" dirty="0"/>
              <a:t>과 </a:t>
            </a:r>
            <a:r>
              <a:rPr lang="en-US" altLang="ko-KR" b="0" dirty="0"/>
              <a:t>B2</a:t>
            </a:r>
            <a:r>
              <a:rPr lang="ko-KR" altLang="en-US" b="0" dirty="0"/>
              <a:t>를 사용하는 환경에서 브리지 </a:t>
            </a:r>
            <a:r>
              <a:rPr lang="en-US" altLang="ko-KR" b="0" dirty="0"/>
              <a:t>B1</a:t>
            </a:r>
            <a:r>
              <a:rPr lang="ko-KR" altLang="en-US" b="0" dirty="0"/>
              <a:t>에는 </a:t>
            </a:r>
            <a:r>
              <a:rPr lang="en-US" altLang="ko-KR" b="0" dirty="0"/>
              <a:t>LAN</a:t>
            </a:r>
            <a:r>
              <a:rPr lang="ko-KR" altLang="en-US" b="0" dirty="0"/>
              <a:t>을 </a:t>
            </a:r>
            <a:r>
              <a:rPr lang="en-US" altLang="ko-KR" b="0" dirty="0"/>
              <a:t>3</a:t>
            </a:r>
            <a:r>
              <a:rPr lang="ko-KR" altLang="en-US" b="0" dirty="0"/>
              <a:t>개</a:t>
            </a:r>
            <a:r>
              <a:rPr lang="en-US" altLang="ko-KR" b="0" dirty="0"/>
              <a:t>(LAN1</a:t>
            </a:r>
            <a:r>
              <a:rPr lang="en-US" altLang="ko-KR" b="0" dirty="0" smtClean="0"/>
              <a:t>, LAN2</a:t>
            </a:r>
            <a:r>
              <a:rPr lang="en-US" altLang="ko-KR" b="0" dirty="0"/>
              <a:t>, LAN3) </a:t>
            </a:r>
            <a:r>
              <a:rPr lang="ko-KR" altLang="en-US" b="0" dirty="0"/>
              <a:t>연결하고</a:t>
            </a:r>
            <a:r>
              <a:rPr lang="en-US" altLang="ko-KR" b="0" dirty="0"/>
              <a:t>, </a:t>
            </a:r>
            <a:r>
              <a:rPr lang="ko-KR" altLang="en-US" b="0" dirty="0"/>
              <a:t>브리지 </a:t>
            </a:r>
            <a:r>
              <a:rPr lang="en-US" altLang="ko-KR" b="0" dirty="0"/>
              <a:t>B2</a:t>
            </a:r>
            <a:r>
              <a:rPr lang="ko-KR" altLang="en-US" b="0" dirty="0"/>
              <a:t>에는 </a:t>
            </a:r>
            <a:r>
              <a:rPr lang="en-US" altLang="ko-KR" b="0" dirty="0"/>
              <a:t>LAN</a:t>
            </a:r>
            <a:r>
              <a:rPr lang="ko-KR" altLang="en-US" b="0" dirty="0"/>
              <a:t>을 </a:t>
            </a:r>
            <a:r>
              <a:rPr lang="en-US" altLang="ko-KR" b="0" dirty="0"/>
              <a:t>2</a:t>
            </a:r>
            <a:r>
              <a:rPr lang="ko-KR" altLang="en-US" b="0" dirty="0"/>
              <a:t>개</a:t>
            </a:r>
            <a:r>
              <a:rPr lang="en-US" altLang="ko-KR" b="0" dirty="0"/>
              <a:t>(LAN3, LAN4) </a:t>
            </a:r>
            <a:r>
              <a:rPr lang="ko-KR" altLang="en-US" b="0" dirty="0"/>
              <a:t>연결한 </a:t>
            </a:r>
            <a:r>
              <a:rPr lang="ko-KR" altLang="en-US" b="0" dirty="0" smtClean="0"/>
              <a:t>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598611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트랜스페런트 브리지가 제대로 동작하려면 라우팅</a:t>
            </a:r>
            <a:r>
              <a:rPr lang="ko-KR" altLang="en-US" b="0" dirty="0"/>
              <a:t> 테이블 </a:t>
            </a:r>
            <a:r>
              <a:rPr lang="ko-KR" altLang="en-US" b="0" dirty="0" smtClean="0"/>
              <a:t>정보가 </a:t>
            </a:r>
            <a:r>
              <a:rPr lang="ko-KR" altLang="en-US" b="0" dirty="0"/>
              <a:t>정확해야 </a:t>
            </a:r>
            <a:r>
              <a:rPr lang="ko-KR" altLang="en-US" b="0" dirty="0" smtClean="0"/>
              <a:t>함</a:t>
            </a:r>
            <a:endParaRPr lang="ko-KR" altLang="en-US" b="0" dirty="0"/>
          </a:p>
          <a:p>
            <a:pPr lvl="2"/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</a:t>
            </a:r>
            <a:r>
              <a:rPr lang="ko-KR" altLang="en-US" b="0" dirty="0"/>
              <a:t>테이블은 </a:t>
            </a:r>
            <a:r>
              <a:rPr lang="en-US" altLang="ko-KR" b="0" dirty="0"/>
              <a:t>LAN</a:t>
            </a:r>
            <a:r>
              <a:rPr lang="ko-KR" altLang="en-US" b="0" dirty="0"/>
              <a:t>이 동작하면서 자동으로 </a:t>
            </a:r>
            <a:r>
              <a:rPr lang="ko-KR" altLang="en-US" b="0" dirty="0" smtClean="0"/>
              <a:t>생성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데이터 전달 과정에서 얻은 프레임의 송신 호스트 </a:t>
            </a:r>
            <a:r>
              <a:rPr lang="ko-KR" altLang="en-US" b="0" dirty="0" smtClean="0"/>
              <a:t>주소와 </a:t>
            </a:r>
            <a:r>
              <a:rPr lang="ko-KR" altLang="en-US" b="0" dirty="0"/>
              <a:t>포트 번호의 정보를 </a:t>
            </a:r>
            <a:r>
              <a:rPr lang="ko-KR" altLang="en-US" b="0" dirty="0"/>
              <a:t>라우팅</a:t>
            </a:r>
            <a:r>
              <a:rPr lang="ko-KR" altLang="en-US" b="0" dirty="0"/>
              <a:t> 테이블에 </a:t>
            </a:r>
            <a:r>
              <a:rPr lang="ko-KR" altLang="en-US" b="0" dirty="0" smtClean="0"/>
              <a:t>반영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네트워크의 동작 과정에서 라우팅</a:t>
            </a:r>
            <a:r>
              <a:rPr lang="ko-KR" altLang="en-US" b="0" dirty="0"/>
              <a:t> 정보를 얻는 방식을 </a:t>
            </a:r>
            <a:r>
              <a:rPr lang="ko-KR" altLang="en-US" b="0" dirty="0" smtClean="0"/>
              <a:t>역방향 학습</a:t>
            </a:r>
            <a:r>
              <a:rPr lang="en-US" altLang="ko-KR" dirty="0"/>
              <a:t> </a:t>
            </a:r>
            <a:r>
              <a:rPr lang="ko-KR" altLang="en-US" b="0" dirty="0" smtClean="0"/>
              <a:t>알고리즘이라고 함</a:t>
            </a:r>
            <a:endParaRPr lang="en-US" altLang="ko-KR" b="0" dirty="0" smtClean="0"/>
          </a:p>
          <a:p>
            <a:pPr lvl="3"/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b="0" dirty="0" smtClean="0"/>
              <a:t>브리지 </a:t>
            </a:r>
            <a:r>
              <a:rPr lang="en-US" altLang="ko-KR" b="0" dirty="0"/>
              <a:t>B1</a:t>
            </a:r>
            <a:r>
              <a:rPr lang="ko-KR" altLang="en-US" b="0" dirty="0"/>
              <a:t>과 </a:t>
            </a:r>
            <a:r>
              <a:rPr lang="en-US" altLang="ko-KR" b="0" dirty="0"/>
              <a:t>B2</a:t>
            </a:r>
            <a:r>
              <a:rPr lang="ko-KR" altLang="en-US" b="0" dirty="0"/>
              <a:t>의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</a:t>
            </a:r>
            <a:r>
              <a:rPr lang="ko-KR" altLang="en-US" b="0" dirty="0" smtClean="0"/>
              <a:t>테이블에 </a:t>
            </a:r>
            <a:r>
              <a:rPr lang="ko-KR" altLang="en-US" b="0" dirty="0"/>
              <a:t>호스트 </a:t>
            </a:r>
            <a:r>
              <a:rPr lang="en-US" altLang="ko-KR" b="0" dirty="0"/>
              <a:t>c</a:t>
            </a:r>
            <a:r>
              <a:rPr lang="ko-KR" altLang="en-US" b="0" dirty="0"/>
              <a:t>의 이동을 </a:t>
            </a:r>
            <a:r>
              <a:rPr lang="ko-KR" altLang="en-US" b="0" dirty="0" smtClean="0"/>
              <a:t>반영한 그림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6181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스패닝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네트워크에 이중 경로가 존재하면 잘못된 라우팅</a:t>
            </a:r>
            <a:r>
              <a:rPr lang="ko-KR" altLang="en-US" b="0" dirty="0"/>
              <a:t> 정보를 얻게 </a:t>
            </a:r>
            <a:r>
              <a:rPr lang="ko-KR" altLang="en-US" b="0" dirty="0" smtClean="0"/>
              <a:t>됨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ko-KR" altLang="en-US" b="0" dirty="0" smtClean="0"/>
              <a:t>네트워크의 </a:t>
            </a:r>
            <a:r>
              <a:rPr lang="ko-KR" altLang="en-US" b="0" dirty="0"/>
              <a:t>설계 과정에서 순환 구조가 불가피하게 만들어지면 네트워크의 논리적인 연결 </a:t>
            </a:r>
            <a:r>
              <a:rPr lang="ko-KR" altLang="en-US" b="0" dirty="0" smtClean="0"/>
              <a:t>상태를 </a:t>
            </a:r>
            <a:r>
              <a:rPr lang="ko-KR" altLang="en-US" b="0" dirty="0"/>
              <a:t>비순환 형태로 간주함으로써</a:t>
            </a:r>
            <a:r>
              <a:rPr lang="en-US" altLang="ko-KR" b="0" dirty="0"/>
              <a:t>, </a:t>
            </a:r>
            <a:r>
              <a:rPr lang="ko-KR" altLang="en-US" b="0" dirty="0"/>
              <a:t>역방향 학습 알고리즘이 올바르게 동작하도록 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네트워크의 </a:t>
            </a:r>
            <a:r>
              <a:rPr lang="ko-KR" altLang="en-US" b="0" dirty="0"/>
              <a:t>비순환 구조를 </a:t>
            </a:r>
            <a:r>
              <a:rPr lang="ko-KR" altLang="en-US" b="0" dirty="0" err="1"/>
              <a:t>스패닝</a:t>
            </a:r>
            <a:r>
              <a:rPr lang="ko-KR" altLang="en-US" b="0" dirty="0"/>
              <a:t> </a:t>
            </a:r>
            <a:r>
              <a:rPr lang="ko-KR" altLang="en-US" b="0" dirty="0" smtClean="0"/>
              <a:t>트리라 </a:t>
            </a:r>
            <a:r>
              <a:rPr lang="ko-KR" altLang="en-US" b="0" dirty="0"/>
              <a:t>하고</a:t>
            </a:r>
            <a:r>
              <a:rPr lang="en-US" altLang="ko-KR" b="0" dirty="0"/>
              <a:t>, </a:t>
            </a:r>
            <a:r>
              <a:rPr lang="ko-KR" altLang="en-US" b="0" dirty="0"/>
              <a:t>이를 지원하는 알고리즘을 </a:t>
            </a:r>
            <a:r>
              <a:rPr lang="ko-KR" altLang="en-US" b="0" dirty="0" err="1" smtClean="0"/>
              <a:t>스패닝</a:t>
            </a:r>
            <a:r>
              <a:rPr lang="ko-KR" altLang="en-US" b="0" dirty="0" smtClean="0"/>
              <a:t> 트리 </a:t>
            </a:r>
            <a:r>
              <a:rPr lang="ko-KR" altLang="en-US" b="0" dirty="0"/>
              <a:t>알고리즘이라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31071"/>
            <a:ext cx="6172200" cy="39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9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브리지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트랜스페런트</a:t>
            </a:r>
            <a:r>
              <a:rPr lang="ko-KR" altLang="en-US" b="0" dirty="0"/>
              <a:t> 브리지는 공유 버스에서 구현되는 </a:t>
            </a:r>
            <a:r>
              <a:rPr lang="en-US" altLang="ko-KR" b="0" dirty="0" smtClean="0"/>
              <a:t>CSMA/CD </a:t>
            </a:r>
            <a:r>
              <a:rPr lang="ko-KR" altLang="en-US" b="0" dirty="0" smtClean="0"/>
              <a:t>방식과 </a:t>
            </a:r>
            <a:r>
              <a:rPr lang="ko-KR" altLang="en-US" b="0" dirty="0"/>
              <a:t>토큰 버스 방식에서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사용자 </a:t>
            </a:r>
            <a:r>
              <a:rPr lang="ko-KR" altLang="en-US" b="0" dirty="0"/>
              <a:t>입장에서 보면 간편하지만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효율적이지 </a:t>
            </a:r>
            <a:r>
              <a:rPr lang="ko-KR" altLang="en-US" b="0" dirty="0"/>
              <a:t>못하다는 단점도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dirty="0"/>
              <a:t>일반적으로 소스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ko-KR" altLang="en-US" dirty="0" smtClean="0"/>
              <a:t>브리지는 </a:t>
            </a:r>
            <a:r>
              <a:rPr lang="ko-KR" altLang="en-US" dirty="0"/>
              <a:t>링 구조의 네트워크에서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9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err="1" smtClean="0"/>
              <a:t>인터네트워킹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인터넷 환경에서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프로토콜을 사용해 </a:t>
            </a:r>
            <a:r>
              <a:rPr lang="en-US" altLang="ko-KR" b="0" dirty="0"/>
              <a:t>IP </a:t>
            </a:r>
            <a:r>
              <a:rPr lang="ko-KR" altLang="en-US" b="0" dirty="0" err="1" smtClean="0"/>
              <a:t>인터네트워킹을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지원하려면 </a:t>
            </a:r>
            <a:r>
              <a:rPr lang="en-US" altLang="ko-KR" b="0" dirty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/>
              <a:t>3-16]</a:t>
            </a:r>
            <a:r>
              <a:rPr lang="ko-KR" altLang="en-US" b="0" dirty="0"/>
              <a:t>처럼 송수신 호스트 간의 여러 네트워크 인터페이스를 거쳐 패킷을</a:t>
            </a:r>
            <a:r>
              <a:rPr lang="ko-KR" altLang="en-US" b="0" dirty="0"/>
              <a:t> 전달할 수 </a:t>
            </a:r>
            <a:r>
              <a:rPr lang="ko-KR" altLang="en-US" b="0" dirty="0" smtClean="0"/>
              <a:t>있어야 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인터넷에 </a:t>
            </a:r>
            <a:r>
              <a:rPr lang="ko-KR" altLang="en-US" b="0" dirty="0"/>
              <a:t>연결된 모든 시스템은 공통으로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프로토콜을 지원해야 하며</a:t>
            </a:r>
            <a:r>
              <a:rPr lang="en-US" altLang="ko-KR" b="0" dirty="0"/>
              <a:t>, </a:t>
            </a:r>
            <a:r>
              <a:rPr lang="ko-KR" altLang="en-US" b="0" dirty="0"/>
              <a:t>하위의 데이터 링크 </a:t>
            </a:r>
            <a:r>
              <a:rPr lang="ko-KR" altLang="en-US" b="0" dirty="0" smtClean="0"/>
              <a:t>계층에는 </a:t>
            </a:r>
            <a:r>
              <a:rPr lang="ko-KR" altLang="en-US" b="0" dirty="0"/>
              <a:t>다양한 종류가 </a:t>
            </a:r>
            <a:r>
              <a:rPr lang="ko-KR" altLang="en-US" b="0" dirty="0" smtClean="0"/>
              <a:t>존재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2" y="2743200"/>
            <a:ext cx="654776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ko-KR" altLang="en-US" dirty="0"/>
          </a:p>
          <a:p>
            <a:r>
              <a:rPr lang="en-US" altLang="ko-KR" dirty="0">
                <a:solidFill>
                  <a:srgbClr val="4E27F5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네트워크의 분류</a:t>
            </a:r>
            <a:endParaRPr lang="ko-KR" altLang="en-US" dirty="0"/>
          </a:p>
          <a:p>
            <a:r>
              <a:rPr lang="en-US" altLang="ko-KR" dirty="0">
                <a:solidFill>
                  <a:srgbClr val="4E27F5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 err="1" smtClean="0"/>
              <a:t>인터네트워킹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04 </a:t>
            </a:r>
            <a:r>
              <a:rPr lang="ko-KR" altLang="en-US" dirty="0"/>
              <a:t>서비스 품질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 err="1"/>
              <a:t>인터네트워킹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라우터에는 양쪽 </a:t>
            </a:r>
            <a:r>
              <a:rPr lang="en-US" altLang="ko-KR" b="0" dirty="0"/>
              <a:t>MAC </a:t>
            </a:r>
            <a:r>
              <a:rPr lang="ko-KR" altLang="en-US" b="0" dirty="0"/>
              <a:t>계층의 프레임 구조에 차이가 있을 때 이를 변환하는 기능이 </a:t>
            </a:r>
            <a:r>
              <a:rPr lang="ko-KR" altLang="en-US" b="0" dirty="0" smtClean="0"/>
              <a:t>필요</a:t>
            </a:r>
            <a:endParaRPr lang="en-US" altLang="ko-KR" dirty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3-17]</a:t>
            </a:r>
            <a:r>
              <a:rPr lang="ko-KR" altLang="en-US" b="0" dirty="0"/>
              <a:t>처럼 라우터 </a:t>
            </a:r>
            <a:r>
              <a:rPr lang="en-US" altLang="ko-KR" b="0" dirty="0"/>
              <a:t>A</a:t>
            </a:r>
            <a:r>
              <a:rPr lang="ko-KR" altLang="en-US" b="0" dirty="0"/>
              <a:t>는 입력된 이더넷 헤더를 </a:t>
            </a:r>
            <a:r>
              <a:rPr lang="en-US" altLang="ko-KR" b="0" dirty="0"/>
              <a:t>PPP </a:t>
            </a:r>
            <a:r>
              <a:rPr lang="ko-KR" altLang="en-US" b="0" dirty="0"/>
              <a:t>헤더로 변환하고</a:t>
            </a:r>
            <a:r>
              <a:rPr lang="en-US" altLang="ko-KR" b="0" dirty="0"/>
              <a:t>, </a:t>
            </a:r>
            <a:r>
              <a:rPr lang="ko-KR" altLang="en-US" b="0" dirty="0"/>
              <a:t>라우터 </a:t>
            </a:r>
            <a:r>
              <a:rPr lang="en-US" altLang="ko-KR" b="0" dirty="0"/>
              <a:t>B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PPP </a:t>
            </a:r>
            <a:r>
              <a:rPr lang="ko-KR" altLang="en-US" b="0" dirty="0"/>
              <a:t>헤더를 </a:t>
            </a:r>
            <a:r>
              <a:rPr lang="en-US" altLang="ko-KR" b="0" dirty="0"/>
              <a:t>ATM </a:t>
            </a:r>
            <a:r>
              <a:rPr lang="ko-KR" altLang="en-US" b="0" dirty="0"/>
              <a:t>헤더로 변환해주어야 </a:t>
            </a:r>
            <a:r>
              <a:rPr lang="ko-KR" altLang="en-US" dirty="0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7315200" cy="30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0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고정 경로 배정</a:t>
            </a:r>
            <a:endParaRPr lang="en-US" altLang="ko-KR" dirty="0" smtClean="0"/>
          </a:p>
          <a:p>
            <a:pPr lvl="1"/>
            <a:r>
              <a:rPr lang="ko-KR" altLang="en-US" b="0" dirty="0"/>
              <a:t>간단한 구현만으로도 효과적인 라우팅이 가능한 방법으로</a:t>
            </a:r>
            <a:r>
              <a:rPr lang="en-US" altLang="ko-KR" b="0" dirty="0"/>
              <a:t>, </a:t>
            </a:r>
            <a:r>
              <a:rPr lang="ko-KR" altLang="en-US" b="0" dirty="0" smtClean="0"/>
              <a:t>송수신 </a:t>
            </a:r>
            <a:r>
              <a:rPr lang="ko-KR" altLang="en-US" b="0" dirty="0"/>
              <a:t>호스트 사이에 고정불변의 경로를 </a:t>
            </a:r>
            <a:r>
              <a:rPr lang="ko-KR" altLang="en-US" b="0" dirty="0" smtClean="0"/>
              <a:t>배정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 </a:t>
            </a:r>
            <a:r>
              <a:rPr lang="ko-KR" altLang="en-US" b="0" dirty="0"/>
              <a:t>경로가 고정되므로 </a:t>
            </a:r>
            <a:r>
              <a:rPr lang="ko-KR" altLang="en-US" b="0" dirty="0" err="1"/>
              <a:t>트래픽</a:t>
            </a:r>
            <a:r>
              <a:rPr lang="ko-KR" altLang="en-US" b="0" dirty="0"/>
              <a:t> </a:t>
            </a:r>
            <a:r>
              <a:rPr lang="ko-KR" altLang="en-US" b="0" dirty="0" smtClean="0"/>
              <a:t>변화에 </a:t>
            </a:r>
            <a:r>
              <a:rPr lang="ko-KR" altLang="en-US" b="0" dirty="0"/>
              <a:t>따른 동적 경로 배정이 불가능하다는 </a:t>
            </a:r>
            <a:r>
              <a:rPr lang="ko-KR" altLang="en-US" dirty="0" smtClean="0"/>
              <a:t>단점이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14650"/>
            <a:ext cx="4229739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각 라우터가 관리하는 라우팅 정보는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3-19]</a:t>
            </a:r>
            <a:r>
              <a:rPr lang="ko-KR" altLang="en-US" b="0" dirty="0"/>
              <a:t>처럼 </a:t>
            </a:r>
            <a:r>
              <a:rPr lang="ko-KR" altLang="en-US" b="0" dirty="0" smtClean="0"/>
              <a:t>결정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경로 </a:t>
            </a:r>
            <a:r>
              <a:rPr lang="ko-KR" altLang="en-US" b="0" dirty="0"/>
              <a:t>배정은 </a:t>
            </a:r>
            <a:r>
              <a:rPr lang="ko-KR" altLang="en-US" b="0" dirty="0" smtClean="0"/>
              <a:t>네트워크를 </a:t>
            </a:r>
            <a:r>
              <a:rPr lang="ko-KR" altLang="en-US" b="0" dirty="0"/>
              <a:t>연결하는 선로의 전송 용량이나 네트워크 간의 데이터 </a:t>
            </a:r>
            <a:r>
              <a:rPr lang="ko-KR" altLang="en-US" b="0" dirty="0"/>
              <a:t>전송량을</a:t>
            </a:r>
            <a:r>
              <a:rPr lang="ko-KR" altLang="en-US" b="0" dirty="0"/>
              <a:t> 측정해 </a:t>
            </a:r>
            <a:r>
              <a:rPr lang="ko-KR" altLang="en-US" b="0" dirty="0" smtClean="0"/>
              <a:t>이루어짐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43" y="2433638"/>
            <a:ext cx="6312757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5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적응 경로 배정</a:t>
            </a:r>
            <a:endParaRPr lang="en-US" altLang="ko-KR" dirty="0" smtClean="0"/>
          </a:p>
          <a:p>
            <a:pPr lvl="1"/>
            <a:r>
              <a:rPr lang="ko-KR" altLang="en-US" b="0" dirty="0"/>
              <a:t>고정 경로 배정 방식에서 라우팅</a:t>
            </a:r>
            <a:r>
              <a:rPr lang="ko-KR" altLang="en-US" b="0" dirty="0"/>
              <a:t> 테이블의 경로 정보 변경은 네트워크 구성이 변경된 </a:t>
            </a:r>
            <a:r>
              <a:rPr lang="ko-KR" altLang="en-US" b="0" dirty="0" smtClean="0"/>
              <a:t>경우에만 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인터넷에서 </a:t>
            </a:r>
            <a:r>
              <a:rPr lang="ko-KR" altLang="en-US" b="0" dirty="0"/>
              <a:t>사용되는 </a:t>
            </a:r>
            <a:r>
              <a:rPr lang="ko-KR" altLang="en-US" b="0" dirty="0"/>
              <a:t>라우터는</a:t>
            </a:r>
            <a:r>
              <a:rPr lang="ko-KR" altLang="en-US" b="0" dirty="0"/>
              <a:t> 적응 경로 </a:t>
            </a:r>
            <a:r>
              <a:rPr lang="ko-KR" altLang="en-US" b="0" dirty="0" smtClean="0"/>
              <a:t>배정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방식을 </a:t>
            </a:r>
            <a:r>
              <a:rPr lang="ko-KR" altLang="en-US" b="0" dirty="0" smtClean="0"/>
              <a:t>채택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적응 경로 배정에서는 네트워크 연결 상태가 변하면 이를 패킷의</a:t>
            </a:r>
            <a:r>
              <a:rPr lang="ko-KR" altLang="en-US" b="0" dirty="0"/>
              <a:t> 전달 경로에 </a:t>
            </a:r>
            <a:r>
              <a:rPr lang="ko-KR" altLang="en-US" b="0" dirty="0" smtClean="0"/>
              <a:t>반영하는데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결정에 </a:t>
            </a:r>
            <a:r>
              <a:rPr lang="ko-KR" altLang="en-US" b="0" dirty="0"/>
              <a:t>영향을 주는 요소는 크게 두 </a:t>
            </a:r>
            <a:r>
              <a:rPr lang="ko-KR" altLang="en-US" b="0" dirty="0" smtClean="0"/>
              <a:t>가지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특정 </a:t>
            </a:r>
            <a:r>
              <a:rPr lang="ko-KR" altLang="en-US" b="0" dirty="0"/>
              <a:t>네트워크나 </a:t>
            </a:r>
            <a:r>
              <a:rPr lang="ko-KR" altLang="en-US" b="0" dirty="0" err="1"/>
              <a:t>라우터가</a:t>
            </a:r>
            <a:r>
              <a:rPr lang="ko-KR" altLang="en-US" b="0" dirty="0"/>
              <a:t> </a:t>
            </a:r>
            <a:r>
              <a:rPr lang="ko-KR" altLang="en-US" b="0" dirty="0" smtClean="0"/>
              <a:t>정상적으로 동작하지 </a:t>
            </a:r>
            <a:r>
              <a:rPr lang="ko-KR" altLang="en-US" b="0" dirty="0"/>
              <a:t>않는 </a:t>
            </a:r>
            <a:r>
              <a:rPr lang="ko-KR" altLang="en-US" b="0" dirty="0" smtClean="0"/>
              <a:t>경우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네트워크의 </a:t>
            </a:r>
            <a:r>
              <a:rPr lang="ko-KR" altLang="en-US" b="0" dirty="0"/>
              <a:t>특정 위치에서 혼잡이 발생하는 </a:t>
            </a:r>
            <a:r>
              <a:rPr lang="ko-KR" altLang="en-US" b="0" dirty="0" smtClean="0"/>
              <a:t>경우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적응 경로 배정은 </a:t>
            </a:r>
            <a:r>
              <a:rPr lang="ko-KR" altLang="en-US" b="0" dirty="0" smtClean="0"/>
              <a:t>경로를 결정하는 </a:t>
            </a:r>
            <a:r>
              <a:rPr lang="ko-KR" altLang="en-US" b="0" dirty="0"/>
              <a:t>과정이 복잡해지면 이를 처리하는 </a:t>
            </a:r>
            <a:r>
              <a:rPr lang="ko-KR" altLang="en-US" b="0" dirty="0"/>
              <a:t>라우터의</a:t>
            </a:r>
            <a:r>
              <a:rPr lang="ko-KR" altLang="en-US" b="0" dirty="0"/>
              <a:t> 부담이 </a:t>
            </a:r>
            <a:r>
              <a:rPr lang="ko-KR" altLang="en-US" b="0" dirty="0" smtClean="0"/>
              <a:t>증가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인터넷처럼 복잡하고 </a:t>
            </a:r>
            <a:r>
              <a:rPr lang="ko-KR" altLang="en-US" b="0" dirty="0"/>
              <a:t>거대한 네트워크에서 </a:t>
            </a:r>
            <a:r>
              <a:rPr lang="ko-KR" altLang="en-US" b="0" dirty="0" smtClean="0"/>
              <a:t>인터넷 </a:t>
            </a:r>
            <a:r>
              <a:rPr lang="ko-KR" altLang="en-US" b="0" dirty="0"/>
              <a:t>자체의 </a:t>
            </a:r>
            <a:r>
              <a:rPr lang="ko-KR" altLang="en-US" b="0" dirty="0"/>
              <a:t>트래픽</a:t>
            </a:r>
            <a:r>
              <a:rPr lang="ko-KR" altLang="en-US" b="0" dirty="0"/>
              <a:t> 증가에 많은 영향을 </a:t>
            </a:r>
            <a:r>
              <a:rPr lang="ko-KR" altLang="en-US" dirty="0" smtClean="0"/>
              <a:t>줌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인터넷에서 </a:t>
            </a:r>
            <a:r>
              <a:rPr lang="ko-KR" altLang="en-US" b="0" dirty="0"/>
              <a:t>라우팅 정보의 수집은 비실시간적으로</a:t>
            </a:r>
            <a:r>
              <a:rPr lang="ko-KR" altLang="en-US" b="0" dirty="0"/>
              <a:t> 제한된 형태로 </a:t>
            </a:r>
            <a:r>
              <a:rPr lang="ko-KR" altLang="en-US" b="0" dirty="0" smtClean="0"/>
              <a:t>적용됨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6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r>
              <a:rPr lang="ko-KR" altLang="en-US" dirty="0" smtClean="0"/>
              <a:t>자율 시스템</a:t>
            </a:r>
            <a:endParaRPr lang="en-US" altLang="ko-KR" dirty="0" smtClean="0"/>
          </a:p>
          <a:p>
            <a:pPr lvl="1"/>
            <a:r>
              <a:rPr lang="ko-KR" altLang="en-US" b="0" dirty="0"/>
              <a:t>자율 </a:t>
            </a:r>
            <a:r>
              <a:rPr lang="ko-KR" altLang="en-US" b="0" dirty="0" smtClean="0"/>
              <a:t>시스템은 </a:t>
            </a:r>
            <a:r>
              <a:rPr lang="ko-KR" altLang="en-US" b="0" dirty="0"/>
              <a:t>다수의 </a:t>
            </a:r>
            <a:r>
              <a:rPr lang="ko-KR" altLang="en-US" b="0" dirty="0"/>
              <a:t>라우터로 구성할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라우터들은 서로 공통의 라우팅</a:t>
            </a:r>
            <a:r>
              <a:rPr lang="ko-KR" altLang="en-US" b="0" dirty="0"/>
              <a:t> 프로토콜을 </a:t>
            </a:r>
            <a:r>
              <a:rPr lang="ko-KR" altLang="en-US" b="0" dirty="0" smtClean="0"/>
              <a:t>사용해 정보를 교환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자율 </a:t>
            </a:r>
            <a:r>
              <a:rPr lang="ko-KR" altLang="en-US" b="0" dirty="0"/>
              <a:t>시스템은 동일한 </a:t>
            </a:r>
            <a:r>
              <a:rPr lang="ko-KR" altLang="en-US" b="0" dirty="0"/>
              <a:t>라우팅</a:t>
            </a:r>
            <a:r>
              <a:rPr lang="ko-KR" altLang="en-US" b="0" dirty="0"/>
              <a:t> 특성에 의해 동작하는 논리적인 단일 </a:t>
            </a:r>
            <a:r>
              <a:rPr lang="ko-KR" altLang="en-US" b="0" dirty="0" smtClean="0"/>
              <a:t>구성체</a:t>
            </a:r>
            <a:endParaRPr lang="en-US" altLang="ko-KR" dirty="0"/>
          </a:p>
          <a:p>
            <a:pPr lvl="1"/>
            <a:r>
              <a:rPr lang="ko-KR" altLang="en-US" b="0" dirty="0" smtClean="0"/>
              <a:t>자율 </a:t>
            </a:r>
            <a:r>
              <a:rPr lang="ko-KR" altLang="en-US" b="0" dirty="0"/>
              <a:t>시스템 내부에서 사용하는 공통 프로토콜을 내부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</a:t>
            </a:r>
            <a:r>
              <a:rPr lang="ko-KR" altLang="en-US" b="0" dirty="0" smtClean="0"/>
              <a:t>프로토콜이라 </a:t>
            </a:r>
            <a:r>
              <a:rPr lang="ko-KR" altLang="en-US" b="0" dirty="0"/>
              <a:t>하며</a:t>
            </a:r>
            <a:r>
              <a:rPr lang="en-US" altLang="ko-KR" b="0" dirty="0"/>
              <a:t>, </a:t>
            </a:r>
            <a:r>
              <a:rPr lang="ko-KR" altLang="en-US" b="0" dirty="0"/>
              <a:t>라우터들끼리 라우팅</a:t>
            </a:r>
            <a:r>
              <a:rPr lang="ko-KR" altLang="en-US" b="0" dirty="0"/>
              <a:t> 정보를 교환하는 용도로 </a:t>
            </a:r>
            <a:r>
              <a:rPr lang="ko-KR" altLang="en-US" b="0" dirty="0" smtClean="0"/>
              <a:t>사용</a:t>
            </a:r>
            <a:endParaRPr lang="en-US" altLang="ko-KR" dirty="0"/>
          </a:p>
          <a:p>
            <a:pPr lvl="1"/>
            <a:r>
              <a:rPr lang="ko-KR" altLang="en-US" b="0" dirty="0" smtClean="0"/>
              <a:t>자율 </a:t>
            </a:r>
            <a:r>
              <a:rPr lang="ko-KR" altLang="en-US" b="0" dirty="0"/>
              <a:t>시스템들 간에 사용하는 </a:t>
            </a:r>
            <a:r>
              <a:rPr lang="ko-KR" altLang="en-US" b="0" dirty="0" err="1" smtClean="0"/>
              <a:t>라우팅</a:t>
            </a:r>
            <a:r>
              <a:rPr lang="ko-KR" altLang="en-US" b="0" dirty="0" smtClean="0"/>
              <a:t> 프로토콜을 </a:t>
            </a:r>
            <a:r>
              <a:rPr lang="ko-KR" altLang="en-US" b="0" dirty="0"/>
              <a:t>일반적으로 외부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</a:t>
            </a:r>
            <a:r>
              <a:rPr lang="ko-KR" altLang="en-US" b="0" dirty="0" smtClean="0"/>
              <a:t>프로토콜이라 함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15" y="1904999"/>
            <a:ext cx="6170785" cy="41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1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서비스 품질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409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품질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b="0" dirty="0"/>
              <a:t>네트워크에서 서비스 품질이라는 </a:t>
            </a:r>
            <a:r>
              <a:rPr lang="ko-KR" altLang="en-US" b="0" dirty="0" smtClean="0"/>
              <a:t>용어는 보통 </a:t>
            </a:r>
            <a:r>
              <a:rPr lang="ko-KR" altLang="en-US" b="0" dirty="0"/>
              <a:t>데이터를 어느 </a:t>
            </a:r>
            <a:r>
              <a:rPr lang="ko-KR" altLang="en-US" b="0" dirty="0" smtClean="0"/>
              <a:t>정도로 </a:t>
            </a:r>
            <a:r>
              <a:rPr lang="ko-KR" altLang="en-US" b="0" dirty="0"/>
              <a:t>신뢰성 있게 전송하는지를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전송 과정에서의 데이터 변형</a:t>
            </a:r>
            <a:r>
              <a:rPr lang="en-US" altLang="ko-KR" b="0" dirty="0"/>
              <a:t>, </a:t>
            </a:r>
            <a:r>
              <a:rPr lang="ko-KR" altLang="en-US" b="0" dirty="0"/>
              <a:t>데이터 분실</a:t>
            </a:r>
            <a:r>
              <a:rPr lang="en-US" altLang="ko-KR" b="0" dirty="0"/>
              <a:t>,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지연</a:t>
            </a:r>
            <a:r>
              <a:rPr lang="en-US" altLang="ko-KR" b="0" dirty="0"/>
              <a:t>, </a:t>
            </a:r>
            <a:r>
              <a:rPr lang="ko-KR" altLang="en-US" b="0" dirty="0"/>
              <a:t>지연 값의 일관성</a:t>
            </a:r>
            <a:r>
              <a:rPr lang="en-US" altLang="ko-KR" b="0" dirty="0"/>
              <a:t>(</a:t>
            </a:r>
            <a:r>
              <a:rPr lang="ko-KR" altLang="en-US" b="0" dirty="0"/>
              <a:t>지터</a:t>
            </a:r>
            <a:r>
              <a:rPr lang="en-US" altLang="ko-KR" b="0" dirty="0"/>
              <a:t>) </a:t>
            </a:r>
            <a:r>
              <a:rPr lang="ko-KR" altLang="en-US" b="0" dirty="0"/>
              <a:t>등을 기준으로 전송 품질을 </a:t>
            </a:r>
            <a:r>
              <a:rPr lang="ko-KR" altLang="en-US" b="0" dirty="0" smtClean="0"/>
              <a:t>판단</a:t>
            </a:r>
            <a:endParaRPr lang="en-US" altLang="ko-KR" b="0" dirty="0" smtClean="0"/>
          </a:p>
          <a:p>
            <a:pPr lvl="1"/>
            <a:r>
              <a:rPr lang="ko-KR" altLang="en-US" dirty="0"/>
              <a:t>서비스 </a:t>
            </a:r>
            <a:r>
              <a:rPr lang="ko-KR" altLang="en-US" dirty="0" smtClean="0"/>
              <a:t>클래스는 </a:t>
            </a:r>
            <a:r>
              <a:rPr lang="ko-KR" altLang="en-US" b="0" dirty="0" smtClean="0"/>
              <a:t>사용자에게 </a:t>
            </a:r>
            <a:r>
              <a:rPr lang="ko-KR" altLang="en-US" b="0" dirty="0"/>
              <a:t>제공되는 네트워크 서비스를 등급에 따라 </a:t>
            </a:r>
            <a:r>
              <a:rPr lang="ko-KR" altLang="en-US" b="0" dirty="0" smtClean="0"/>
              <a:t>분류하는 것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34564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QoS</a:t>
            </a:r>
            <a:r>
              <a:rPr lang="en-US" altLang="ko-KR" b="1" dirty="0"/>
              <a:t>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인터넷 환경에서 전송 서비스의 품질 문제를 다루는 </a:t>
            </a:r>
            <a:r>
              <a:rPr lang="en-US" altLang="ko-KR" b="0" dirty="0"/>
              <a:t>QoSQuality of Service</a:t>
            </a:r>
            <a:r>
              <a:rPr lang="ko-KR" altLang="en-US" b="0" dirty="0"/>
              <a:t>는 네트워크 </a:t>
            </a:r>
            <a:r>
              <a:rPr lang="ko-KR" altLang="en-US" b="0" dirty="0" smtClean="0"/>
              <a:t>설계 과정의 </a:t>
            </a:r>
            <a:r>
              <a:rPr lang="ko-KR" altLang="en-US" b="0" dirty="0"/>
              <a:t>중요한 고려 </a:t>
            </a:r>
            <a:r>
              <a:rPr lang="ko-KR" altLang="en-US" b="0" dirty="0" smtClean="0"/>
              <a:t>대상</a:t>
            </a:r>
            <a:endParaRPr lang="en-US" altLang="ko-KR" b="0" dirty="0" smtClean="0"/>
          </a:p>
          <a:p>
            <a:pPr lvl="2"/>
            <a:r>
              <a:rPr lang="en-US" altLang="ko-KR" b="0" dirty="0"/>
              <a:t>QoS </a:t>
            </a:r>
            <a:r>
              <a:rPr lang="ko-KR" altLang="en-US" b="0" dirty="0"/>
              <a:t>기준은 보통 </a:t>
            </a:r>
            <a:r>
              <a:rPr lang="ko-KR" altLang="en-US" b="0" dirty="0" err="1"/>
              <a:t>연결형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서비스를 위한 </a:t>
            </a:r>
            <a:r>
              <a:rPr lang="ko-KR" altLang="en-US" b="0" dirty="0"/>
              <a:t>것이지만</a:t>
            </a:r>
            <a:r>
              <a:rPr lang="en-US" altLang="ko-KR" b="0" dirty="0"/>
              <a:t>, </a:t>
            </a:r>
            <a:r>
              <a:rPr lang="ko-KR" altLang="en-US" b="0" dirty="0"/>
              <a:t>비연결형</a:t>
            </a:r>
            <a:r>
              <a:rPr lang="ko-KR" altLang="en-US" b="0" dirty="0"/>
              <a:t> 서비스에도 부분적으로 </a:t>
            </a:r>
            <a:r>
              <a:rPr lang="ko-KR" altLang="en-US" b="0" dirty="0" smtClean="0"/>
              <a:t>적용</a:t>
            </a:r>
            <a:endParaRPr lang="en-US" altLang="ko-KR" b="0" dirty="0" smtClean="0"/>
          </a:p>
          <a:p>
            <a:pPr lvl="2"/>
            <a:r>
              <a:rPr lang="en-US" altLang="ko-KR" dirty="0" err="1"/>
              <a:t>QoS</a:t>
            </a:r>
            <a:r>
              <a:rPr lang="en-US" altLang="ko-KR" dirty="0"/>
              <a:t> </a:t>
            </a:r>
            <a:r>
              <a:rPr lang="ko-KR" altLang="en-US" dirty="0"/>
              <a:t>서비스를 </a:t>
            </a:r>
            <a:r>
              <a:rPr lang="ko-KR" altLang="en-US" dirty="0" smtClean="0"/>
              <a:t>지원할 </a:t>
            </a:r>
            <a:r>
              <a:rPr lang="ko-KR" altLang="en-US" b="0" dirty="0"/>
              <a:t>때 전송 계층에 필요한 기능이 </a:t>
            </a:r>
            <a:r>
              <a:rPr lang="ko-KR" altLang="en-US" b="0" dirty="0" smtClean="0"/>
              <a:t>구현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하위의 </a:t>
            </a:r>
            <a:r>
              <a:rPr lang="ko-KR" altLang="en-US" b="0" dirty="0"/>
              <a:t>네트워크 계층이 기능의 일부를 수행할 </a:t>
            </a:r>
            <a:r>
              <a:rPr lang="ko-KR" altLang="en-US" b="0" dirty="0" smtClean="0"/>
              <a:t>수 있으면 </a:t>
            </a:r>
            <a:r>
              <a:rPr lang="ko-KR" altLang="en-US" b="0" dirty="0"/>
              <a:t>전송 계층의 역할이 그만큼 </a:t>
            </a:r>
            <a:r>
              <a:rPr lang="ko-KR" altLang="en-US" b="0" dirty="0" err="1" smtClean="0"/>
              <a:t>줄어듬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연결 </a:t>
            </a:r>
            <a:r>
              <a:rPr lang="ko-KR" altLang="en-US" b="0" dirty="0"/>
              <a:t>설정 지연</a:t>
            </a:r>
          </a:p>
          <a:p>
            <a:pPr lvl="2"/>
            <a:r>
              <a:rPr lang="ko-KR" altLang="en-US" b="0" dirty="0" smtClean="0"/>
              <a:t>연결 </a:t>
            </a:r>
            <a:r>
              <a:rPr lang="ko-KR" altLang="en-US" b="0" dirty="0"/>
              <a:t>설정을 위한 </a:t>
            </a:r>
            <a:r>
              <a:rPr lang="en-US" altLang="ko-KR" b="0" dirty="0"/>
              <a:t>request </a:t>
            </a:r>
            <a:r>
              <a:rPr lang="ko-KR" altLang="en-US" b="0" dirty="0" err="1"/>
              <a:t>프리미티브</a:t>
            </a:r>
            <a:r>
              <a:rPr lang="ko-KR" altLang="en-US" b="0" dirty="0"/>
              <a:t> </a:t>
            </a:r>
            <a:r>
              <a:rPr lang="ko-KR" altLang="en-US" b="0" dirty="0" smtClean="0"/>
              <a:t>발생과 </a:t>
            </a:r>
            <a:r>
              <a:rPr lang="en-US" altLang="ko-KR" b="0" dirty="0"/>
              <a:t>confirm </a:t>
            </a:r>
            <a:r>
              <a:rPr lang="ko-KR" altLang="en-US" b="0" dirty="0"/>
              <a:t>프리미티브</a:t>
            </a:r>
            <a:r>
              <a:rPr lang="ko-KR" altLang="en-US" b="0" dirty="0"/>
              <a:t> 도착 사이의 경과 </a:t>
            </a:r>
            <a:r>
              <a:rPr lang="ko-KR" altLang="en-US" b="0" dirty="0" smtClean="0"/>
              <a:t>시간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시간이 짧을수록 </a:t>
            </a:r>
            <a:r>
              <a:rPr lang="ko-KR" altLang="en-US" b="0" dirty="0" smtClean="0"/>
              <a:t>서비스 </a:t>
            </a:r>
            <a:r>
              <a:rPr lang="ko-KR" altLang="en-US" b="0" dirty="0"/>
              <a:t>품질이 좋으며</a:t>
            </a:r>
            <a:r>
              <a:rPr lang="en-US" altLang="ko-KR" b="0" dirty="0"/>
              <a:t>, </a:t>
            </a:r>
            <a:r>
              <a:rPr lang="ko-KR" altLang="en-US" b="0" dirty="0"/>
              <a:t>네트워크 혼잡도 등의 영향을 많이 </a:t>
            </a:r>
            <a:r>
              <a:rPr lang="ko-KR" altLang="en-US" b="0" dirty="0" smtClean="0"/>
              <a:t>받음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연결 설정 실패 확률</a:t>
            </a:r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최대 연결 설정 </a:t>
            </a:r>
            <a:r>
              <a:rPr lang="ko-KR" altLang="en-US" b="0" dirty="0" smtClean="0"/>
              <a:t>지연 시간을 기준으로 연결 설정이 이루어지지 않을 확률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전송률</a:t>
            </a:r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시간 구간에서 초당 전송할 수 있는 바이트 </a:t>
            </a:r>
            <a:r>
              <a:rPr lang="ko-KR" altLang="en-US" b="0" dirty="0" smtClean="0"/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7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QoS</a:t>
            </a:r>
            <a:r>
              <a:rPr lang="en-US" altLang="ko-KR" b="1" dirty="0"/>
              <a:t> </a:t>
            </a:r>
            <a:r>
              <a:rPr lang="ko-KR" altLang="en-US" dirty="0"/>
              <a:t>개요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전송 지연</a:t>
            </a:r>
          </a:p>
          <a:p>
            <a:pPr lvl="2"/>
            <a:r>
              <a:rPr lang="ko-KR" altLang="en-US" b="0" dirty="0" smtClean="0"/>
              <a:t>송신 </a:t>
            </a:r>
            <a:r>
              <a:rPr lang="ko-KR" altLang="en-US" b="0" dirty="0"/>
              <a:t>호스트가 전송한 데이터가 수신 호스트에 도착할 때까지 </a:t>
            </a:r>
            <a:r>
              <a:rPr lang="ko-KR" altLang="en-US" b="0" dirty="0" smtClean="0"/>
              <a:t>경과한 시간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전송 오류율</a:t>
            </a:r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시간 구간에서 전송된 총 데이터 수와 오류 발생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수의 </a:t>
            </a:r>
            <a:r>
              <a:rPr lang="ko-KR" altLang="en-US" b="0" dirty="0" smtClean="0"/>
              <a:t>비율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우선순위</a:t>
            </a:r>
          </a:p>
          <a:p>
            <a:pPr lvl="2"/>
            <a:r>
              <a:rPr lang="ko-KR" altLang="en-US" b="0" dirty="0" smtClean="0"/>
              <a:t>다른 </a:t>
            </a:r>
            <a:r>
              <a:rPr lang="ko-KR" altLang="en-US" b="0" dirty="0"/>
              <a:t>데이터 전송보다 먼저 처리함을 </a:t>
            </a:r>
            <a:r>
              <a:rPr lang="ko-KR" altLang="en-US" b="0" dirty="0" smtClean="0"/>
              <a:t>의미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우선순위는 연결 설정 단위로 </a:t>
            </a:r>
            <a:r>
              <a:rPr lang="ko-KR" altLang="en-US" b="0" dirty="0" smtClean="0"/>
              <a:t>이루어질 </a:t>
            </a:r>
            <a:r>
              <a:rPr lang="ko-KR" altLang="en-US" b="0" dirty="0"/>
              <a:t>수도 있고</a:t>
            </a:r>
            <a:r>
              <a:rPr lang="en-US" altLang="ko-KR" b="0" dirty="0"/>
              <a:t>, </a:t>
            </a:r>
            <a:r>
              <a:rPr lang="ko-KR" altLang="en-US" b="0" dirty="0"/>
              <a:t>패킷</a:t>
            </a:r>
            <a:r>
              <a:rPr lang="ko-KR" altLang="en-US" b="0" dirty="0"/>
              <a:t> 단위로 이루어질 수도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6976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인터넷에서의 </a:t>
            </a:r>
            <a:r>
              <a:rPr lang="en-US" altLang="ko-KR" b="1" dirty="0" err="1"/>
              <a:t>QoS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QoS</a:t>
            </a:r>
            <a:r>
              <a:rPr lang="ko-KR" altLang="en-US" b="0" dirty="0"/>
              <a:t>에서는 전송 데이터를 특징에 따라 여러 종류로 </a:t>
            </a:r>
            <a:r>
              <a:rPr lang="ko-KR" altLang="en-US" b="0" dirty="0" smtClean="0"/>
              <a:t>분류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영상 </a:t>
            </a:r>
            <a:r>
              <a:rPr lang="ko-KR" altLang="en-US" b="0" dirty="0"/>
              <a:t>데이터 </a:t>
            </a:r>
            <a:r>
              <a:rPr lang="ko-KR" altLang="en-US" b="0" dirty="0" smtClean="0"/>
              <a:t>등은 대용량의 </a:t>
            </a:r>
            <a:r>
              <a:rPr lang="ko-KR" altLang="en-US" b="0" dirty="0"/>
              <a:t>실시간 전송이 필요하지만</a:t>
            </a:r>
            <a:r>
              <a:rPr lang="en-US" altLang="ko-KR" b="0" dirty="0"/>
              <a:t>, </a:t>
            </a:r>
            <a:r>
              <a:rPr lang="ko-KR" altLang="en-US" b="0" dirty="0"/>
              <a:t>전송 오류 문제에는 상대적으로 </a:t>
            </a:r>
            <a:r>
              <a:rPr lang="ko-KR" altLang="en-US" b="0" dirty="0" smtClean="0"/>
              <a:t>관대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일반 </a:t>
            </a:r>
            <a:r>
              <a:rPr lang="ko-KR" altLang="en-US" b="0" dirty="0"/>
              <a:t>컴퓨터 데이터는 실시간 기능은 필요 없지만</a:t>
            </a:r>
            <a:r>
              <a:rPr lang="en-US" altLang="ko-KR" b="0" dirty="0"/>
              <a:t>, </a:t>
            </a:r>
            <a:r>
              <a:rPr lang="ko-KR" altLang="en-US" b="0" dirty="0"/>
              <a:t>전송 오류에 매우 </a:t>
            </a:r>
            <a:r>
              <a:rPr lang="ko-KR" altLang="en-US" b="0" dirty="0" smtClean="0"/>
              <a:t>민감함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IP </a:t>
            </a:r>
            <a:r>
              <a:rPr lang="ko-KR" altLang="en-US" b="0" dirty="0" smtClean="0"/>
              <a:t>프로토콜에는 </a:t>
            </a:r>
            <a:r>
              <a:rPr lang="ko-KR" altLang="en-US" b="0" dirty="0"/>
              <a:t>특정 </a:t>
            </a:r>
            <a:r>
              <a:rPr lang="ko-KR" altLang="en-US" b="0" dirty="0"/>
              <a:t>패킷의 우선순위를 조절하는 기능이 존재하지 않으므로 모든 패킷을</a:t>
            </a:r>
            <a:r>
              <a:rPr lang="ko-KR" altLang="en-US" b="0" dirty="0"/>
              <a:t> 동일한 </a:t>
            </a:r>
            <a:r>
              <a:rPr lang="ko-KR" altLang="en-US" b="0" dirty="0" smtClean="0"/>
              <a:t>기준으로 </a:t>
            </a:r>
            <a:r>
              <a:rPr lang="ko-KR" altLang="en-US" b="0" dirty="0"/>
              <a:t>처리한다는 </a:t>
            </a:r>
            <a:r>
              <a:rPr lang="ko-KR" altLang="en-US" b="0" dirty="0" smtClean="0"/>
              <a:t>단점이 있음</a:t>
            </a:r>
            <a:endParaRPr lang="en-US" altLang="ko-KR" b="0" dirty="0" smtClean="0"/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프로토콜에서 </a:t>
            </a:r>
            <a:r>
              <a:rPr lang="en-US" altLang="ko-KR" b="0" dirty="0"/>
              <a:t>QoS</a:t>
            </a:r>
            <a:r>
              <a:rPr lang="ko-KR" altLang="en-US" b="0" dirty="0"/>
              <a:t>를 지원하려면 각 패킷을 서로 다른 </a:t>
            </a:r>
            <a:r>
              <a:rPr lang="en-US" altLang="ko-KR" b="0" dirty="0"/>
              <a:t>QoS </a:t>
            </a:r>
            <a:r>
              <a:rPr lang="ko-KR" altLang="en-US" b="0" dirty="0"/>
              <a:t>기준으로 구분할 수 </a:t>
            </a:r>
            <a:r>
              <a:rPr lang="ko-KR" altLang="en-US" b="0" dirty="0" smtClean="0"/>
              <a:t>있어야 하고</a:t>
            </a:r>
            <a:r>
              <a:rPr lang="en-US" altLang="ko-KR" b="0" dirty="0"/>
              <a:t>, </a:t>
            </a:r>
            <a:r>
              <a:rPr lang="ko-KR" altLang="en-US" b="0" dirty="0"/>
              <a:t>라우터에서</a:t>
            </a:r>
            <a:r>
              <a:rPr lang="ko-KR" altLang="en-US" b="0" dirty="0"/>
              <a:t> 이를 처리해야 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55744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라우팅</a:t>
            </a:r>
            <a:r>
              <a:rPr lang="ko-KR" altLang="en-US" b="0" dirty="0"/>
              <a:t> 시스템은 데이터를 최종 목적지까지 올바른 경로로 중개하는 </a:t>
            </a:r>
            <a:r>
              <a:rPr lang="ko-KR" altLang="en-US" b="0" dirty="0" smtClean="0"/>
              <a:t>교환 기능을 제공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ko-KR" altLang="en-US" dirty="0"/>
              <a:t>데이터 통신망에서 제공하는 다양한 </a:t>
            </a:r>
            <a:r>
              <a:rPr lang="ko-KR" altLang="en-US" dirty="0" err="1"/>
              <a:t>라우팅</a:t>
            </a:r>
            <a:r>
              <a:rPr lang="ko-KR" altLang="en-US" dirty="0"/>
              <a:t> 시스템의 종류를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en-US" altLang="ko-KR" dirty="0"/>
          </a:p>
          <a:p>
            <a:pPr lvl="1"/>
            <a:r>
              <a:rPr lang="ko-KR" altLang="en-US" b="0" dirty="0"/>
              <a:t>회선 </a:t>
            </a:r>
            <a:r>
              <a:rPr lang="ko-KR" altLang="en-US" b="0" dirty="0" smtClean="0"/>
              <a:t>교환 시스템은 </a:t>
            </a:r>
            <a:r>
              <a:rPr lang="ko-KR" altLang="en-US" b="0" dirty="0"/>
              <a:t>고정 대역으로 할당된 연결을 설정하여 데이터 전송을 </a:t>
            </a:r>
            <a:r>
              <a:rPr lang="ko-KR" altLang="en-US" b="0" dirty="0" smtClean="0"/>
              <a:t>시작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회선 교환 시스템에서는 하나의 연결에 대하여 전송되는 </a:t>
            </a:r>
            <a:r>
              <a:rPr lang="ko-KR" altLang="en-US" b="0" dirty="0" smtClean="0"/>
              <a:t>모든 </a:t>
            </a:r>
            <a:r>
              <a:rPr lang="ko-KR" altLang="en-US" b="0" dirty="0"/>
              <a:t>데이터가 동일한 경로로 </a:t>
            </a:r>
            <a:r>
              <a:rPr lang="ko-KR" altLang="en-US" b="0" dirty="0" err="1" smtClean="0"/>
              <a:t>라우팅됨</a:t>
            </a:r>
            <a:endParaRPr lang="en-US" altLang="ko-KR" dirty="0" smtClean="0"/>
          </a:p>
          <a:p>
            <a:pPr lvl="3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308628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기능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패킷</a:t>
            </a:r>
            <a:r>
              <a:rPr lang="ko-KR" altLang="en-US" b="0" dirty="0"/>
              <a:t> 교환 </a:t>
            </a:r>
            <a:r>
              <a:rPr lang="ko-KR" altLang="en-US" b="0" dirty="0" smtClean="0"/>
              <a:t>시스템은 </a:t>
            </a:r>
            <a:r>
              <a:rPr lang="ko-KR" altLang="en-US" b="0" dirty="0"/>
              <a:t>컴퓨터 네트워크 환경에서 주로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데이터를 미리 </a:t>
            </a:r>
            <a:r>
              <a:rPr lang="ko-KR" altLang="en-US" b="0" dirty="0" err="1" smtClean="0"/>
              <a:t>패킷</a:t>
            </a:r>
            <a:r>
              <a:rPr lang="ko-KR" altLang="en-US" b="0" dirty="0" smtClean="0"/>
              <a:t> </a:t>
            </a:r>
            <a:r>
              <a:rPr lang="ko-KR" altLang="en-US" b="0" dirty="0"/>
              <a:t>단위로 나누어 전송하므로 </a:t>
            </a:r>
            <a:r>
              <a:rPr lang="ko-KR" altLang="en-US" b="0" dirty="0"/>
              <a:t>패킷을 기준으로 </a:t>
            </a:r>
            <a:r>
              <a:rPr lang="ko-KR" altLang="en-US" b="0" dirty="0" err="1"/>
              <a:t>라우팅이</a:t>
            </a:r>
            <a:r>
              <a:rPr lang="ko-KR" altLang="en-US" b="0" dirty="0"/>
              <a:t> </a:t>
            </a:r>
            <a:r>
              <a:rPr lang="ko-KR" altLang="en-US" b="0" dirty="0" smtClean="0"/>
              <a:t>이루어짐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패킷 교환에는 모든 패킷의</a:t>
            </a:r>
            <a:r>
              <a:rPr lang="ko-KR" altLang="en-US" b="0" dirty="0"/>
              <a:t> 경로를 일정하게 유지시키는 가상 </a:t>
            </a:r>
            <a:r>
              <a:rPr lang="ko-KR" altLang="en-US" b="0" dirty="0" smtClean="0"/>
              <a:t>회선</a:t>
            </a:r>
            <a:r>
              <a:rPr lang="en-US" altLang="ko-KR" sz="1400" dirty="0"/>
              <a:t> </a:t>
            </a:r>
            <a:r>
              <a:rPr lang="ko-KR" altLang="en-US" b="0" dirty="0" smtClean="0"/>
              <a:t>방식과 </a:t>
            </a:r>
            <a:r>
              <a:rPr lang="ko-KR" altLang="en-US" b="0" dirty="0" err="1" smtClean="0"/>
              <a:t>패킷들이</a:t>
            </a:r>
            <a:r>
              <a:rPr lang="ko-KR" altLang="en-US" b="0" dirty="0" smtClean="0"/>
              <a:t> </a:t>
            </a:r>
            <a:r>
              <a:rPr lang="ko-KR" altLang="en-US" b="0" dirty="0"/>
              <a:t>각각의 경로로 전송되는 </a:t>
            </a:r>
            <a:r>
              <a:rPr lang="ko-KR" altLang="en-US" b="0" dirty="0" err="1" smtClean="0"/>
              <a:t>데이터그램</a:t>
            </a:r>
            <a:r>
              <a:rPr lang="en-US" altLang="ko-KR" sz="1800" dirty="0"/>
              <a:t> </a:t>
            </a:r>
            <a:r>
              <a:rPr lang="ko-KR" altLang="en-US" b="0" dirty="0" smtClean="0"/>
              <a:t>방식이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95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기능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lvl="2"/>
            <a:r>
              <a:rPr lang="ko-KR" altLang="en-US" b="0" dirty="0"/>
              <a:t>전송 선로를 이용해 데이터를 전송할 때는 전용 회선을 이용하거나 교환 회선을 이용할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전용 </a:t>
            </a:r>
            <a:r>
              <a:rPr lang="ko-KR" altLang="en-US" b="0" dirty="0"/>
              <a:t>회선 방식에서는 송신 호스트와 수신 호스트가 전용으로 할당된 통신 선로로 </a:t>
            </a:r>
            <a:r>
              <a:rPr lang="ko-KR" altLang="en-US" b="0" dirty="0" smtClean="0"/>
              <a:t>데이터를 전송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교환 </a:t>
            </a:r>
            <a:r>
              <a:rPr lang="ko-KR" altLang="en-US" b="0" dirty="0"/>
              <a:t>회선 방식에서는 전송 선로 하나를 다수의 호스트가 </a:t>
            </a:r>
            <a:r>
              <a:rPr lang="ko-KR" altLang="en-US" b="0" dirty="0" smtClean="0"/>
              <a:t>공유</a:t>
            </a:r>
            <a:endParaRPr lang="en-US" altLang="ko-KR" b="0" dirty="0" smtClean="0"/>
          </a:p>
          <a:p>
            <a:pPr marL="628650" lvl="3" indent="0">
              <a:buNone/>
            </a:pPr>
            <a:endParaRPr lang="en-US" altLang="ko-KR" dirty="0" smtClean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38" y="2971800"/>
            <a:ext cx="4484468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0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기능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교환 회선을 이용하는 방식은 데이터의 전송 경로와 관련하여 크게 두 가지로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하나는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3-3]</a:t>
            </a:r>
            <a:r>
              <a:rPr lang="ko-KR" altLang="en-US" b="0" dirty="0"/>
              <a:t>의 </a:t>
            </a:r>
            <a:r>
              <a:rPr lang="en-US" altLang="ko-KR" b="0" dirty="0"/>
              <a:t>(a)</a:t>
            </a:r>
            <a:r>
              <a:rPr lang="ko-KR" altLang="en-US" b="0" dirty="0"/>
              <a:t>처럼 데이터를 전송하기 전에 통신 양단 사이에 고정된 연결 경로를 </a:t>
            </a:r>
            <a:r>
              <a:rPr lang="ko-KR" altLang="en-US" b="0" dirty="0" smtClean="0"/>
              <a:t>설정하는 </a:t>
            </a:r>
            <a:r>
              <a:rPr lang="ko-KR" altLang="en-US" b="0" dirty="0"/>
              <a:t>회선 교환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다른 </a:t>
            </a:r>
            <a:r>
              <a:rPr lang="ko-KR" altLang="en-US" b="0" dirty="0"/>
              <a:t>하나는 </a:t>
            </a:r>
            <a:r>
              <a:rPr lang="en-US" altLang="ko-KR" b="0" dirty="0"/>
              <a:t>(b)</a:t>
            </a:r>
            <a:r>
              <a:rPr lang="ko-KR" altLang="en-US" b="0" dirty="0"/>
              <a:t>처럼 미리 연결을 설정하지 않고</a:t>
            </a:r>
            <a:r>
              <a:rPr lang="en-US" altLang="ko-KR" b="0" dirty="0"/>
              <a:t>, </a:t>
            </a:r>
            <a:r>
              <a:rPr lang="ko-KR" altLang="en-US" b="0" dirty="0"/>
              <a:t>데이터를 </a:t>
            </a:r>
            <a:r>
              <a:rPr lang="ko-KR" altLang="en-US" b="0" dirty="0" err="1"/>
              <a:t>패킷</a:t>
            </a:r>
            <a:r>
              <a:rPr lang="ko-KR" altLang="en-US" b="0" dirty="0"/>
              <a:t> </a:t>
            </a:r>
            <a:r>
              <a:rPr lang="ko-KR" altLang="en-US" b="0" dirty="0" smtClean="0"/>
              <a:t>단위로 </a:t>
            </a:r>
            <a:r>
              <a:rPr lang="ko-KR" altLang="en-US" b="0" dirty="0"/>
              <a:t>나누어 전송하는 </a:t>
            </a:r>
            <a:r>
              <a:rPr lang="ko-KR" altLang="en-US" b="0" dirty="0"/>
              <a:t>패킷</a:t>
            </a:r>
            <a:r>
              <a:rPr lang="ko-KR" altLang="en-US" b="0" dirty="0"/>
              <a:t> 교환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이외에 </a:t>
            </a:r>
            <a:r>
              <a:rPr lang="ko-KR" altLang="en-US" b="0" dirty="0"/>
              <a:t>메시지 교환이라는 중간 형태도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44" y="2971800"/>
            <a:ext cx="5289456" cy="38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기능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회선 교환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통신하고자 </a:t>
            </a:r>
            <a:r>
              <a:rPr lang="ko-KR" altLang="en-US" b="0" dirty="0"/>
              <a:t>하는 호스트가 </a:t>
            </a:r>
            <a:r>
              <a:rPr lang="ko-KR" altLang="en-US" b="0" dirty="0" smtClean="0"/>
              <a:t>데이터를 전송하기 </a:t>
            </a:r>
            <a:r>
              <a:rPr lang="ko-KR" altLang="en-US" b="0" dirty="0"/>
              <a:t>전에 연결 경로를 미리 설정하는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/>
              <a:t>교환</a:t>
            </a:r>
            <a:endParaRPr lang="en-US" altLang="ko-KR" dirty="0"/>
          </a:p>
          <a:p>
            <a:pPr lvl="2"/>
            <a:r>
              <a:rPr lang="ko-KR" altLang="en-US" b="0" dirty="0"/>
              <a:t>데이터를 전송하기 전에 경로를 설정하지 않고</a:t>
            </a:r>
            <a:r>
              <a:rPr lang="en-US" altLang="ko-KR" b="0" dirty="0"/>
              <a:t>, </a:t>
            </a:r>
            <a:r>
              <a:rPr lang="ko-KR" altLang="en-US" b="0" dirty="0"/>
              <a:t>대신 </a:t>
            </a:r>
            <a:r>
              <a:rPr lang="ko-KR" altLang="en-US" b="0" dirty="0" smtClean="0"/>
              <a:t>전송하는 </a:t>
            </a:r>
            <a:r>
              <a:rPr lang="ko-KR" altLang="en-US" b="0" dirty="0"/>
              <a:t>메시지의 헤더마다 목적지 주소를 </a:t>
            </a:r>
            <a:r>
              <a:rPr lang="ko-KR" altLang="en-US" b="0" dirty="0" smtClean="0"/>
              <a:t>표시하는 방식</a:t>
            </a:r>
            <a:endParaRPr lang="en-US" altLang="ko-KR" b="0" dirty="0" smtClean="0"/>
          </a:p>
          <a:p>
            <a:pPr lvl="1"/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/>
              <a:t>교환</a:t>
            </a:r>
            <a:endParaRPr lang="en-US" altLang="ko-KR" dirty="0"/>
          </a:p>
          <a:p>
            <a:pPr lvl="2"/>
            <a:r>
              <a:rPr lang="ko-KR" altLang="en-US" b="0" dirty="0"/>
              <a:t>회선 교환과 메시지 교환의 </a:t>
            </a:r>
            <a:r>
              <a:rPr lang="ko-KR" altLang="en-US" b="0" dirty="0" smtClean="0"/>
              <a:t>장점을 모두 이용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인터넷에서 사용하는 패킷 교환 시스템의 장점은 전송 대역의 효율적 이용</a:t>
            </a:r>
            <a:r>
              <a:rPr lang="en-US" altLang="ko-KR" b="0" dirty="0"/>
              <a:t>, </a:t>
            </a:r>
            <a:r>
              <a:rPr lang="ko-KR" altLang="en-US" b="0" dirty="0"/>
              <a:t>호스트의 </a:t>
            </a:r>
            <a:r>
              <a:rPr lang="ko-KR" altLang="en-US" b="0" dirty="0" smtClean="0"/>
              <a:t>무제한 수용</a:t>
            </a:r>
            <a:r>
              <a:rPr lang="en-US" altLang="ko-KR" b="0" dirty="0"/>
              <a:t>, </a:t>
            </a:r>
            <a:r>
              <a:rPr lang="ko-KR" altLang="en-US" b="0" dirty="0"/>
              <a:t>패킷에</a:t>
            </a:r>
            <a:r>
              <a:rPr lang="ko-KR" altLang="en-US" b="0" dirty="0"/>
              <a:t> 우선순위 부여라는 세 가지로 </a:t>
            </a:r>
            <a:r>
              <a:rPr lang="ko-KR" altLang="en-US" b="0" dirty="0" smtClean="0"/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159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1816</Words>
  <Application>Microsoft Office PowerPoint</Application>
  <PresentationFormat>사용자 지정</PresentationFormat>
  <Paragraphs>237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1_Office 테마</vt:lpstr>
      <vt:lpstr>PowerPoint 프레젠테이션</vt:lpstr>
      <vt:lpstr>PowerPoint 프레젠테이션</vt:lpstr>
      <vt:lpstr>PowerPoint 프레젠테이션</vt:lpstr>
      <vt:lpstr>01 라우팅 기능</vt:lpstr>
      <vt:lpstr>라우팅 기능 (1)</vt:lpstr>
      <vt:lpstr>라우팅 기능 (2)</vt:lpstr>
      <vt:lpstr>라우팅 기능 (3)</vt:lpstr>
      <vt:lpstr>라우팅 기능 (4)</vt:lpstr>
      <vt:lpstr>라우팅 기능 (5)</vt:lpstr>
      <vt:lpstr>패킷 교환 (1)</vt:lpstr>
      <vt:lpstr>패킷 교환 (2)</vt:lpstr>
      <vt:lpstr>프레임 릴레이</vt:lpstr>
      <vt:lpstr>02 네트워크의 분류</vt:lpstr>
      <vt:lpstr>네트워크의 분류 (1)</vt:lpstr>
      <vt:lpstr>LAN (1)</vt:lpstr>
      <vt:lpstr>LAN (2)</vt:lpstr>
      <vt:lpstr>LAN (3)</vt:lpstr>
      <vt:lpstr>MAN</vt:lpstr>
      <vt:lpstr>WAN</vt:lpstr>
      <vt:lpstr>03 인터네트워킹</vt:lpstr>
      <vt:lpstr>인터네트워킹 (1)</vt:lpstr>
      <vt:lpstr>인터네트워킹 (2)</vt:lpstr>
      <vt:lpstr>브리지 (1)</vt:lpstr>
      <vt:lpstr>브리지 (2)</vt:lpstr>
      <vt:lpstr>브리지 (3)</vt:lpstr>
      <vt:lpstr>라우팅 테이블</vt:lpstr>
      <vt:lpstr>스패닝 트리</vt:lpstr>
      <vt:lpstr>소스 라우팅 브리지</vt:lpstr>
      <vt:lpstr>IP 인터네트워킹 (1)</vt:lpstr>
      <vt:lpstr>IP 인터네트워킹 (2)</vt:lpstr>
      <vt:lpstr>인터넷 라우팅 (1)</vt:lpstr>
      <vt:lpstr>인터넷 라우팅 (2)</vt:lpstr>
      <vt:lpstr>인터넷 라우팅 (3)</vt:lpstr>
      <vt:lpstr>인터넷 라우팅 (4)</vt:lpstr>
      <vt:lpstr>04 서비스 품질</vt:lpstr>
      <vt:lpstr>서비스 품질  </vt:lpstr>
      <vt:lpstr>QoS 개요 (1)</vt:lpstr>
      <vt:lpstr>QoS 개요 (2)</vt:lpstr>
      <vt:lpstr>인터넷에서의 QoS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293</cp:revision>
  <cp:lastPrinted>1601-01-01T00:00:00Z</cp:lastPrinted>
  <dcterms:created xsi:type="dcterms:W3CDTF">1601-01-01T00:00:00Z</dcterms:created>
  <dcterms:modified xsi:type="dcterms:W3CDTF">2022-07-21T14:06:09Z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