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0" r:id="rId3"/>
    <p:sldId id="261" r:id="rId4"/>
    <p:sldId id="258" r:id="rId5"/>
    <p:sldId id="262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048A-8167-47BA-9BC5-F60332B19D2D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E56C-9D28-4E6E-973D-0F5019438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5463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048A-8167-47BA-9BC5-F60332B19D2D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E56C-9D28-4E6E-973D-0F5019438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931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048A-8167-47BA-9BC5-F60332B19D2D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E56C-9D28-4E6E-973D-0F5019438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7008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048A-8167-47BA-9BC5-F60332B19D2D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E56C-9D28-4E6E-973D-0F5019438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698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048A-8167-47BA-9BC5-F60332B19D2D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E56C-9D28-4E6E-973D-0F5019438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938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048A-8167-47BA-9BC5-F60332B19D2D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E56C-9D28-4E6E-973D-0F5019438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348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048A-8167-47BA-9BC5-F60332B19D2D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E56C-9D28-4E6E-973D-0F5019438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07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048A-8167-47BA-9BC5-F60332B19D2D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E56C-9D28-4E6E-973D-0F5019438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715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048A-8167-47BA-9BC5-F60332B19D2D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E56C-9D28-4E6E-973D-0F5019438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136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048A-8167-47BA-9BC5-F60332B19D2D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E56C-9D28-4E6E-973D-0F5019438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687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048A-8167-47BA-9BC5-F60332B19D2D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E56C-9D28-4E6E-973D-0F5019438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952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6048A-8167-47BA-9BC5-F60332B19D2D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FE56C-9D28-4E6E-973D-0F5019438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6775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2">
            <a:extLst>
              <a:ext uri="{FF2B5EF4-FFF2-40B4-BE49-F238E27FC236}">
                <a16:creationId xmlns:a16="http://schemas.microsoft.com/office/drawing/2014/main" id="{4563CCEE-BDDF-438B-B910-0E157DF9260B}"/>
              </a:ext>
            </a:extLst>
          </p:cNvPr>
          <p:cNvSpPr txBox="1">
            <a:spLocks/>
          </p:cNvSpPr>
          <p:nvPr/>
        </p:nvSpPr>
        <p:spPr>
          <a:xfrm>
            <a:off x="0" y="2309968"/>
            <a:ext cx="9144000" cy="14646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80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모두의 리눅스</a:t>
            </a:r>
            <a:endParaRPr lang="ko-KR" altLang="ko-KR" sz="8000" dirty="0">
              <a:solidFill>
                <a:schemeClr val="tx1">
                  <a:lumMod val="50000"/>
                </a:schemeClr>
              </a:solidFill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9811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2.1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셸과 명령어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757986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셸의 역할과 리눅스 커널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 장의 목표는 셸이 무엇인지를 알아보는 것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이를 위해 리눅스 내부에서 명령어가 실행되는 과정을 살펴보자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앞서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date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나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echo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같은 명령어를 실행해 보았음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이때 리눅스의 내부에서는 다음과 같은 일이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일어남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457200" lvl="1" indent="0">
              <a:buNone/>
            </a:pPr>
            <a:r>
              <a:rPr lang="en-US" altLang="ko-KR" sz="1600" b="1" dirty="0">
                <a:solidFill>
                  <a:schemeClr val="accent1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   1 |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키보드로 입력한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date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문자열을 받아들임</a:t>
            </a:r>
          </a:p>
          <a:p>
            <a:pPr marL="457200" lvl="1" indent="0">
              <a:buNone/>
            </a:pPr>
            <a:r>
              <a:rPr lang="en-US" altLang="ko-KR" sz="1600" b="1" dirty="0">
                <a:solidFill>
                  <a:schemeClr val="accent1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   2 |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date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명령어를 찾음</a:t>
            </a:r>
          </a:p>
          <a:p>
            <a:pPr marL="457200" lvl="1" indent="0">
              <a:buNone/>
            </a:pPr>
            <a:r>
              <a:rPr lang="en-US" altLang="ko-KR" sz="1600" b="1" dirty="0">
                <a:solidFill>
                  <a:schemeClr val="accent1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   3 |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발견한 명령어를 실행</a:t>
            </a:r>
          </a:p>
          <a:p>
            <a:pPr marL="457200" lvl="1" indent="0">
              <a:buNone/>
            </a:pPr>
            <a:r>
              <a:rPr lang="en-US" altLang="ko-KR" sz="1600" b="1" dirty="0">
                <a:solidFill>
                  <a:schemeClr val="accent1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   4 |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실행한 결과로 얻은 문자열을 화면에 표시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7467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2.1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셸과 명령어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640540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셸의 역할과 리눅스 커널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 중에서 </a:t>
            </a:r>
            <a:r>
              <a:rPr lang="en-US" altLang="ko-KR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3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번은 리눅스의 본체인 커널이 수행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커널은 운영 체제의 중심에서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CPU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나 메모리 같은 하드웨어를 관리하면서 명령어를 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457200" lvl="1" indent="0">
              <a:buNone/>
            </a:pP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  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실행하고 프로세스를 관리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5FA697F0-E9C4-4C82-A7E9-A37B5F5AFE71}"/>
              </a:ext>
            </a:extLst>
          </p:cNvPr>
          <p:cNvSpPr txBox="1">
            <a:spLocks/>
          </p:cNvSpPr>
          <p:nvPr/>
        </p:nvSpPr>
        <p:spPr>
          <a:xfrm>
            <a:off x="597117" y="2831151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/>
              <a:t>그림 </a:t>
            </a:r>
            <a:r>
              <a:rPr lang="en-US" altLang="ko-KR" sz="1600" dirty="0"/>
              <a:t>2-1 </a:t>
            </a:r>
            <a:r>
              <a:rPr lang="ko-KR" altLang="en-US" sz="1600" dirty="0"/>
              <a:t>리눅스 커널과 하드웨어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77C1594-2261-4B03-BA10-80638FAD70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17" y="3231513"/>
            <a:ext cx="4819650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9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2.1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셸과 명령어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472760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셸의 역할과 리눅스 커널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앞서 사용자는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date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라는 문자열을 키보드로 입력하고        를 눌렀음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엄밀히 말하면 사용자가 직접 리눅스 커널을 조작한 것은 아님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리눅스에서는 사용자가 커널을 직접 조작할 수 없게 되어 있기 때문에 둘 사이에서 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457200" lvl="1" indent="0">
              <a:buNone/>
            </a:pP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  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명령어를 받아들이고 커널의 실행 결과를 출력하는 소프트웨어가 필요함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 역할을 수행하는 소프트웨어가 바로 셸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즉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셸은 커널의 인터페이스에 해당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979E2DE-906D-4C4E-8E3D-DD5A0A02B5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076" y="1960446"/>
            <a:ext cx="419100" cy="21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143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2.1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셸과 명령어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640540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셸의 역할과 리눅스 커널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앞 예에서는 사용자가 셸에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date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문자열을 입력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셸은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date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명령어를 찾아서 리눅스 커널에게 실행을 의뢰함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리눅스 커널이 명령을 실행하면 셸은 그 결과를 전달받아 사용자의 화면에 출력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A0572978-E678-484D-95A5-98707D44B5FD}"/>
              </a:ext>
            </a:extLst>
          </p:cNvPr>
          <p:cNvSpPr txBox="1">
            <a:spLocks/>
          </p:cNvSpPr>
          <p:nvPr/>
        </p:nvSpPr>
        <p:spPr>
          <a:xfrm>
            <a:off x="597117" y="2831151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/>
              <a:t>그림 </a:t>
            </a:r>
            <a:r>
              <a:rPr lang="en-US" altLang="ko-KR" sz="1600" dirty="0"/>
              <a:t>2-2 </a:t>
            </a:r>
            <a:r>
              <a:rPr lang="ko-KR" altLang="en-US" sz="1600" dirty="0"/>
              <a:t>사용자와 리눅스 커널 사이의 소통 창구인 셸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DF5061A-98F4-48A4-9897-B738636620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852" y="3286544"/>
            <a:ext cx="6562725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278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2.1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셸과 명령어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640540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셸의 역할과 리눅스 커널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이처럼 셸은 리눅스 커널을 감싸는 역할을 담당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조개 껍질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(shell)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이라는 이름도 커널을 감싸 보호하기 때문에 붙여졌다고 볼 수 있음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셸은 사용자의 의뢰를 받아서 커널에 전달하므로 메신저 혹은 비서라고 볼 수도 있음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리눅스를 다룰 때는 기본적으로 셸을 사용해야 함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 책에서 소개하는 모든 내용도 셸을 기반으로 함</a:t>
            </a:r>
          </a:p>
          <a:p>
            <a:pPr lvl="1"/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리눅스를 잘 다루기 위해서는 셸을 잘 알아야 함</a:t>
            </a:r>
            <a:endParaRPr lang="en-US" altLang="ko-KR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68655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2.1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셸과 명령어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942545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왜 커널과 셸은 나뉘어져 있을까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여기까지 읽으면서 왜 커널 안에 셸이 들어가 있지 않고 분리되어 있는지 궁금할 수 있음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이는 셸과 커널을 분리하면 다음과 같은 이점이 있기 때문임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457200" lvl="1" indent="0">
              <a:buNone/>
            </a:pP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       커널을 바꾸지 않고 셸만 바꿀 수 있음</a:t>
            </a:r>
          </a:p>
          <a:p>
            <a:pPr marL="457200" lvl="1" indent="0">
              <a:buNone/>
            </a:pP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       리눅스 외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OS(FreeBSD, NetBSD, Solaris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등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사용할 때도 셸만 이식하면 똑같이  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457200" lvl="1" indent="0">
              <a:buNone/>
            </a:pP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      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사용 할 수 있음</a:t>
            </a:r>
          </a:p>
          <a:p>
            <a:pPr marL="457200" lvl="1" indent="0">
              <a:buNone/>
            </a:pP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       셸을 사용할 때 에러가 발생하거나 지나치게 높은 부하가 발생해도 본체인 리눅스 커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457200" lvl="1" indent="0">
              <a:buNone/>
            </a:pP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       널에 미치는 영향을 최소한으로 줄일 수 있음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8B3501D-3DA9-4EE1-8599-46E6256D7364}"/>
              </a:ext>
            </a:extLst>
          </p:cNvPr>
          <p:cNvSpPr/>
          <p:nvPr/>
        </p:nvSpPr>
        <p:spPr>
          <a:xfrm>
            <a:off x="1367406" y="2902592"/>
            <a:ext cx="67112" cy="671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C0EA836-87C4-4FBC-8D5C-F7384D666132}"/>
              </a:ext>
            </a:extLst>
          </p:cNvPr>
          <p:cNvSpPr/>
          <p:nvPr/>
        </p:nvSpPr>
        <p:spPr>
          <a:xfrm>
            <a:off x="1360415" y="3180827"/>
            <a:ext cx="67112" cy="671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8E06949-3998-491C-805A-C40B9F9D097B}"/>
              </a:ext>
            </a:extLst>
          </p:cNvPr>
          <p:cNvSpPr/>
          <p:nvPr/>
        </p:nvSpPr>
        <p:spPr>
          <a:xfrm>
            <a:off x="1353424" y="3744288"/>
            <a:ext cx="67112" cy="671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3413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2.1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셸과 명령어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942545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왜 커널과 셸은 나뉘어져 있을까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‘한 프로그램에 너무 많은 기능을 넣지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않는다’는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것이 리눅스의 기본 철학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보통 한 프로그램에 기능을 많이 넣기보다는 적절히 분리하는 것이 좋은 설계 철학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1112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id="{89CCA9A1-4559-48FE-BEDB-20EF46498C71}"/>
              </a:ext>
            </a:extLst>
          </p:cNvPr>
          <p:cNvSpPr txBox="1">
            <a:spLocks/>
          </p:cNvSpPr>
          <p:nvPr/>
        </p:nvSpPr>
        <p:spPr>
          <a:xfrm>
            <a:off x="424296" y="2607303"/>
            <a:ext cx="8410623" cy="80649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pPr lvl="0" algn="ctr" defTabSz="457200">
              <a:spcBef>
                <a:spcPct val="0"/>
              </a:spcBef>
            </a:pPr>
            <a:r>
              <a:rPr lang="en-US" altLang="ko-KR" sz="26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2.2 </a:t>
            </a:r>
            <a:r>
              <a:rPr lang="ko-KR" altLang="en-US" sz="26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프롬프트</a:t>
            </a:r>
            <a:endParaRPr kumimoji="0" lang="ko-KR" altLang="en-US" sz="26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KoPub돋움체_Pro Bold" panose="02020603020101020101" pitchFamily="18" charset="-127"/>
              <a:ea typeface="KoPub돋움체_Pro Bold" panose="02020603020101020101" pitchFamily="18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3674683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2.2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프롬프트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942545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프롬프트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앞서 명령어를 입력할 때 다음과 같은 문자열을 보았을 것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이를 셸의 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프롬프트</a:t>
            </a:r>
            <a:r>
              <a:rPr lang="en-US" altLang="ko-KR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(prompt)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라 함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프롬프트는 사용자에게 어떤 결정을 내리도록 한다는 의미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즉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셸이 사용자에게 명령어를 받아들일 준비가 되었음을 나타낸다고 보면 됨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FAB44AF-E85E-42E6-8DF3-AC4A940ABA48}"/>
              </a:ext>
            </a:extLst>
          </p:cNvPr>
          <p:cNvSpPr txBox="1">
            <a:spLocks/>
          </p:cNvSpPr>
          <p:nvPr/>
        </p:nvSpPr>
        <p:spPr>
          <a:xfrm>
            <a:off x="597117" y="2302644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/>
              <a:t>그림 </a:t>
            </a:r>
            <a:r>
              <a:rPr lang="en-US" altLang="ko-KR" sz="1600" dirty="0"/>
              <a:t>2-3 </a:t>
            </a:r>
            <a:r>
              <a:rPr lang="ko-KR" altLang="en-US" sz="1600" dirty="0"/>
              <a:t>프롬프트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B5A2A2A-5BC3-4ED2-9FA3-664A8A765C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19" y="2717687"/>
            <a:ext cx="2609850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5902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2.2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프롬프트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942545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프롬프트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그림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2-3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에서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ldk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는 사용자 이름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ldk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-VirtualBox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는 호스트 이름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여러분의 실습 환경에서는 다른 문자열이 보일 것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셸의 프롬프트는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커스터마이징할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수 있는데 우분투에서는 기본적으로 다음과 같이 표시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16FB1E5-5A35-45D9-ABE8-FA6022A213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424" y="2879771"/>
            <a:ext cx="7086600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646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988E121B-0DA1-45AA-AC04-4428FC2A2DA4}"/>
              </a:ext>
            </a:extLst>
          </p:cNvPr>
          <p:cNvSpPr txBox="1">
            <a:spLocks/>
          </p:cNvSpPr>
          <p:nvPr/>
        </p:nvSpPr>
        <p:spPr>
          <a:xfrm>
            <a:off x="424296" y="1197951"/>
            <a:ext cx="8410623" cy="80649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pPr lvl="0" algn="ctr" defTabSz="457200">
              <a:spcBef>
                <a:spcPct val="0"/>
              </a:spcBef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uLnTx/>
                <a:uFillTx/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2</a:t>
            </a: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uLnTx/>
                <a:uFillTx/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장</a:t>
            </a: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E0AC00"/>
                </a:solidFill>
                <a:effectLst/>
                <a:uLnTx/>
                <a:uFillTx/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셸이란 무엇인가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KoPub돋움체_Pro Bold" panose="02020603020101020101" pitchFamily="18" charset="-127"/>
              <a:ea typeface="KoPub돋움체_Pro Bold" panose="02020603020101020101" pitchFamily="18" charset="-127"/>
              <a:cs typeface="+mj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1E8C015-216A-4E74-81A3-D5B1D87D27FE}"/>
              </a:ext>
            </a:extLst>
          </p:cNvPr>
          <p:cNvSpPr/>
          <p:nvPr/>
        </p:nvSpPr>
        <p:spPr>
          <a:xfrm>
            <a:off x="2159893" y="2356248"/>
            <a:ext cx="4824214" cy="30861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chemeClr val="accent5">
                    <a:lumMod val="50000"/>
                  </a:schemeClr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2.1</a:t>
            </a:r>
            <a:r>
              <a:rPr lang="en-US" altLang="ko-KR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셸과 명령어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chemeClr val="accent5">
                    <a:lumMod val="50000"/>
                  </a:schemeClr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2.2</a:t>
            </a:r>
            <a:r>
              <a:rPr lang="en-US" altLang="ko-KR" sz="20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프롬프트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chemeClr val="accent5">
                    <a:lumMod val="50000"/>
                  </a:schemeClr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2.3</a:t>
            </a:r>
            <a:r>
              <a:rPr lang="en-US" altLang="ko-KR" sz="2000" b="1" dirty="0">
                <a:solidFill>
                  <a:srgbClr val="E0AC00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셸 종류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chemeClr val="accent5">
                    <a:lumMod val="50000"/>
                  </a:schemeClr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2.4</a:t>
            </a:r>
            <a:r>
              <a:rPr lang="en-US" altLang="ko-KR" sz="2000" b="1" dirty="0">
                <a:solidFill>
                  <a:srgbClr val="E0AC00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어떤 셸을 선택해야 할까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chemeClr val="accent5">
                    <a:lumMod val="50000"/>
                  </a:schemeClr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2.5</a:t>
            </a:r>
            <a:r>
              <a:rPr lang="en-US" altLang="ko-KR" sz="2000" b="1" dirty="0">
                <a:solidFill>
                  <a:srgbClr val="E0AC00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터미널이란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17761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2.2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프롬프트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942545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프롬프트 기호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지금부터 프롬프트를 표시할 때는 다음과 같이 짧게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$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만을 표시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9DE9228-61BC-4852-B3DB-8012EF2F53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001" y="2255546"/>
            <a:ext cx="7134225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0914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2.2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프롬프트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959323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프롬프트 기호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일반 사용자가 아니라 슈퍼 사용자일 때에는 프롬프트를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#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표시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일반 사용자는 </a:t>
            </a:r>
            <a:r>
              <a:rPr lang="en-US" altLang="ko-KR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$, 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슈퍼 사용자</a:t>
            </a:r>
            <a:r>
              <a:rPr lang="en-US" altLang="ko-KR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(root)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는 </a:t>
            </a:r>
            <a:r>
              <a:rPr lang="en-US" altLang="ko-KR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#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프롬프트를 표시하는 것은 이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책뿐만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아니라 </a:t>
            </a:r>
          </a:p>
          <a:p>
            <a:pPr marL="457200" lvl="1" indent="0">
              <a:buNone/>
            </a:pP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   리눅스 공식 문서에서도 사용되고 있음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A8B1356-53D7-4760-8DEA-85CD906667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273" y="2300898"/>
            <a:ext cx="7096125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8835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2.2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프롬프트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959323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로그인 셸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리눅스에 로그인하면 셸이 사용자를 반기며 입력을 대기함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이는 사용자가 로그인할 때 리눅스가 자동으로 셸을 시작하기 때문임</a:t>
            </a:r>
          </a:p>
          <a:p>
            <a:pPr lvl="1"/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로그인 후 처음으로 시작되는 셸을 로그인 셸이라 부름</a:t>
            </a:r>
            <a:endParaRPr lang="en-US" altLang="ko-KR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70527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2.2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프롬프트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959323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로그인 셸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자신이 사용하고 있는 로그인 셸을 확인하는 방법은 다음과 같음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/bin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디렉터리에 있는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bash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가 바로 로그인 셸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리눅스에서는 별도로 지정하지 않으면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bash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가 로그인 셸로 시작</a:t>
            </a:r>
            <a:endParaRPr lang="en-US" altLang="ko-KR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DFFB2B2-D00D-419A-BF82-DBC453C57D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764" y="2298365"/>
            <a:ext cx="712470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4797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2.2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프롬프트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757987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대화형 조작과 셸 스크립트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지금까지 명령어를 입력하고 그 결과를 보면서 셸을 사용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이처럼 명령어를 직접 입력하고 그 결과를 확인하는 조작 방식을 대화형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인터렉티브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 </a:t>
            </a:r>
          </a:p>
          <a:p>
            <a:pPr marL="457200" lvl="1" indent="0">
              <a:buNone/>
            </a:pP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  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방식이라 함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이에 반해 실행하고 싶은 명령어들을 미리 파일에 기록하고 그 파일을 셸에 넘겨주는 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457200" lvl="1" indent="0">
              <a:buNone/>
            </a:pP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  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방식으로 명령을 수행할 수도 있음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일련의 명령어 흐름을 기술한 파일을 셸 스크립트라고 함</a:t>
            </a:r>
            <a:endParaRPr lang="en-US" altLang="ko-KR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1261A85-46FF-41BC-A042-AC76816335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785" y="3698497"/>
            <a:ext cx="710565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2457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2.2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프롬프트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749598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대화형 조작과 셸 스크립트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아직 설명하지 않은 문법과 기호가 있지만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지금 단계에서는 명령어를 파일에 나열하고 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457200" lvl="1" indent="0">
              <a:buNone/>
            </a:pP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  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조건에 따라 실행 흐름을 바꿀 수 있다고만 알아 둠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셸 스크립트는 ‘작은 프로그램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을 조합해 복잡한 처리를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수행한다’는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리눅스의 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457200" lvl="1" indent="0">
              <a:buNone/>
            </a:pP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  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철학이 담긴 강력한 도구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셸 스크립트를 능숙하게 다루게 되는 것이 이 책의 목표이기도 함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셸 스크립트를 익히려면 먼저 셸에 대한 기본 지식을 갖추어야 함</a:t>
            </a:r>
            <a:endParaRPr lang="en-US" altLang="ko-KR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08240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id="{89CCA9A1-4559-48FE-BEDB-20EF46498C71}"/>
              </a:ext>
            </a:extLst>
          </p:cNvPr>
          <p:cNvSpPr txBox="1">
            <a:spLocks/>
          </p:cNvSpPr>
          <p:nvPr/>
        </p:nvSpPr>
        <p:spPr>
          <a:xfrm>
            <a:off x="424296" y="2607303"/>
            <a:ext cx="8410623" cy="80649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pPr lvl="0" algn="ctr" defTabSz="457200">
              <a:spcBef>
                <a:spcPct val="0"/>
              </a:spcBef>
            </a:pPr>
            <a:r>
              <a:rPr lang="en-US" altLang="ko-KR" sz="26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2.3 </a:t>
            </a:r>
            <a:r>
              <a:rPr lang="ko-KR" altLang="en-US" sz="26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셸 종류</a:t>
            </a:r>
            <a:endParaRPr kumimoji="0" lang="ko-KR" altLang="en-US" sz="26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KoPub돋움체_Pro Bold" panose="02020603020101020101" pitchFamily="18" charset="-127"/>
              <a:ea typeface="KoPub돋움체_Pro Bold" panose="02020603020101020101" pitchFamily="18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3317556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2.3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셸 종류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934156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셸 종류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앞서 로그인 셸이 배시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(bash)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인 것을 확인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리눅스에서는 배시 외에도 다양한 셸을 사용할 수 있음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모든 셸이 그림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2-2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처럼 커널과 사용자의 인터페이스 역할을 수행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작성된 시대나 개발자의 철학에 따라 특징이 다름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셸 종류는 무척 다양하니 여기서는 대표적인 것만 소개</a:t>
            </a:r>
            <a:endParaRPr lang="en-US" altLang="ko-KR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21025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2.3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셸 종류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841877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sh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AT&amp;T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벨 연구소의 스티븐 본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(Steven </a:t>
            </a:r>
            <a:r>
              <a:rPr lang="en-US" altLang="ko-KR" sz="1600" dirty="0" err="1">
                <a:solidFill>
                  <a:schemeClr val="bg1">
                    <a:lumMod val="50000"/>
                  </a:schemeClr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Bourne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 만들어서 본 셸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혹은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B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셸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이라고도 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457200" lvl="1" indent="0">
              <a:buNone/>
            </a:pP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  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불리며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아주 오래전에 만들어진 셸</a:t>
            </a:r>
          </a:p>
          <a:p>
            <a:pPr lvl="1"/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리눅스뿐만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아니라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FreeBSD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나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Solaris, HP-UX, AIX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등 여러 운영 체제에서 사용할 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457200" lvl="1" indent="0">
              <a:buNone/>
            </a:pP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  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수 있음</a:t>
            </a:r>
          </a:p>
          <a:p>
            <a:pPr lvl="1"/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sh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는 긴 역사를 통해 표준 셸의 지위를 가지고 있으며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현재도 셸 스크립트를 작성할 때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457200" lvl="1" indent="0">
              <a:buNone/>
            </a:pP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  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는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sh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사용하는 것이 일반적임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오래된 셸이라 기능이 적고 특히 대화형에서 사용하기에는 불편함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로그인 셸로 사용되는 경우는 거의 없음</a:t>
            </a:r>
            <a:endParaRPr lang="en-US" altLang="ko-KR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67109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2.3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셸 종류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841877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csh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csh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도 무척 오래된 셸 중 하나로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셸이라 불림</a:t>
            </a:r>
          </a:p>
          <a:p>
            <a:pPr lvl="1"/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sh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보다 대화형 조작에 편리한 기능을 갖추고 있어 인기가 많았음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셸 문법이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sh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와 크게 달라 셸 스크립트 작성에는 적합하지 않음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현재는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csh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의 뒤를 잇는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tcsh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가 나와 많이 사용하지 않음</a:t>
            </a:r>
            <a:endParaRPr lang="en-US" altLang="ko-KR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7649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id="{89CCA9A1-4559-48FE-BEDB-20EF46498C71}"/>
              </a:ext>
            </a:extLst>
          </p:cNvPr>
          <p:cNvSpPr txBox="1">
            <a:spLocks/>
          </p:cNvSpPr>
          <p:nvPr/>
        </p:nvSpPr>
        <p:spPr>
          <a:xfrm>
            <a:off x="424296" y="2607303"/>
            <a:ext cx="8410623" cy="80649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pPr lvl="0" algn="ctr" defTabSz="457200">
              <a:spcBef>
                <a:spcPct val="0"/>
              </a:spcBef>
            </a:pPr>
            <a:r>
              <a:rPr lang="en-US" altLang="ko-KR" sz="26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2.1 </a:t>
            </a:r>
            <a:r>
              <a:rPr lang="ko-KR" altLang="en-US" sz="26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셸과 명령어</a:t>
            </a:r>
            <a:endParaRPr kumimoji="0" lang="ko-KR" altLang="en-US" sz="26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KoPub돋움체_Pro Bold" panose="02020603020101020101" pitchFamily="18" charset="-127"/>
              <a:ea typeface="KoPub돋움체_Pro Bold" panose="02020603020101020101" pitchFamily="18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2172570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2.3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셸 종류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841877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bash</a:t>
            </a:r>
          </a:p>
          <a:p>
            <a:pPr lvl="1"/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sh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바탕으로 기능이 추가된 셸</a:t>
            </a:r>
          </a:p>
          <a:p>
            <a:pPr lvl="1"/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sh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와 호환성이 있어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sh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대체할 수 있음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대화형 조작에 필요한 기능을 갖추고 있어 많은 리눅스에서 기본 로그인 셸로 사용하고 있음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셸 스크립트를 작성하는 데도 적합</a:t>
            </a:r>
          </a:p>
          <a:p>
            <a:pPr lvl="1"/>
            <a:endParaRPr lang="ko-KR" altLang="en-US" sz="1600" dirty="0" err="1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52973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2.3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셸 종류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841877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tsch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csh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에 이어 개발된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셸 계열의 셸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대화형 조작에 편리한 기능을 많이 갖추고 있지만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csh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와 마찬가지로 셸 스크립트에는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457200" lvl="1" indent="0">
              <a:buNone/>
            </a:pP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  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적합하지 않음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참고로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tcsh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등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셸 계열에서는 일반 사용자 프롬프트가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$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 아닌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%</a:t>
            </a: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tcsh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는 현재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FreeBSD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의 로그인 셸로 사용되고 있지만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사용자는 점점 줄고 있음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맥도 버전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10.2(Jaguar)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전까지는 기본 로그인 셸로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tcsh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사용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ko-KR" altLang="en-US" sz="1600" dirty="0" err="1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B113067-C3A9-4FCA-AC36-AC73610388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482" y="3137265"/>
            <a:ext cx="7115175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840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2.3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셸 종류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841877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zsh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비교적 최근에 개발된 셸로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bash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와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tcsh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의 기능에 독자적인 기능이 추가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무척 다양한 기능을 갖추고 있어 매뉴얼만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17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개 섹션에 달함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모든 기능을 익히는 데 시간이 걸리지만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익숙해지면 작업 효율을 크게 높일 수 있음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다만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초보자가 바로 시작하기에는 다소 어려울 수 있음</a:t>
            </a:r>
          </a:p>
        </p:txBody>
      </p:sp>
    </p:spTree>
    <p:extLst>
      <p:ext uri="{BB962C8B-B14F-4D97-AF65-F5344CB8AC3E}">
        <p14:creationId xmlns:p14="http://schemas.microsoft.com/office/powerpoint/2010/main" val="2887428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id="{89CCA9A1-4559-48FE-BEDB-20EF46498C71}"/>
              </a:ext>
            </a:extLst>
          </p:cNvPr>
          <p:cNvSpPr txBox="1">
            <a:spLocks/>
          </p:cNvSpPr>
          <p:nvPr/>
        </p:nvSpPr>
        <p:spPr>
          <a:xfrm>
            <a:off x="424296" y="2607303"/>
            <a:ext cx="8410623" cy="80649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pPr lvl="0" algn="ctr" defTabSz="457200">
              <a:spcBef>
                <a:spcPct val="0"/>
              </a:spcBef>
            </a:pPr>
            <a:r>
              <a:rPr lang="en-US" altLang="ko-KR" sz="26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2.4 </a:t>
            </a:r>
            <a:r>
              <a:rPr lang="ko-KR" altLang="en-US" sz="26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어떤 셸을 선택해야 할까</a:t>
            </a:r>
            <a:endParaRPr kumimoji="0" lang="ko-KR" altLang="en-US" sz="26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KoPub돋움체_Pro Bold" panose="02020603020101020101" pitchFamily="18" charset="-127"/>
              <a:ea typeface="KoPub돋움체_Pro Bold" panose="02020603020101020101" pitchFamily="18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099434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2.4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어떤 셸을 선택해야 할까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841877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어떤 셸을 선택해야 할까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결론부터 말하자면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배시 셸을 추천함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 책도 배시 셸을 기준으로 했음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배시 셸을 추천하는 이유는 다음과 같은 이점이 있기 때문임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457200" lvl="1" indent="0">
              <a:buNone/>
            </a:pP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       리눅스의 기본 로그인 셸로 사용되고 있어 활용도가 높음</a:t>
            </a:r>
          </a:p>
          <a:p>
            <a:pPr marL="457200" lvl="1" indent="0">
              <a:buNone/>
            </a:pP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       대화형 셸과 셸 스크립트 양쪽 모두에 적합</a:t>
            </a:r>
          </a:p>
          <a:p>
            <a:pPr marL="457200" lvl="1" indent="0">
              <a:buNone/>
            </a:pP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      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sh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와 호환성이 있어 기존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sh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셸 스크립트를 그대로 사용할 수 있음</a:t>
            </a:r>
          </a:p>
          <a:p>
            <a:pPr marL="457200" lvl="1" indent="0">
              <a:buNone/>
            </a:pP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       리눅스 외에도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FreeBSD, Solaris, macOS X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등의 환경에서 사용할 수 있음</a:t>
            </a:r>
          </a:p>
          <a:p>
            <a:pPr marL="457200" lvl="1" indent="0">
              <a:buNone/>
            </a:pP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       사용자가 많아 관련 정보를 얻기 쉬움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ko-KR" altLang="en-US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D0BBF89-95D9-4E8C-8D29-FBCE0BF9932A}"/>
              </a:ext>
            </a:extLst>
          </p:cNvPr>
          <p:cNvSpPr/>
          <p:nvPr/>
        </p:nvSpPr>
        <p:spPr>
          <a:xfrm>
            <a:off x="1367406" y="3171040"/>
            <a:ext cx="67112" cy="671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E56A545-3612-4498-BBD2-E80E789FEE79}"/>
              </a:ext>
            </a:extLst>
          </p:cNvPr>
          <p:cNvSpPr/>
          <p:nvPr/>
        </p:nvSpPr>
        <p:spPr>
          <a:xfrm>
            <a:off x="1360415" y="3449275"/>
            <a:ext cx="67112" cy="671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F06FDDB-2403-45D4-8F25-E6D49616D2E1}"/>
              </a:ext>
            </a:extLst>
          </p:cNvPr>
          <p:cNvSpPr/>
          <p:nvPr/>
        </p:nvSpPr>
        <p:spPr>
          <a:xfrm>
            <a:off x="1353424" y="3752677"/>
            <a:ext cx="67112" cy="671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37CDC5D-DD96-482F-A18F-049ED7FE0356}"/>
              </a:ext>
            </a:extLst>
          </p:cNvPr>
          <p:cNvSpPr/>
          <p:nvPr/>
        </p:nvSpPr>
        <p:spPr>
          <a:xfrm>
            <a:off x="1346433" y="4022523"/>
            <a:ext cx="67112" cy="671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7AAFE49-FB48-49B3-92FF-4DF02FAE0F04}"/>
              </a:ext>
            </a:extLst>
          </p:cNvPr>
          <p:cNvSpPr/>
          <p:nvPr/>
        </p:nvSpPr>
        <p:spPr>
          <a:xfrm>
            <a:off x="1347831" y="4292369"/>
            <a:ext cx="67112" cy="671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0734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2.4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어떤 셸을 선택해야 할까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766376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어떤 셸을 선택해야 할까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sh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도 중요한 셸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오랫동안 널리 사용되어서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sh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작성된 셸 스크립트도 많고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 때문에 현재도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sh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가 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457200" lvl="1" indent="0">
              <a:buNone/>
            </a:pP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  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사용되고 있음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리눅스가 시작되면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sh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의 셸 스크립트가 실행되며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명령인 줄 알았지만 실은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sh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셸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스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457200" lvl="1" indent="0">
              <a:buNone/>
            </a:pP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  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크립트인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경우도 있음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반대로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csh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나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tcsh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같은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셸 계열은 셸 스크립트와 관련된 기능이 부족해 특별한 이유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457200" lvl="1" indent="0">
              <a:buNone/>
            </a:pP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  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가 없다면 사용하지 않는 것이 좋음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대화형 셸의 기능은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zsh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가 훨씬 더 뛰어나서 굳이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tcsh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배우지 않아도 됨</a:t>
            </a:r>
          </a:p>
        </p:txBody>
      </p:sp>
    </p:spTree>
    <p:extLst>
      <p:ext uri="{BB962C8B-B14F-4D97-AF65-F5344CB8AC3E}">
        <p14:creationId xmlns:p14="http://schemas.microsoft.com/office/powerpoint/2010/main" val="25249304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2.4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어떤 셸을 선택해야 할까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766376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일시적으로 셸 바꾸기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커널과 셸의 관계를 설명하면서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사용할 셸을 바꿀 수 있다고 했음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이번에는 셸을 바꾸는 실습을 해 보자</a:t>
            </a:r>
          </a:p>
          <a:p>
            <a:pPr lvl="1"/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셸도 하나의 명령어에 불과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하므로 사용하고 싶은 셸 이름을 입력하고 실행만 하면 됨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여기서는 리눅스에 기본으로 포함된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sh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셸을 사용해 보자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346899E-DB1A-44C5-AF0E-F2877EC111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425" y="3125249"/>
            <a:ext cx="70866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1979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2.4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어떤 셸을 선택해야 할까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766376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일시적으로 셸 바꾸기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sh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셸이 기동해 프롬프트가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$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바뀌었음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이어서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bash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실행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A900A54-5034-42BC-93F7-D9C77612DD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339" y="2558193"/>
            <a:ext cx="7067550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5490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2.4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어떤 셸을 선택해야 할까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321759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일시적으로 셸 바꾸기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다시 원래 셸로 돌아간 것처럼 보이지만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실은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bash→sh→bash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기동한 상태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457200" lvl="1" indent="0">
              <a:buNone/>
            </a:pP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   (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그림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2-4)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즉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셸 위에 셸이 중첩되어 실행된 것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4646F793-680D-477D-A03D-FEB5F8E4E600}"/>
              </a:ext>
            </a:extLst>
          </p:cNvPr>
          <p:cNvSpPr txBox="1">
            <a:spLocks/>
          </p:cNvSpPr>
          <p:nvPr/>
        </p:nvSpPr>
        <p:spPr>
          <a:xfrm>
            <a:off x="597117" y="2831151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/>
              <a:t>그림 </a:t>
            </a:r>
            <a:r>
              <a:rPr lang="en-US" altLang="ko-KR" sz="1600" dirty="0"/>
              <a:t>2-4 </a:t>
            </a:r>
            <a:r>
              <a:rPr lang="ko-KR" altLang="en-US" sz="1600" dirty="0"/>
              <a:t>로그인 셸과 별도의 셸 실행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9AC75AD-12D5-462F-A3F1-A90D1D893F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947" y="3225568"/>
            <a:ext cx="363855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9232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2.4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어떤 셸을 선택해야 할까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321759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일시적으로 셸 바꾸기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셸 위에서 기동한 셸은 로그인 셸이 아닌 일반 셸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비로그인 셸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다음과 같이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logout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명령어로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로그아웃하려고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하면 에러가 발생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AB1001E-B3F8-4F96-80AF-74BC7857BB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525" y="2541645"/>
            <a:ext cx="7115175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595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2.1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셸과 명령어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8105496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셸과 명령어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리눅스에 로그인했다면 곧바로 명령어를 입력해 보자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다음과 같이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$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기호 뒤에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date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명령어를 입력하고        를 눌러 보자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457200" lvl="1" indent="0">
              <a:buNone/>
            </a:pP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현재 날짜와 시간이 출력</a:t>
            </a: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date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명령어는 현재 시간을 출력하거나 설정하는 명령어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61662C5-B635-4D9E-98D8-660D1FD4E0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931" y="2589490"/>
            <a:ext cx="7124700" cy="12763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EC0C5F9-D4A6-43FB-B915-19A18DCD38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0072" y="2246514"/>
            <a:ext cx="419100" cy="21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25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2.4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어떤 셸을 선택해야 할까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464372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일시적으로 셸 바꾸기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비로그인 셸에서 빠져나오려면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장에서 살펴본 것처럼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exit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명령어를 사용해야 함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원래의 배시 셸로 돌아오려면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exit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두 번 입력해야 함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C1A19D9-8D9E-424B-896A-97520656E6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848" y="2560390"/>
            <a:ext cx="71628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005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2.4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어떤 셸을 선택해야 할까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79" y="1623595"/>
            <a:ext cx="7573429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일시적으로 셸 바꾸기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이제 로그인 셸로 돌아왔음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이처럼 로그인 셸에서 다른 셸을 사용하다가 다시 로그인 셸로 돌아오는 것이 가능함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로그인 셸 자체를 변경하려면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cshs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명령어를 사용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 명령어를 잘못 사용하면 로그인이 안 되는 문제가 발생할 수 있어 이 책에서는 다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457200" lvl="1" indent="0">
              <a:buNone/>
            </a:pP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  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루지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않음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특별한 이유가 없다면 로그인 셸은 기본으로 설정된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bash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사용하는 것이 좋음</a:t>
            </a:r>
          </a:p>
        </p:txBody>
      </p:sp>
    </p:spTree>
    <p:extLst>
      <p:ext uri="{BB962C8B-B14F-4D97-AF65-F5344CB8AC3E}">
        <p14:creationId xmlns:p14="http://schemas.microsoft.com/office/powerpoint/2010/main" val="5906698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id="{89CCA9A1-4559-48FE-BEDB-20EF46498C71}"/>
              </a:ext>
            </a:extLst>
          </p:cNvPr>
          <p:cNvSpPr txBox="1">
            <a:spLocks/>
          </p:cNvSpPr>
          <p:nvPr/>
        </p:nvSpPr>
        <p:spPr>
          <a:xfrm>
            <a:off x="424296" y="2607303"/>
            <a:ext cx="8410623" cy="80649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pPr lvl="0" algn="ctr" defTabSz="457200">
              <a:spcBef>
                <a:spcPct val="0"/>
              </a:spcBef>
            </a:pPr>
            <a:r>
              <a:rPr lang="en-US" altLang="ko-KR" sz="26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2.5 </a:t>
            </a:r>
            <a:r>
              <a:rPr lang="ko-KR" altLang="en-US" sz="26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터미널이란</a:t>
            </a:r>
            <a:endParaRPr kumimoji="0" lang="ko-KR" altLang="en-US" sz="26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KoPub돋움체_Pro Bold" panose="02020603020101020101" pitchFamily="18" charset="-127"/>
              <a:ea typeface="KoPub돋움체_Pro Bold" panose="02020603020101020101" pitchFamily="18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55209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2.5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터미널이란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79" y="1623595"/>
            <a:ext cx="7573429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터미널이란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터미널이란 컴퓨터의 입출력만을 담당하는 전용 하드웨어를 말함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입력 장치인 키보드와 출력 장치인 모니터로 구성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데이터 센터에는 간혹 입출력 기능만 갖춘 간이 단말기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(dumb terminal)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가 있음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현재 리눅스를 다룰 때 하드웨어 터미널을 사용하는 경우는 거의 없음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대신에 소프트웨어로 구현한 터미널 에뮬레이터가 사용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터미널 에뮬레이터는 리눅스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윈도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맥 등에서 애플리케이션으로 동작</a:t>
            </a:r>
          </a:p>
        </p:txBody>
      </p:sp>
    </p:spTree>
    <p:extLst>
      <p:ext uri="{BB962C8B-B14F-4D97-AF65-F5344CB8AC3E}">
        <p14:creationId xmlns:p14="http://schemas.microsoft.com/office/powerpoint/2010/main" val="37939525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2.5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터미널이란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1290373F-730A-431A-AA93-94E6E295C327}"/>
              </a:ext>
            </a:extLst>
          </p:cNvPr>
          <p:cNvSpPr txBox="1">
            <a:spLocks/>
          </p:cNvSpPr>
          <p:nvPr/>
        </p:nvSpPr>
        <p:spPr>
          <a:xfrm>
            <a:off x="597117" y="1488911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/>
              <a:t>그림 </a:t>
            </a:r>
            <a:r>
              <a:rPr lang="en-US" altLang="ko-KR" sz="1600" dirty="0"/>
              <a:t>2-5 </a:t>
            </a:r>
            <a:r>
              <a:rPr lang="ko-KR" altLang="en-US" sz="1600" dirty="0"/>
              <a:t>윈도에서 터미널 에뮬레이터를 통해 리눅스 머신 조작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08C4663-E24A-49CE-9BA4-08D4F0837E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284" y="1855717"/>
            <a:ext cx="4791075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4450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2.5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터미널이란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79" y="1623595"/>
            <a:ext cx="7573429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터미널이란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그림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2-5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는 윈도에서 터미널 에뮬레이터를 기동해 리눅스를 다루는 모습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터미널 에뮬레이터는 물리적인 터미널처럼 입출력을 위한 인터페이스를 제공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요즘에는 터미널이라고 하면 이러한 터미널 에뮬레이터를 말하는 경우가 많음</a:t>
            </a:r>
          </a:p>
        </p:txBody>
      </p:sp>
    </p:spTree>
    <p:extLst>
      <p:ext uri="{BB962C8B-B14F-4D97-AF65-F5344CB8AC3E}">
        <p14:creationId xmlns:p14="http://schemas.microsoft.com/office/powerpoint/2010/main" val="17404978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2.5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터미널이란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79" y="1623595"/>
            <a:ext cx="7573429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터미널이란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운영 체제별로 터미널 에뮬레이터가 다양한데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대표적으로 다음과 같음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모두 풍부한 기능을 갖추고 있어 널리 사용되고 있음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BA2C0CB5-37AA-489F-ACC1-92F0CE162172}"/>
              </a:ext>
            </a:extLst>
          </p:cNvPr>
          <p:cNvSpPr txBox="1">
            <a:spLocks/>
          </p:cNvSpPr>
          <p:nvPr/>
        </p:nvSpPr>
        <p:spPr>
          <a:xfrm>
            <a:off x="597117" y="2562703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/>
              <a:t>표 </a:t>
            </a:r>
            <a:r>
              <a:rPr lang="en-US" altLang="ko-KR" sz="1600" dirty="0"/>
              <a:t>2-1 </a:t>
            </a:r>
            <a:r>
              <a:rPr lang="ko-KR" altLang="en-US" sz="1600" dirty="0"/>
              <a:t>주요 터미널 에뮬레이터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007640F-CC41-43B6-B954-AF5F08E287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840" y="2912731"/>
            <a:ext cx="41148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9453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2.5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터미널이란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79" y="1623595"/>
            <a:ext cx="7573429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터미널과 셸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터미널 에뮬레이터와 셸은 완전히 다른 소프트웨어이니 혼동하면 안 됨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예를 들어 윈도에서 리눅스로 원격 로그인하면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부록 </a:t>
            </a:r>
            <a:r>
              <a:rPr lang="en-US" altLang="ko-KR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A.1 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원격 로그인과 </a:t>
            </a:r>
            <a:r>
              <a:rPr lang="en-US" altLang="ko-KR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SSH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참고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터미널 에뮬레이터는 윈도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머신에서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돌아가며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셸은 리눅스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머신에서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돌아감</a:t>
            </a:r>
            <a:endParaRPr lang="ko-KR" altLang="en-US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E4F71EA5-9B12-4D1E-9F4F-4D83FCEF722A}"/>
              </a:ext>
            </a:extLst>
          </p:cNvPr>
          <p:cNvSpPr txBox="1">
            <a:spLocks/>
          </p:cNvSpPr>
          <p:nvPr/>
        </p:nvSpPr>
        <p:spPr>
          <a:xfrm>
            <a:off x="597117" y="2764039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/>
              <a:t>그림 </a:t>
            </a:r>
            <a:r>
              <a:rPr lang="en-US" altLang="ko-KR" sz="1600" dirty="0"/>
              <a:t>2-6 </a:t>
            </a:r>
            <a:r>
              <a:rPr lang="ko-KR" altLang="en-US" sz="1600" dirty="0"/>
              <a:t>터미널 에뮬레이터에서 셸이 기동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2C0AE00-2FE1-4AE2-B4FB-FEAF36915C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64" y="3063469"/>
            <a:ext cx="5572125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71632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2.5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터미널이란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79" y="1623595"/>
            <a:ext cx="7749599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터미널과 셸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터미널 에뮬레이터는 입출력 화면을 제공만 하는 소프트웨어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앞 그림과 같이 리눅스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머신에서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돌아가는 셸의 입출력을 제공하는 소프트웨어가 바로 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457200" lvl="1" indent="0">
              <a:buNone/>
            </a:pP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  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터미널 에뮬레이터</a:t>
            </a:r>
          </a:p>
        </p:txBody>
      </p:sp>
    </p:spTree>
    <p:extLst>
      <p:ext uri="{BB962C8B-B14F-4D97-AF65-F5344CB8AC3E}">
        <p14:creationId xmlns:p14="http://schemas.microsoft.com/office/powerpoint/2010/main" val="3374532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2.1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셸과 명령어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8105496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셸과 명령어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다른 명령어도 사용해 보자</a:t>
            </a: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echo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명령어는 인자로 지정한 문자열을 출력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여기서는 인자로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Hello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지정해 보자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D80406C-DA1D-4ECF-ACB8-12F7999AC0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097" y="2867811"/>
            <a:ext cx="7124700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474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2.1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셸과 명령어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8105496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셸과 명령어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이외에도 명령어가 다양함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처음 설치할 때부터 수십 개 이상의 명령어가 포함되어 있음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 모든 명령어를 외울 필요는 없음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필수적인 명령어들을 익힌 뒤에 필요할 때마다 하나씩 익히면 됨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필요한 작업에 딱 맞는 명령어가 없다면 기존 명령어들을 조합하여 사용하면 됨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리눅스는 단순한 명령어들을 조합하여 복잡한 작업을 처리할 수 있도록 설계</a:t>
            </a: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7254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2.1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셸과 명령어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8105496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에러에 대해서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존재하지 않는 명령어를 입력하면 어떻게 될까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? 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예를 들어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abcxyz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라는 명령어를 입력해 보자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에러 메시지가 출력</a:t>
            </a:r>
          </a:p>
          <a:p>
            <a:pPr lvl="1"/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abcxyz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라는 명령어가 없어서 찾을 수 없다는 메시지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9C8C204-C60F-41A8-8052-EFBE3AA696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09" y="2553050"/>
            <a:ext cx="7077075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479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2.1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셸과 명령어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8105496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에러에 대해서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영문 리눅스에서는 다음과 같이 표시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82E050F-1E9A-4C3C-B8EE-74D9758311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576" y="2269571"/>
            <a:ext cx="7077075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332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2.1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셸과 명령어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757986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에러에 대해서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리눅스 환경에서 실습하다 보면 오타 등으로 인해 다양한 에러를 만나게 될 것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에러를 만나면 당황하지 말고 침착하게 표시된 에러 메시지를 읽으면서 원인을 파악해 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457200" lvl="1" indent="0">
              <a:buNone/>
            </a:pP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  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보기 바람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에러 메시지에는 에러가 발생한 원인에 대한 실마리가 담겨 있음</a:t>
            </a:r>
          </a:p>
          <a:p>
            <a:pPr lvl="1"/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에러 메시지를 잘 읽고 그 내용에 맞게 잘 대처하는 것이 리눅스를 익히는 데 매우 </a:t>
            </a:r>
            <a:endParaRPr lang="en-US" altLang="ko-KR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457200" lvl="1" indent="0">
              <a:buNone/>
            </a:pPr>
            <a:r>
              <a:rPr lang="en-US" altLang="ko-KR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   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중요한 자세</a:t>
            </a:r>
            <a:endParaRPr lang="en-US" altLang="ko-KR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9958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565</TotalTime>
  <Words>1858</Words>
  <Application>Microsoft Office PowerPoint</Application>
  <PresentationFormat>화면 슬라이드 쇼(4:3)</PresentationFormat>
  <Paragraphs>304</Paragraphs>
  <Slides>48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48</vt:i4>
      </vt:variant>
    </vt:vector>
  </HeadingPairs>
  <TitlesOfParts>
    <vt:vector size="54" baseType="lpstr">
      <vt:lpstr>KoPub돋움체_Pro Bold</vt:lpstr>
      <vt:lpstr>KoPub돋움체_Pro Medium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gilbut</dc:creator>
  <cp:lastModifiedBy>USER</cp:lastModifiedBy>
  <cp:revision>140</cp:revision>
  <dcterms:created xsi:type="dcterms:W3CDTF">2021-12-20T02:06:08Z</dcterms:created>
  <dcterms:modified xsi:type="dcterms:W3CDTF">2022-01-10T04:04:05Z</dcterms:modified>
</cp:coreProperties>
</file>