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1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g"/><Relationship Id="rId4" Type="http://schemas.openxmlformats.org/officeDocument/2006/relationships/image" Target="../media/image1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g"/><Relationship Id="rId4" Type="http://schemas.openxmlformats.org/officeDocument/2006/relationships/image" Target="../media/image15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목록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접속한 터미널 이외의 프로세스를 출력하고 싶은 경우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터미널에서 실행 중인 프로세스나 터미널과 무관하게 돌아가는 프로세스인 데몬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(daemon)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출력하려면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사용자가 현재 실행 중인 모든 프로세스를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95120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목록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옵션과 함께 프로세스 간 부모 자식 관계를 표시하는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지정하여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실행한 것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C64E1-EC63-4F8C-9E67-6A9AE42C6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9" y="2507829"/>
            <a:ext cx="6664442" cy="404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목록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예를 보면 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1414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sshd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아래에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아래에는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있어 프로세스들 간의 부모 자식 관계를 확인할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TTY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터미널을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한 사용자가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pts/0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pts/1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개의 터미널에 로그인하여 작업 중인 것을 알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접속을 담당하는 프로세스인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TTY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표시되고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해당 프로세스가 터미널에 접속되어 있지 않은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데몬임을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의미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68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목록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 형식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xf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같이 옵션에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사용하지 않았음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역사적인 이유로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종류의 옵션 형식을 제공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UNIX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사용하여 옵션을 지정함 예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aef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BSD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-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없이 옵션을 지정함 예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xf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17C600-3557-4A2F-AF85-50EFE0BDEBA2}"/>
              </a:ext>
            </a:extLst>
          </p:cNvPr>
          <p:cNvSpPr/>
          <p:nvPr/>
        </p:nvSpPr>
        <p:spPr>
          <a:xfrm>
            <a:off x="1359017" y="3179429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02E02-D934-4D99-93C3-D08B200BC094}"/>
              </a:ext>
            </a:extLst>
          </p:cNvPr>
          <p:cNvSpPr/>
          <p:nvPr/>
        </p:nvSpPr>
        <p:spPr>
          <a:xfrm>
            <a:off x="1360415" y="3449275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7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38887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목록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유무에 따라 옵션 문자가 가지는 의미가 전혀 달라서 완전히 다른 옵션 체계라고 볼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책에서는 주류인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BSD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옵션에 대해 알고 싶은 독자들은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매뉴얼을 참고</a:t>
            </a:r>
          </a:p>
        </p:txBody>
      </p:sp>
    </p:spTree>
    <p:extLst>
      <p:ext uri="{BB962C8B-B14F-4D97-AF65-F5344CB8AC3E}">
        <p14:creationId xmlns:p14="http://schemas.microsoft.com/office/powerpoint/2010/main" val="189766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38887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목록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프로세스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사용자가 실행한 프로세스 외에도 시스템을 위해 동작 중인 프로세스들이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프로세스들은 대부분 슈퍼 사용자의 권한으로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프로세스들도 함께 확인하려면 앞서 설명한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옵션과 함께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31C4BB-D9D3-4E91-9C2C-742B862A4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3" y="3352450"/>
            <a:ext cx="7153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38887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목록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E2A3EB-88D2-4C45-B6AE-E970CA88C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21" y="2037476"/>
            <a:ext cx="7353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2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38887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목록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프로세스가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리눅스를 기동하면 프로세스 수십 개가 돌아가기 시작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이렇게 실행되는 프로세스 수십 개에 대해 전부 알 필요는 없지만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리눅스가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멀티태스킹을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지원하여 다양한 프로세스가 동시에 돌아간다는 것만큼은 기억하자</a:t>
            </a:r>
          </a:p>
        </p:txBody>
      </p:sp>
    </p:spTree>
    <p:extLst>
      <p:ext uri="{BB962C8B-B14F-4D97-AF65-F5344CB8AC3E}">
        <p14:creationId xmlns:p14="http://schemas.microsoft.com/office/powerpoint/2010/main" val="63738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38887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목록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자주 사용하는 옵션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매우 다양한 옵션을 지원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자주 사용하는 옵션 조합을 소개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옵션들은 빈번하게 사용되므로 암기하자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옵션에 대해 더 자세히 알고 싶다면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매뉴얼을 확인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93AF961-614F-46E3-9E05-BB45EE023463}"/>
              </a:ext>
            </a:extLst>
          </p:cNvPr>
          <p:cNvSpPr txBox="1">
            <a:spLocks/>
          </p:cNvSpPr>
          <p:nvPr/>
        </p:nvSpPr>
        <p:spPr>
          <a:xfrm>
            <a:off x="597117" y="311637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10-1 </a:t>
            </a:r>
            <a:r>
              <a:rPr lang="en-US" altLang="ko-KR" sz="1600" dirty="0" err="1"/>
              <a:t>ps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명령어의 옵션 조합 예</a:t>
            </a:r>
            <a:r>
              <a:rPr lang="en-US" altLang="ko-KR" sz="1600" dirty="0"/>
              <a:t>(BSD </a:t>
            </a:r>
            <a:r>
              <a:rPr lang="ko-KR" altLang="en-US" sz="1600" dirty="0"/>
              <a:t>옵션</a:t>
            </a:r>
            <a:r>
              <a:rPr lang="en-US" altLang="ko-KR" sz="1600" dirty="0"/>
              <a:t>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66205-333C-4951-832F-0F11EB168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9" y="3430097"/>
            <a:ext cx="4933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10.2 </a:t>
            </a:r>
            <a:r>
              <a:rPr lang="ko-KR" altLang="en-US" sz="26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잡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8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197951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10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프로세스와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잡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054244"/>
            <a:ext cx="4824214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프로세스란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잡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잡과 프로세스의 종료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38887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살펴본 프로세스는 리눅스 커널의 입장에서 바라본 처리 단위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셸에서 바라본 처리 단위를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(job)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셀의 커맨드 라인에 입력한 한 행이 곧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하나에 해당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라인에서 명령어 하나만을 입력했다면 프로세스와 잡이 같음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복수의 명령어를 파이프로 연결했다면 프로세스는 명령어마다 만들어지지만 잡은 하나만 만들어짐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6C12CB2-CAD8-4F61-9DF4-C11346680222}"/>
              </a:ext>
            </a:extLst>
          </p:cNvPr>
          <p:cNvSpPr txBox="1">
            <a:spLocks/>
          </p:cNvSpPr>
          <p:nvPr/>
        </p:nvSpPr>
        <p:spPr>
          <a:xfrm>
            <a:off x="597117" y="362810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10-2 </a:t>
            </a:r>
            <a:r>
              <a:rPr lang="ko-KR" altLang="en-US" sz="1600" dirty="0"/>
              <a:t>프로세스와 </a:t>
            </a:r>
            <a:r>
              <a:rPr lang="ko-KR" altLang="en-US" sz="1600" dirty="0" err="1"/>
              <a:t>잡</a:t>
            </a:r>
            <a:r>
              <a:rPr lang="ko-KR" altLang="en-US" sz="1600" dirty="0"/>
              <a:t> 단위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EAE05D-0CF9-40F3-8A59-8AEC52D76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4092978"/>
            <a:ext cx="2924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38887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프로세스에는 시스템 전체에 걸쳐 유일한 값이 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할당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셸별로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관리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 에뮬레이터 여러 개를 사용해서 셸 여러 개를 사용하면 중복된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번호가 할당될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272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C15793E-EE17-4AD7-B3BB-0706C2F4DD73}"/>
              </a:ext>
            </a:extLst>
          </p:cNvPr>
          <p:cNvSpPr txBox="1">
            <a:spLocks/>
          </p:cNvSpPr>
          <p:nvPr/>
        </p:nvSpPr>
        <p:spPr>
          <a:xfrm>
            <a:off x="597117" y="152246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10-3 </a:t>
            </a:r>
            <a:r>
              <a:rPr lang="ko-KR" altLang="en-US" sz="1600" dirty="0"/>
              <a:t>잡은 </a:t>
            </a:r>
            <a:r>
              <a:rPr lang="ko-KR" altLang="en-US" sz="1600" dirty="0" err="1"/>
              <a:t>셸별로</a:t>
            </a:r>
            <a:r>
              <a:rPr lang="ko-KR" altLang="en-US" sz="1600" dirty="0"/>
              <a:t> 관리됨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1EF59B-6AA3-4DCF-A793-2F337CF9F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54157"/>
            <a:ext cx="69818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1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38887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일시 정지하거나 백그라운드에서 실행할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작업을 병행시켜 효율적으로 처리할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47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38887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일시 정지하는 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매뉴얼을 화면에 출력해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133DBB-D4CF-479D-AC15-D95205B7B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60" y="2324930"/>
            <a:ext cx="70675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일시 정지하는 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출력된 매뉴얼을 읽던 중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편집하고 싶다면     를 입력하여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종료한 뒤 편집을 진행하고 다시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기동하여 읽었던 위치를 찾아야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누르는 대신에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눌러봄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정지라고 표시되면서 프롬프트가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 명령어를 입력할 수 있게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FFBE9A-E85A-41AF-A333-9C02842CA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87" y="1977224"/>
            <a:ext cx="228600" cy="219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12FE7F-C13B-4FFD-BB96-858388CF7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53" y="2481961"/>
            <a:ext cx="228600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076AB8-C4A0-46FE-8D84-7E0DEFCC4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32" y="2478728"/>
            <a:ext cx="333375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CC96BC-E21F-4533-89D3-FC6D3DE8D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35" y="2481960"/>
            <a:ext cx="209550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A629D4-350A-4A9B-BDBD-C2DB836D4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58" y="3347252"/>
            <a:ext cx="7115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3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일시 정지하는 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종료된 것처럼 보이지만 실은 그렇지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잡이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정지 상태가 되었을 뿐임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일시 정지된 잡은 다시 정지한 상태에서부터 실행하는 것이 가능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41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일시 정지하는 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상태에서 에디터를 기동하여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편집해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727BA-F768-4256-A2C2-B4A02840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5" y="2270970"/>
            <a:ext cx="7086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7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일시 정지하는 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편집하다가 다시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매뉴얼을 확인하고 싶다면 이번에도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종료하는 것이 아니라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누름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22BAF0-4FC2-4EB3-9DE4-2CD6C6F1E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75" y="2190575"/>
            <a:ext cx="3333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CE5621-A90A-432F-B4C4-AFC97E14B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70" y="2198964"/>
            <a:ext cx="209550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D220CB-33DD-4595-B671-233F59E7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89" y="2536696"/>
            <a:ext cx="7105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7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일시 정지하는 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지금까지 만든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목록을 확인해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jobs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사용하면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913F1-6FF3-4621-9940-485E2DC95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54" y="2523469"/>
            <a:ext cx="7153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10.1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프로세스란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일시 정지하는 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정지 상태인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두 개가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앞쪽에 표시되는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[1]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[2]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번호를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1, vim 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둘 다 정지된 상태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번호뿐만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표시하려면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F1FF8A-7B36-45FA-B757-00AF6114A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17" y="3437389"/>
            <a:ext cx="7143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포그라운드로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사용자의 입력을 받아들일 수 있는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상태를 포그라운드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(foreground)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정지 상태에 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매뉴얼을 다시 확인하기 위해서는 포그라운드로 되돌려야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포그라운드로 전환하려면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fg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BF3A3F-2BAF-4FF2-9932-B9C7DFBA0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62" y="2840066"/>
            <a:ext cx="7067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1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포그라운드로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번호가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이므로 다음과 같이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7C570-CAF9-4850-899C-5DE357666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98" y="2255546"/>
            <a:ext cx="7077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93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포그라운드로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이전에 읽었던 부분에서부터 다시 볼 수 있으며 키보드로 조작할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일시 정지된 잡을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fg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사용하여 재개할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DB9DF02-7484-411B-BFBD-2B0BA7136547}"/>
              </a:ext>
            </a:extLst>
          </p:cNvPr>
          <p:cNvSpPr txBox="1">
            <a:spLocks/>
          </p:cNvSpPr>
          <p:nvPr/>
        </p:nvSpPr>
        <p:spPr>
          <a:xfrm>
            <a:off x="597117" y="257109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10-4 </a:t>
            </a:r>
            <a:r>
              <a:rPr lang="ko-KR" altLang="en-US" sz="1600" dirty="0" err="1"/>
              <a:t>잡의</a:t>
            </a:r>
            <a:r>
              <a:rPr lang="ko-KR" altLang="en-US" sz="1600" dirty="0"/>
              <a:t> 정지와 포그라운드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CF9012-B67B-4C65-99CF-C0616180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5" y="2937899"/>
            <a:ext cx="6148407" cy="35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31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F5C7BE-656E-45A9-A3E4-725A7E277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1" y="1596529"/>
            <a:ext cx="6825024" cy="211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48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586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포그라운드로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fg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번호를 생략하면 현재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(jobs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표시된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포그라운드가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정지한 잡이 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개뿐이라면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굳이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번호를 지정하지 않아도 해당 잡이 포그라운드가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141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586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포그라운드로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편집하던 중 셸로 잠시 돌아가서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실행한 뒤 다시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돌아가는 예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번호를 지정하지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062249-0975-4FC6-AEBF-368274BE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20" y="2785875"/>
            <a:ext cx="71342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29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586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백그라운드로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잡을 정지하면 해당 잡이 동작을 멈춤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파일을 복사하는 중에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누르면 복사 처리가 정지되어 한없이 기다려도 복사가 완료되지 않음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경우에는 잡을 멈추지 않은 채 셸로 돌아가는 것이 좋음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포그라운드와 반대로 사용자가 조작할 수 없는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잡의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상태를 백그라운드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(background)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A507C4-5D59-4D54-A043-C7A426499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29" y="1972462"/>
            <a:ext cx="3333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42A17C-139A-4785-807A-E10DD44AB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69" y="1978754"/>
            <a:ext cx="209550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0A76AD-7C61-46B8-8685-9312D0E10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28" y="2250696"/>
            <a:ext cx="333375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841E06-FE52-4982-96F7-CE2FFEFBC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8" y="2256988"/>
            <a:ext cx="209550" cy="219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4028FC-DA9C-43C5-96F8-AE67EA573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32" y="2767343"/>
            <a:ext cx="7134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66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586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백그라운드로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백그라운드에서 실행하는 명령어로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017FC3-9AC5-4616-BB25-42CA70CE3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94" y="2300681"/>
            <a:ext cx="7067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79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586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백그라운드로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마찬가지로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번호를 생략하면 현재 잡이 백그라운드에서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C860F-BD1F-4064-8B23-03B8A3D6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3" y="2313252"/>
            <a:ext cx="70770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3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여러 명령어를 사용해 봤음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이들 명령어의 실체는 디스크에 있는 파일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셸에서 명령어를 입력하면 커널이 디스크에 있는 해당 파일을 읽어서 메모리에 올린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프로그램을 실행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메모리 위에 올린 프로그램을 프로세스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 함</a:t>
            </a:r>
          </a:p>
        </p:txBody>
      </p:sp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586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백그라운드로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백그라운드로 돌리고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프롬프트가 표시되어 셸을 사용할 수 있게 되었지만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여전히 복사 작업은 백그라운드에서 실행되고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긴 시간이 걸리는 작업을 백그라운드로 실행하면 작업이 끝나는 것을 기다리지 않고도 다른 작업을 진행할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890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586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백그라운드로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백그라운드에서 실행 중인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jobs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상태를 확인할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99E052-674A-4F7F-9B54-3EFA8B8C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1" y="2276824"/>
            <a:ext cx="71342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04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백그라운드로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잡을 일시 정지했을 때는 ‘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멈춤’이라고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표시되었지만 이번에는 ‘실행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중’이라고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 작업이 진행되고 있음을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마지막에 표시된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&amp;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잡이 백그라운드로 돌고 있음을 의미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1A44E4-219F-46E0-9C71-28389A203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40" y="1964073"/>
            <a:ext cx="3333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7AE358-EF32-4019-A8DD-1574B7D72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70" y="1977224"/>
            <a:ext cx="2095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0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백그라운드로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백그라운드에서 실행 중인 잡이 종료되면 다음과 같은 메시지가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EB2CD9-B57C-49AF-86CA-9D048B3D3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08" y="2273460"/>
            <a:ext cx="7124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백그라운드로 전환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처음부터 잡을 백그라운드에서 실행할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라인의 마지막에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&amp;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추가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포그라운드로 실행하고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정지한 뒤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입력하는 번거로움을 덜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4D29F0-F458-4157-91D9-223353D3D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34" y="2547532"/>
            <a:ext cx="7048500" cy="1343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632207-47CD-4107-8858-B421CDC25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52" y="3939688"/>
            <a:ext cx="3333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1D9331-9A1E-4BA0-B65A-376BDAE2D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82" y="3952839"/>
            <a:ext cx="2095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58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잡의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상태 전이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소개한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상태를 표로 정리하면 다음과 같음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36AF195-DFFF-472A-8808-DD97296DCF45}"/>
              </a:ext>
            </a:extLst>
          </p:cNvPr>
          <p:cNvSpPr txBox="1">
            <a:spLocks/>
          </p:cNvSpPr>
          <p:nvPr/>
        </p:nvSpPr>
        <p:spPr>
          <a:xfrm>
            <a:off x="597117" y="226908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10-2 </a:t>
            </a:r>
            <a:r>
              <a:rPr lang="ko-KR" altLang="en-US" sz="1600" dirty="0" err="1"/>
              <a:t>잡</a:t>
            </a:r>
            <a:r>
              <a:rPr lang="ko-KR" altLang="en-US" sz="1600" dirty="0"/>
              <a:t> 상태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84B51B-33B3-42B5-BF6B-54720B315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2602410"/>
            <a:ext cx="52006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잡의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상태 전이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상태는 다음과 같이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fg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전환할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36AF195-DFFF-472A-8808-DD97296DCF45}"/>
              </a:ext>
            </a:extLst>
          </p:cNvPr>
          <p:cNvSpPr txBox="1">
            <a:spLocks/>
          </p:cNvSpPr>
          <p:nvPr/>
        </p:nvSpPr>
        <p:spPr>
          <a:xfrm>
            <a:off x="597117" y="22942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10-5 </a:t>
            </a:r>
            <a:r>
              <a:rPr lang="ko-KR" altLang="en-US" sz="1600" dirty="0" err="1"/>
              <a:t>잡</a:t>
            </a:r>
            <a:r>
              <a:rPr lang="ko-KR" altLang="en-US" sz="1600" dirty="0"/>
              <a:t> 정지와 포그라운드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FA7AB6-C213-4DE6-AA9C-2E9E01246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73" y="1987732"/>
            <a:ext cx="333375" cy="228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2747ED-66EF-46B3-89B5-89CF51B59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36" y="2000883"/>
            <a:ext cx="20955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23E712-295E-4632-8129-D47B42DF4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717688"/>
            <a:ext cx="56864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07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잡의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상태 전이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대한 조작을 위한 명령어인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jobs,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fg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전부 셸의 내장 명령어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A0D7C2-CA28-4946-A0C0-752B308DE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64" y="2325498"/>
            <a:ext cx="7124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8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잡의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상태 전이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프로세스는 리눅스 커널의 처리 단위이며 잡은 셸의 처리 단위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프로세스에 부여된 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확인하여 조작해도 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셸과 결부된 보다 상위 개념인 잡을 조작하는 것이 편리한 때가 많음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012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10.3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잡과 프로세스의 종료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037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EAED695-40ED-4EDD-AD16-610AF4BDD166}"/>
              </a:ext>
            </a:extLst>
          </p:cNvPr>
          <p:cNvSpPr txBox="1">
            <a:spLocks/>
          </p:cNvSpPr>
          <p:nvPr/>
        </p:nvSpPr>
        <p:spPr>
          <a:xfrm>
            <a:off x="597117" y="148891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10-1 </a:t>
            </a:r>
            <a:r>
              <a:rPr lang="ko-KR" altLang="en-US" sz="1600" dirty="0"/>
              <a:t>프로세스는 무엇인가</a:t>
            </a:r>
            <a:r>
              <a:rPr lang="en-US" altLang="ko-KR" sz="1600" dirty="0"/>
              <a:t>, </a:t>
            </a:r>
            <a:r>
              <a:rPr lang="ko-KR" altLang="en-US" sz="1600" dirty="0"/>
              <a:t>실행 중인 프로그램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5AA611-A07F-4576-A21D-424C2A911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6" y="2035948"/>
            <a:ext cx="5810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97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다루다 보면 명령어를 잘못 입력하거나 실행 중인 프로그램이 비정상적으로 동작하여 강제로 종료해야 하는 경우가 종종 발생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974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종료하는 방법은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상태에 따라 다름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포그라운드로 실행 중인 잡을 종료하기 위해서는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됨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많은 프로그램이     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 받으면 종료되도록 설계되어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실행하자마자 곧바로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종료하는 예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0746E-151F-4ABA-9886-B010C1D0B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32" y="2249298"/>
            <a:ext cx="333375" cy="228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7DCA55-8DD8-4D48-BF7B-21979FBAC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13" y="2249298"/>
            <a:ext cx="26670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826398-A68C-4DED-9166-62A356558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11" y="2535922"/>
            <a:ext cx="3333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7CB62A-CCD0-4100-B358-62F04A659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25" y="2535922"/>
            <a:ext cx="266700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0F21F6-5A51-4D4A-87F7-C4B7E1AE7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73" y="2823245"/>
            <a:ext cx="333375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DA8C9A-1452-4223-8AFD-9E2DC86BE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54" y="2823245"/>
            <a:ext cx="266700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8A2BE7-F5C6-4801-82DB-C23F6FBF3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94" y="3146158"/>
            <a:ext cx="7115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32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백그라운드에서 실행 중인 잡을 종료하려면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번호를 지정하여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AF8476-632D-4AFD-85DC-A6A00952E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84" y="2303171"/>
            <a:ext cx="7067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19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다음과 같이 백그라운드 잡이 세 개인 경우를 생각해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933FB6-30C3-4FD3-82A1-2631083AF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95" y="2321915"/>
            <a:ext cx="3914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09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중에서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bash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잡을 종료하고 싶은 경우에는 해당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번호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%1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입력하면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잡이 종료되면 위와 같이 ‘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종료됨’이라는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메시지가 표시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C11276-332E-4010-8759-B30FF50A3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13" y="2479122"/>
            <a:ext cx="3028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85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잡이 종료되었는지 확인하기 위해 다시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jobs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실행한 예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목록에서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출력되지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잡이 종료된 것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E82EC-77DF-4B19-B2ED-C0648B062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2" y="2274203"/>
            <a:ext cx="39338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75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78315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프로세스를 종료할 때도 백그라운드 잡과 마찬가지로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프로세스의 경우에는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%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붙이지 않고 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만을 지정함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1D10E8-5BBF-40EF-B3E7-E1BB2BC29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34" y="2298409"/>
            <a:ext cx="7124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4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터미널 두 개에서 접속하여 한 터미널에서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실행한 뒤 다른 터미널에서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실행한 결과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EA0E5-B5DC-4F56-BA4F-EFF5FCAF9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13" y="2519780"/>
            <a:ext cx="47053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564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 3323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종료하려면 다른 터미널에서 다음과 같이 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지정해서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 3323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프로세스가 종료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사용자가 실행 중인 프로세스는 함부로 종료할 수 없음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08ED43-1892-45F3-9F42-FDF6E8440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35" y="2540597"/>
            <a:ext cx="11239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13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ldk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사용자가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sumi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실행한 프로세스를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종료하려 했지만 에러가 출력된 것을 알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예외적으로 슈퍼 사용자는 모든 사용자의 프로세스를 강제 종료할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A97ECB-55CC-43F3-8695-44CA43F42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90" y="2558411"/>
            <a:ext cx="70104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0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프로그램을 실행하더라도 각 프로세스는 별도의 메모리 영역을 가짐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동시에 여러 번 실행해도 각 프로세스가 내부적으로 사용하는 데이터가 섞일 일은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소유자 외에는 해당 파일에 대한 조작 권한이 제한되는 것과 비슷하게 프로세스를 실행한 사용자 외에는 해당 프로세스를 조작할 수 있는 권한이 제한</a:t>
            </a:r>
          </a:p>
        </p:txBody>
      </p:sp>
    </p:spTree>
    <p:extLst>
      <p:ext uri="{BB962C8B-B14F-4D97-AF65-F5344CB8AC3E}">
        <p14:creationId xmlns:p14="http://schemas.microsoft.com/office/powerpoint/2010/main" val="2972162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실제 리눅스 시스템을 운영하기 위해서는 프로세스를 종료하는 법을 반드시 알아야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대부분의 서비스 애플리케이션은 단말과 분리되어 실행되어서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번호를 가지지 않기 때문임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450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 전송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등장한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사실 잡이나 프로세스를 종료하는 명령어가 아니라 시그널을 전송하는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시그널이란 말 그대로 프로세스에게 전송되는 신호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프로세스는 전달받은 시그널의 종류에 따라 종료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재기동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등의 처리를 수행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시그널을 통해 프로세스에게 메시지를 보내는 것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79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 전송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전송할 시그널의 종류는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-&lt;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 이름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같이 지정할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 이름을 지정하지 않으면 기본값으로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TERM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시그널이 전송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두 명령어는 동일함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B0CF3E-EBFB-4626-A7A0-5DF98D027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04" y="2867025"/>
            <a:ext cx="13525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333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 전송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시그널에는 고유 번호가 있어 이를 지정하는 것도 가능함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시그널의 경우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번이며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명령어도 위 두 명령어와 동일함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475147-35EC-42ED-A7CA-68A11353B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1" y="2578959"/>
            <a:ext cx="12192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277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244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 전송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등장한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TERM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시그널은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terminate,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 종료 시그널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 이름을 지정하지 않고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잡이나 프로세스가 종료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포그라운드에서 동작하는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잡에게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입력한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사실은 내부적으로 시그널을 전송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TSTP,      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시그널을 전송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이에 따라 잡이 정지 혹은 종료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F6142-0C89-4C8F-8FA1-95E463A6A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91" y="2534524"/>
            <a:ext cx="3333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8D0E6C-42F7-4D47-A4D8-DFEDF2DA6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76" y="2532427"/>
            <a:ext cx="209550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457930-172C-4EE9-BAB9-AB1753620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6" y="2527664"/>
            <a:ext cx="333375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F422C9-B415-424A-A47D-09E88C31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21" y="2530897"/>
            <a:ext cx="266700" cy="219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E1D7C6-77C0-453E-A741-D748DC778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50" y="3039262"/>
            <a:ext cx="333375" cy="22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777150-6AA9-486D-A7F4-B0E195AD0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46" y="3045554"/>
            <a:ext cx="209550" cy="219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24C893-62DE-4548-AFAC-E3C30B40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55" y="3037165"/>
            <a:ext cx="33337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39DCB9-68FD-4B45-897D-E8A836A21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06" y="3040398"/>
            <a:ext cx="2667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421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244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 전송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시그널의 전체 목록은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붙여 확인할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시그널 이름 앞에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SIG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문자열이 붙어 표시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B19B3C-9047-43CF-BE59-8DD534D0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51" y="2555321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096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650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 전송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시그널 목록 중에서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9) SIGKILL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다소 예외적인 시그널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시그널만큼은 프로세스에 전달되지 않고 리눅스 커널이 처리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커널은 이 시그널을 받으면 지정한 프로세스를 강제로 종료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TERM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시그널을 받아도 종료하지 않는 상태에 빠진 프로세스를 종료하기 위한 시그널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378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잡과 프로세스의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5665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 전송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SIGKILL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시그널은 마지막 수단으로 생각해야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프로그램의 구현에 따라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시그널을 수신 받으면 현재 상태를 보존하거나 임시 파일을 지우는 등 종료 전에 수행해야 할 작업을 수행하고 종료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시그널을 전송 받으면 이러한 종료 처리를 수행하지 않고 곧바로 프로세스가 종료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프로세스를 종료하고 싶을 때는 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시그널을 보내 보고 그래도 종료하지 않으면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시그널을 사용하는 것이 바람직함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20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1470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커널은 각 프로세스에게 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고유한 번호를 할당해서 관리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프로세스를 관리하는 것은 리눅스 커널의 중요한 기능 중 하나임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 새로운 프로세스는 이미 기존에 존재하는 별도의 프로세스를 기반으로 만들어짐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새로운 프로세스를 만드는 프로세스를 부모 프로세스라고 하며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새롭게 만들어지는 프로세스를 자식 프로세스라고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셸에서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셸이 부모 프로세스이며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자식 프로세스가 됨</a:t>
            </a:r>
          </a:p>
        </p:txBody>
      </p:sp>
    </p:spTree>
    <p:extLst>
      <p:ext uri="{BB962C8B-B14F-4D97-AF65-F5344CB8AC3E}">
        <p14:creationId xmlns:p14="http://schemas.microsoft.com/office/powerpoint/2010/main" val="313630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7342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목록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현재 시스템에서 실행 중인 프로세스의 목록을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아무런 인자 없이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실행하면 현재 접속한 터미널에서 실행한 프로세스만을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의미하며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CMD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실행한 명령어를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3007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3034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실행 중인 것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현재 실행 중인 셸이며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방금 실행한 명령어 자신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7600BB-27D3-4380-AC83-1D2ABC0A3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95" y="2562880"/>
            <a:ext cx="7172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7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목록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두 번 실행한 경우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명령어지만 각각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3035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3040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서로 다른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PID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값이 할당된 것을 알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프로세스가 종료하기 전까지 바뀌지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 프로세스를 지정할 때 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6C67B0-4F7B-4ED0-B8BD-A8CCDC1B4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3" y="2564934"/>
            <a:ext cx="25431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5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3357</TotalTime>
  <Words>2161</Words>
  <Application>Microsoft Office PowerPoint</Application>
  <PresentationFormat>화면 슬라이드 쇼(4:3)</PresentationFormat>
  <Paragraphs>354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3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556</cp:revision>
  <dcterms:created xsi:type="dcterms:W3CDTF">2021-12-20T02:06:08Z</dcterms:created>
  <dcterms:modified xsi:type="dcterms:W3CDTF">2021-12-28T06:20:32Z</dcterms:modified>
</cp:coreProperties>
</file>