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0" r:id="rId3"/>
    <p:sldId id="261" r:id="rId4"/>
    <p:sldId id="258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8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048A-8167-47BA-9BC5-F60332B19D2D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E56C-9D28-4E6E-973D-0F50194381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5463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048A-8167-47BA-9BC5-F60332B19D2D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E56C-9D28-4E6E-973D-0F50194381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5931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048A-8167-47BA-9BC5-F60332B19D2D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E56C-9D28-4E6E-973D-0F50194381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7008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048A-8167-47BA-9BC5-F60332B19D2D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E56C-9D28-4E6E-973D-0F50194381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1698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048A-8167-47BA-9BC5-F60332B19D2D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E56C-9D28-4E6E-973D-0F50194381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8938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048A-8167-47BA-9BC5-F60332B19D2D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E56C-9D28-4E6E-973D-0F50194381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9348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048A-8167-47BA-9BC5-F60332B19D2D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E56C-9D28-4E6E-973D-0F50194381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407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048A-8167-47BA-9BC5-F60332B19D2D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E56C-9D28-4E6E-973D-0F50194381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715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048A-8167-47BA-9BC5-F60332B19D2D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E56C-9D28-4E6E-973D-0F50194381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4136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048A-8167-47BA-9BC5-F60332B19D2D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E56C-9D28-4E6E-973D-0F50194381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9687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048A-8167-47BA-9BC5-F60332B19D2D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E56C-9D28-4E6E-973D-0F50194381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1952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E6048A-8167-47BA-9BC5-F60332B19D2D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FE56C-9D28-4E6E-973D-0F50194381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6775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2">
            <a:extLst>
              <a:ext uri="{FF2B5EF4-FFF2-40B4-BE49-F238E27FC236}">
                <a16:creationId xmlns:a16="http://schemas.microsoft.com/office/drawing/2014/main" id="{4563CCEE-BDDF-438B-B910-0E157DF9260B}"/>
              </a:ext>
            </a:extLst>
          </p:cNvPr>
          <p:cNvSpPr txBox="1">
            <a:spLocks/>
          </p:cNvSpPr>
          <p:nvPr/>
        </p:nvSpPr>
        <p:spPr>
          <a:xfrm>
            <a:off x="0" y="2309968"/>
            <a:ext cx="9144000" cy="14646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8000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모두의 리눅스</a:t>
            </a:r>
            <a:endParaRPr lang="ko-KR" altLang="ko-KR" sz="8000" dirty="0">
              <a:solidFill>
                <a:schemeClr val="tx1">
                  <a:lumMod val="50000"/>
                </a:schemeClr>
              </a:solidFill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99811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13.1 grep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명령어와 정규 표현식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825098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grep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명령어와 정규 표현식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grep</a:t>
            </a:r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은 해당 문자열이 포함된 행의 전체를 출력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위 예에서는 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anacrontab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이라는 문자열에 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cron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 포함되어 있기 때문에 출력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0624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13.1 grep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명령어와 정규 표현식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825098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정규 표현식이란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grep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에서는 일반적인 문자열 외에도 정규 표현식이라는 검색 패턴을 지정할 수 있음</a:t>
            </a:r>
          </a:p>
          <a:p>
            <a:pPr lvl="1"/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정규 표현식을 사용하면 조건에 일치하는 문자열 집합을 표현할 수 있음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예를 들어 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cron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이라는 문자열로 시작하거나 숫자 없이 알파벳으로만 구성된 문자열 등을 표현할 수 있음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64143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13.1 grep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명령어와 정규 표현식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825098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정규 표현식이란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다음 예에서는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^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라는 기호를 사용</a:t>
            </a: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^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는 행의 시작을 의미하기 때문에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^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cron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은 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cron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으로 시작하는 문자열을 말함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이에 따라 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anacrontab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은 검색 결과에서 제외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9780F66-EA96-42B1-8485-1FEF1F4336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279" y="2853436"/>
            <a:ext cx="7086600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9254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13.1 grep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명령어와 정규 표현식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825098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정규 표현식이란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정규 표현식을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'(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작은따옴표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 감싸주었음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이는 셸이 정규 표현식을 확장하지 않도록 하기 위해서임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정규 표현식에서는 *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{, }, $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등의 기호가 특별한 의미로 사용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이러한 문자를 메타 문자라 부르며 메타 문자의 대부분은 셸에서도 특별한 의미를 가짐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가령 *는 셸에서 와일드카드로 해석되어 경로가 확장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89071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13.1 grep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명령어와 정규 표현식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1356210A-6B5D-4C87-921C-78F298B6246F}"/>
              </a:ext>
            </a:extLst>
          </p:cNvPr>
          <p:cNvSpPr txBox="1">
            <a:spLocks/>
          </p:cNvSpPr>
          <p:nvPr/>
        </p:nvSpPr>
        <p:spPr>
          <a:xfrm>
            <a:off x="597117" y="1534003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</a:t>
            </a:r>
            <a:r>
              <a:rPr lang="ko-KR" altLang="en-US" sz="1600" dirty="0"/>
              <a:t>그림 </a:t>
            </a:r>
            <a:r>
              <a:rPr lang="en-US" altLang="ko-KR" sz="1600" dirty="0"/>
              <a:t>13-1 </a:t>
            </a:r>
            <a:r>
              <a:rPr lang="ko-KR" altLang="en-US" sz="1600" dirty="0"/>
              <a:t>정규 표현식을 작은따옴표로 감싸지 않으면 셸이 먼저 해석함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639EDAE-AB8B-4A2D-A8EA-4591BE9238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117" y="1997846"/>
            <a:ext cx="4029075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7000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13.1 grep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명령어와 정규 표현식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825098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정규 표현식이란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grep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에서 정규 표현식을 사용하고 싶을 때는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'ab*'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처럼 작은따옴표로 감싸줘야 함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정규 표현식의 메타 문자 중에는 작은따옴표로 감싸주지 않아도 되는 문자도 있지만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항상 작은따옴표로 감싸면 문제가 발생할 여지를 줄일 수 있음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 책에서도 정규 표현식에 해당하는 부분은 작은따옴표로 감싸겠음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43842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>
            <a:extLst>
              <a:ext uri="{FF2B5EF4-FFF2-40B4-BE49-F238E27FC236}">
                <a16:creationId xmlns:a16="http://schemas.microsoft.com/office/drawing/2014/main" id="{89CCA9A1-4559-48FE-BEDB-20EF46498C71}"/>
              </a:ext>
            </a:extLst>
          </p:cNvPr>
          <p:cNvSpPr txBox="1">
            <a:spLocks/>
          </p:cNvSpPr>
          <p:nvPr/>
        </p:nvSpPr>
        <p:spPr>
          <a:xfrm>
            <a:off x="424296" y="2607303"/>
            <a:ext cx="8410623" cy="80649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pPr lvl="0" algn="ctr" defTabSz="457200">
              <a:spcBef>
                <a:spcPct val="0"/>
              </a:spcBef>
            </a:pPr>
            <a:r>
              <a:rPr lang="en-US" altLang="ko-KR" sz="26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13.2 </a:t>
            </a:r>
            <a:r>
              <a:rPr lang="ko-KR" altLang="en-US" sz="26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임의의 문자를 지정하는 메타 문자</a:t>
            </a:r>
            <a:endParaRPr kumimoji="0" lang="ko-KR" altLang="en-US" sz="26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KoPub돋움체_Pro Bold" panose="02020603020101020101" pitchFamily="18" charset="-127"/>
              <a:ea typeface="KoPub돋움체_Pro Bold" panose="02020603020101020101" pitchFamily="18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2438989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13.2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임의의 문자를 지정하는 메타 문자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8059990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임의의 문자를 지정하는 메타 문자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먼저 사용 빈도가 높은 메타 문자인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.(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점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을 소개하겠습니다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. </a:t>
            </a:r>
            <a:r>
              <a:rPr lang="en-US" altLang="ko-KR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.</a:t>
            </a:r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은 임의의 문자 하나를 의미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다음과 같은 내용의 텍스트 파일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example.txt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가 있음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205A701-9AF5-48C7-9774-9FE5C4B351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561" y="2555889"/>
            <a:ext cx="7067550" cy="16287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769B174-F595-47D9-AE4E-8634B75FD5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950" y="4142719"/>
            <a:ext cx="7058025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3043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13.2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임의의 문자를 지정하는 메타 문자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573428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임의의 문자를 지정하는 메타 문자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example.txt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에서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test, 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tfst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tzst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와 같이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t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에 이어 임의의 문자 하나가 있고 그 뒤에 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st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가 있는 문자열을 찾는다고 가정해 보자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메타 문자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.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 임의의 한 문자를 의미하므로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t.st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라는 정규 표현식을 사용해 검색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F73C7C8-29EF-42E3-A592-F2430D7CEA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323" y="2777367"/>
            <a:ext cx="7058025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8652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13.2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임의의 문자를 지정하는 메타 문자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405648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임의의 문자를 지정하는 메타 문자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메타 문자를 한 번 더 써서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t..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st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 검색하면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t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에 이어 임의의 문자 두 개 뒤에 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st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가 나오는 패턴이 검색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결과로 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tzzst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가 검색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650ABA1-39F0-4946-ADFF-28834BE741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571" y="2786062"/>
            <a:ext cx="7124700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274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988E121B-0DA1-45AA-AC04-4428FC2A2DA4}"/>
              </a:ext>
            </a:extLst>
          </p:cNvPr>
          <p:cNvSpPr txBox="1">
            <a:spLocks/>
          </p:cNvSpPr>
          <p:nvPr/>
        </p:nvSpPr>
        <p:spPr>
          <a:xfrm>
            <a:off x="424296" y="921114"/>
            <a:ext cx="8410623" cy="80649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pPr lvl="0" algn="ctr" defTabSz="457200">
              <a:spcBef>
                <a:spcPct val="0"/>
              </a:spcBef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uLnTx/>
                <a:uFillTx/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13</a:t>
            </a: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uLnTx/>
                <a:uFillTx/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장</a:t>
            </a: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E0AC00"/>
                </a:solidFill>
                <a:effectLst/>
                <a:uLnTx/>
                <a:uFillTx/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정규 표현식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KoPub돋움체_Pro Bold" panose="02020603020101020101" pitchFamily="18" charset="-127"/>
              <a:ea typeface="KoPub돋움체_Pro Bold" panose="02020603020101020101" pitchFamily="18" charset="-127"/>
              <a:cs typeface="+mj-cs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1E8C015-216A-4E74-81A3-D5B1D87D27FE}"/>
              </a:ext>
            </a:extLst>
          </p:cNvPr>
          <p:cNvSpPr/>
          <p:nvPr/>
        </p:nvSpPr>
        <p:spPr>
          <a:xfrm>
            <a:off x="2159892" y="1777407"/>
            <a:ext cx="5306309" cy="3701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chemeClr val="accent5">
                    <a:lumMod val="50000"/>
                  </a:schemeClr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13.1</a:t>
            </a:r>
            <a:r>
              <a:rPr lang="en-US" altLang="ko-KR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grep </a:t>
            </a:r>
            <a:r>
              <a:rPr lang="ko-KR" altLang="en-US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명령어와 정규 표현식</a:t>
            </a:r>
            <a:endParaRPr lang="en-US" altLang="ko-KR" sz="20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chemeClr val="accent5">
                    <a:lumMod val="50000"/>
                  </a:schemeClr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13.2</a:t>
            </a:r>
            <a:r>
              <a:rPr lang="en-US" altLang="ko-KR" sz="20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</a:t>
            </a:r>
            <a:r>
              <a:rPr lang="ko-KR" altLang="en-US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임의의 문자를 지정하는 메타 문자</a:t>
            </a:r>
            <a:endParaRPr lang="en-US" altLang="ko-KR" sz="20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chemeClr val="accent5">
                    <a:lumMod val="50000"/>
                  </a:schemeClr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13.3</a:t>
            </a:r>
            <a:r>
              <a:rPr lang="en-US" altLang="ko-KR" sz="2000" b="1" dirty="0">
                <a:solidFill>
                  <a:srgbClr val="E0AC00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</a:t>
            </a:r>
            <a:r>
              <a:rPr lang="ko-KR" altLang="en-US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위치를 지정하는 메타 문자</a:t>
            </a:r>
            <a:endParaRPr lang="en-US" altLang="ko-KR" sz="20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chemeClr val="accent5">
                    <a:lumMod val="50000"/>
                  </a:schemeClr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13.4</a:t>
            </a:r>
            <a:r>
              <a:rPr lang="en-US" altLang="ko-KR" sz="2000" b="1" dirty="0">
                <a:solidFill>
                  <a:srgbClr val="E0AC00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</a:t>
            </a:r>
            <a:r>
              <a:rPr lang="ko-KR" altLang="en-US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반복을 지정하는 메타 문자</a:t>
            </a:r>
            <a:endParaRPr lang="en-US" altLang="ko-KR" sz="20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chemeClr val="accent5">
                    <a:lumMod val="50000"/>
                  </a:schemeClr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13.5</a:t>
            </a:r>
            <a:r>
              <a:rPr lang="en-US" altLang="ko-KR" sz="2000" b="1" dirty="0">
                <a:solidFill>
                  <a:srgbClr val="E0AC00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</a:t>
            </a:r>
            <a:r>
              <a:rPr lang="ko-KR" altLang="en-US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그 외의 메타 문자</a:t>
            </a:r>
            <a:endParaRPr lang="en-US" altLang="ko-KR" sz="20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chemeClr val="accent5">
                    <a:lumMod val="50000"/>
                  </a:schemeClr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13.6</a:t>
            </a:r>
            <a:r>
              <a:rPr lang="en-US" altLang="ko-KR" sz="2000" b="1" dirty="0">
                <a:solidFill>
                  <a:srgbClr val="E0AC00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</a:t>
            </a:r>
            <a:r>
              <a:rPr lang="ko-KR" altLang="en-US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정규 표현식 사용하기</a:t>
            </a:r>
            <a:endParaRPr lang="en-US" altLang="ko-KR" sz="20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017761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13.2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임의의 문자를 지정하는 메타 문자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405648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임의의 문자를 지정하는 메타 문자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메타 문자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.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은 알파벳과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숫자뿐만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아니라 기호도 포함</a:t>
            </a: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.org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라는 정규 표현식으로 검색하면 다음과 같이 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borg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와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.org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가 검색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80630C2-C636-416A-B177-D3437A27D1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571" y="2580576"/>
            <a:ext cx="7086600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280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13.2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임의의 문자를 지정하는 메타 문자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741208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임의의 문자를 지정하는 메타 문자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임의의 문자가 아니라 점이라는 기호 자체를 검색하고 싶을 때는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\.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라고 표시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메타 문자 앞에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\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붙이면 메타 문자로 인식되지 않음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다음은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.org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라는 문자열을 검색한 예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여기서는 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borg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는 검색되지 않은 것을 알 수 있음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메타 </a:t>
            </a:r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문자 앞에 </a:t>
            </a:r>
            <a:r>
              <a:rPr lang="en-US" altLang="ko-KR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\</a:t>
            </a:r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붙여서 메타 문자로 인식하지 않게 하는 것을 ‘</a:t>
            </a:r>
            <a:r>
              <a:rPr lang="ko-KR" altLang="en-US" sz="1600" b="1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이스케이프’라</a:t>
            </a:r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함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2911150-C331-42BE-B076-1AF0B933E6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015" y="3146789"/>
            <a:ext cx="7134225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106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13.2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임의의 문자를 지정하는 메타 문자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497927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특정 문자를 지정하는 메타 문자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임의의 문자 하나가 아니라 </a:t>
            </a:r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여러 문자 중 하나를 지정하고 싶다면 메타 문자 </a:t>
            </a:r>
            <a:r>
              <a:rPr lang="en-US" altLang="ko-KR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[]</a:t>
            </a:r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사용해야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함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 메타 문자는 괄호 안에 있는 문자 중 하나를 의미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예를 들어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t[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ef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]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st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는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test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혹은 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tfst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라는 문자열이 검색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3739AED-4496-43B4-8E02-E7566F9B69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712" y="3049704"/>
            <a:ext cx="7058025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1513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13.2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임의의 문자를 지정하는 메타 문자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833487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특정 문자를 지정하는 메타 문자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알파벳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a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부터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k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까지를 지정할 때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[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abcdefghijk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]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라고 전부 기록하는 것은 무척 번거로움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이때 문자의 범위를 표현하는 하이픈을 사용하여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[a-k]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라고 쓰면 됨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하이픈을 연속해서 사용한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[a-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zA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-Z]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는 알파벳 전체를 의미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51558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13.2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임의의 문자를 지정하는 메타 문자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833487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특정 문자를 지정하는 메타 문자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다음 예는 하이픈을 사용해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mail1, mail2, mail3, mail4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라는 문자열을 검색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0ECA7E9-A070-4B7D-896E-2ABD7AFEB6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409" y="2247713"/>
            <a:ext cx="7077075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6060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13.2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임의의 문자를 지정하는 메타 문자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833487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특정 문자를 지정하는 메타 문자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지정한 문자 이외의 문자를 찾을 수도 있음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괄호 안에 첫 글자로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^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지정하면 됨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예를 들어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mail[^13]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의 경우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mail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뒤에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과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3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이외의 문자를 의미하여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mail1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과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mail3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는 검색에서 제외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다음과 같이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mail7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만 검색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6A859A5-DEF9-4794-8031-4BFAB7B221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551" y="3376569"/>
            <a:ext cx="706755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5108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13.2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임의의 문자를 지정하는 메타 문자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83E2CD4-7160-4E00-B06E-38299B83160C}"/>
              </a:ext>
            </a:extLst>
          </p:cNvPr>
          <p:cNvSpPr txBox="1">
            <a:spLocks/>
          </p:cNvSpPr>
          <p:nvPr/>
        </p:nvSpPr>
        <p:spPr>
          <a:xfrm>
            <a:off x="597117" y="1534003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</a:t>
            </a:r>
            <a:r>
              <a:rPr lang="ko-KR" altLang="en-US" sz="1600" dirty="0"/>
              <a:t>표 </a:t>
            </a:r>
            <a:r>
              <a:rPr lang="en-US" altLang="ko-KR" sz="1600" dirty="0"/>
              <a:t>13-1 </a:t>
            </a:r>
            <a:r>
              <a:rPr lang="ko-KR" altLang="en-US" sz="1600" dirty="0"/>
              <a:t>문자에 대한 메타 문자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1C7E33F-9093-4976-9434-387350C538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062" y="1866900"/>
            <a:ext cx="5191125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0846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>
            <a:extLst>
              <a:ext uri="{FF2B5EF4-FFF2-40B4-BE49-F238E27FC236}">
                <a16:creationId xmlns:a16="http://schemas.microsoft.com/office/drawing/2014/main" id="{89CCA9A1-4559-48FE-BEDB-20EF46498C71}"/>
              </a:ext>
            </a:extLst>
          </p:cNvPr>
          <p:cNvSpPr txBox="1">
            <a:spLocks/>
          </p:cNvSpPr>
          <p:nvPr/>
        </p:nvSpPr>
        <p:spPr>
          <a:xfrm>
            <a:off x="424296" y="2607303"/>
            <a:ext cx="8410623" cy="80649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pPr lvl="0" algn="ctr" defTabSz="457200">
              <a:spcBef>
                <a:spcPct val="0"/>
              </a:spcBef>
            </a:pPr>
            <a:r>
              <a:rPr lang="en-US" altLang="ko-KR" sz="26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13.3 </a:t>
            </a:r>
            <a:r>
              <a:rPr lang="ko-KR" altLang="en-US" sz="26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위치를 지정하는 메타 문자</a:t>
            </a:r>
            <a:endParaRPr kumimoji="0" lang="ko-KR" altLang="en-US" sz="26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KoPub돋움체_Pro Bold" panose="02020603020101020101" pitchFamily="18" charset="-127"/>
              <a:ea typeface="KoPub돋움체_Pro Bold" panose="02020603020101020101" pitchFamily="18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1727554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13.3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위치를 지정하는 메타 문자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F4957B78-F60E-4E1B-A935-0BD1E73BD698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833487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위치를 지정하는 메타 문자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 메타 문자는 </a:t>
            </a:r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다른 메타 문자와 조합하여 위치를 지정할 때 사용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예를 들어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net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으로 시작하는 문자열을 검색하는 경우를 생각해 보자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단순히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net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으로 검색하면 다음과 같이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net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을 포함하는 모든 문자열이 검색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074F81E-11EE-4497-ACF0-667CB422C2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618" y="2900406"/>
            <a:ext cx="7105650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5671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13.3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위치를 지정하는 메타 문자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F4957B78-F60E-4E1B-A935-0BD1E73BD698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783153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위치를 지정하는 메타 문자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행의 첫 부분을 의미하는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^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사용하여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^net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으로 검색하면 다음과 같이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net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으로 시작하는 문자열만 검색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01DF4F4-0B8A-495D-957D-A90AE586C1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658" y="2480650"/>
            <a:ext cx="7162800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143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>
            <a:extLst>
              <a:ext uri="{FF2B5EF4-FFF2-40B4-BE49-F238E27FC236}">
                <a16:creationId xmlns:a16="http://schemas.microsoft.com/office/drawing/2014/main" id="{89CCA9A1-4559-48FE-BEDB-20EF46498C71}"/>
              </a:ext>
            </a:extLst>
          </p:cNvPr>
          <p:cNvSpPr txBox="1">
            <a:spLocks/>
          </p:cNvSpPr>
          <p:nvPr/>
        </p:nvSpPr>
        <p:spPr>
          <a:xfrm>
            <a:off x="424296" y="2607303"/>
            <a:ext cx="8410623" cy="80649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pPr lvl="0" algn="ctr" defTabSz="457200">
              <a:spcBef>
                <a:spcPct val="0"/>
              </a:spcBef>
            </a:pPr>
            <a:r>
              <a:rPr lang="en-US" altLang="ko-KR" sz="26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13.1 grep </a:t>
            </a:r>
            <a:r>
              <a:rPr lang="ko-KR" altLang="en-US" sz="26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명령어와 정규 표현식</a:t>
            </a:r>
            <a:endParaRPr kumimoji="0" lang="ko-KR" altLang="en-US" sz="26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KoPub돋움체_Pro Bold" panose="02020603020101020101" pitchFamily="18" charset="-127"/>
              <a:ea typeface="KoPub돋움체_Pro Bold" panose="02020603020101020101" pitchFamily="18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2172570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13.3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위치를 지정하는 메타 문자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F4957B78-F60E-4E1B-A935-0BD1E73BD698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783153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위치를 지정하는 메타 문자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문장의 마지막을 의미하는 메타 문자는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$</a:t>
            </a: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net$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으로 검색하면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net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으로 끝나는 행이 검색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CFD4616-1E14-42BB-AEBE-91A138F584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759" y="2587785"/>
            <a:ext cx="7115175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1333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13.3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위치를 지정하는 메타 문자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F4957B78-F60E-4E1B-A935-0BD1E73BD698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783153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위치를 지정하는 메타 문자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^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와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$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함께 지정할 수도 있음</a:t>
            </a: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^$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는 시작이 곧 끝인 행을 의미하는데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이는 빈 행을 의미</a:t>
            </a: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grep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의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-v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옵션을 사용하여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^$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제외한 행을 검색하면 빈 행을 제거한 결과를 얻을 수 있음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29501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>
            <a:extLst>
              <a:ext uri="{FF2B5EF4-FFF2-40B4-BE49-F238E27FC236}">
                <a16:creationId xmlns:a16="http://schemas.microsoft.com/office/drawing/2014/main" id="{89CCA9A1-4559-48FE-BEDB-20EF46498C71}"/>
              </a:ext>
            </a:extLst>
          </p:cNvPr>
          <p:cNvSpPr txBox="1">
            <a:spLocks/>
          </p:cNvSpPr>
          <p:nvPr/>
        </p:nvSpPr>
        <p:spPr>
          <a:xfrm>
            <a:off x="424296" y="2607303"/>
            <a:ext cx="8410623" cy="80649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pPr lvl="0" algn="ctr" defTabSz="457200">
              <a:spcBef>
                <a:spcPct val="0"/>
              </a:spcBef>
            </a:pPr>
            <a:r>
              <a:rPr lang="en-US" altLang="ko-KR" sz="26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13.4 </a:t>
            </a:r>
            <a:r>
              <a:rPr lang="ko-KR" altLang="en-US" sz="26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반복을 지정하는 메타 문자</a:t>
            </a:r>
            <a:endParaRPr kumimoji="0" lang="ko-KR" altLang="en-US" sz="26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KoPub돋움체_Pro Bold" panose="02020603020101020101" pitchFamily="18" charset="-127"/>
              <a:ea typeface="KoPub돋움체_Pro Bold" panose="02020603020101020101" pitchFamily="18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02016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13.4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반복을 지정하는 메타 문자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F4957B78-F60E-4E1B-A935-0BD1E73BD698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581817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반복을 지정하는 메타 문자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 메타 문자는 </a:t>
            </a:r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다른 정규 표현식의 뒤에서 사용되어 직전의 정규 표현식이 일정 횟수만큼 반복되는 것을 의미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참고로 이 메타 문자는 단독으로 사용되지 않음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9754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13.4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반복을 지정하는 메타 문자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F4957B78-F60E-4E1B-A935-0BD1E73BD698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783153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반복을 지정하는 메타 문자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여기서는 다음과 같은 텍스트 파일로 설명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2905B2C-4B1E-41E0-8A96-5E6BC253F1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859" y="2266775"/>
            <a:ext cx="7077075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1294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13.4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반복을 지정하는 메타 문자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F4957B78-F60E-4E1B-A935-0BD1E73BD698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783153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반복을 지정하는 메타 문자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먼저 메타 문자 *에 대해 알아보자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무척 많이 사용되는 메타 문자인 *은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0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회 이상의 반복을 의미</a:t>
            </a:r>
          </a:p>
          <a:p>
            <a:pPr lvl="1"/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여기서 </a:t>
            </a:r>
            <a:r>
              <a:rPr lang="en-US" altLang="ko-KR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0</a:t>
            </a:r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회가 의미하는 것은 직전의 문자가 나타나지 않는 것도 포함한다는 뜻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18EC976E-3E50-478D-949D-96D7BF3C3443}"/>
              </a:ext>
            </a:extLst>
          </p:cNvPr>
          <p:cNvSpPr txBox="1">
            <a:spLocks/>
          </p:cNvSpPr>
          <p:nvPr/>
        </p:nvSpPr>
        <p:spPr>
          <a:xfrm>
            <a:off x="597117" y="2825909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</a:t>
            </a:r>
            <a:r>
              <a:rPr lang="ko-KR" altLang="en-US" sz="1600" dirty="0"/>
              <a:t>그림 </a:t>
            </a:r>
            <a:r>
              <a:rPr lang="en-US" altLang="ko-KR" sz="1600" dirty="0"/>
              <a:t>13-2 </a:t>
            </a:r>
            <a:r>
              <a:rPr lang="ko-KR" altLang="en-US" sz="1600" dirty="0"/>
              <a:t>반복을 의미하는 메타 문자 *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A939023-0E13-413D-A978-554181F103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557" y="3226271"/>
            <a:ext cx="25146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7504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13.4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반복을 지정하는 메타 문자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F4957B78-F60E-4E1B-A935-0BD1E73BD698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783153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반복을 지정하는 메타 문자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예를 들어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Be*r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는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Ber, Beer, 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Beeeeer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뿐만 아니라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Br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도 해당</a:t>
            </a: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Bear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는 해당되지 않음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B35B7C9-D1B5-4121-97E8-BC6CB2CB3B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840" y="2581362"/>
            <a:ext cx="710565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7950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13.4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반복을 지정하는 메타 문자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F4957B78-F60E-4E1B-A935-0BD1E73BD698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783153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반복을 지정하는 메타 문자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*는 일반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문자뿐만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아니라 메타 문자 뒤에도 사용할 수 있음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다음과 같이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[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ea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]*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라고 쓰면 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ea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가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0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번 이상 반복되는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Beer, Bear, Bar, Br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등이 검색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AA2EF08-111E-4970-A67F-623845BCDF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062" y="2534043"/>
            <a:ext cx="7105650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9758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13.4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반복을 지정하는 메타 문자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F4957B78-F60E-4E1B-A935-0BD1E73BD698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783153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반복을 지정하는 메타 문자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임의의 문자를 나타내는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.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과 함께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.*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같은 정규 표현식이 많이 사용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이는 임의의 문자가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0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회 이상 반복되는 것을 의미하므로 </a:t>
            </a:r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결국 모든 문자열을 의미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예를 들어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ex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 시작해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txt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 끝나는 행의 경우에 정규 표현식은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^ex.*txt$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 표현할 수 있음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* 외에도 반복을 지정하는 메타 문자가 더 있는데 이들은 확장 정규 표현식에 정의되어 있음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01665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13.4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반복을 지정하는 메타 문자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F4957B78-F60E-4E1B-A935-0BD1E73BD698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783153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확장 정규 표현식이란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지금까지 소개한 정규 표현식은 기본 정규 표현식이라 불리는 것으로 정규 표현식을 지원하는 모든 명령어에서 사용할 수 있음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사용할 수 있는 메타 문자가 늘어난 확장 정규 표현식도 있음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확장 정규 표현식을 지원하지 명령어도 있기 때문에 이 둘을 구분해서 사용해야 함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97090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13.1 grep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명령어와 정규 표현식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825098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grep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명령어와 정규 표현식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grep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은 문자열을 검색하는 명령어로 활용도가 무척 높음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grep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은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&lt;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 이름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&gt;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에서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&lt;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검색 패턴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&gt;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에 일치하는 행을 출력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1353E8B-0143-441C-91D2-1ACA470C55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179" y="2315187"/>
            <a:ext cx="71247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25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13.4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반복을 지정하는 메타 문자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F4957B78-F60E-4E1B-A935-0BD1E73BD698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783153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확장 정규 표현식이란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grep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은 옵션을 지정하지 않으면 지정한 정규 표현식을 기본 정규 표현식으로 해석</a:t>
            </a:r>
          </a:p>
          <a:p>
            <a:pPr lvl="1"/>
            <a:r>
              <a:rPr lang="en-US" altLang="ko-KR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-E </a:t>
            </a:r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옵션을 지정하면 확장 정규 표현식으로 해석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다음은 확장 정규 표현식의 메타 문자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+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사용한 예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ACD5783-A1FE-49E8-8A20-079A6AFDCE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012" y="2806292"/>
            <a:ext cx="712470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4360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13.4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반복을 지정하는 메타 문자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F4957B78-F60E-4E1B-A935-0BD1E73BD698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976100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확장 정규 표현식이란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리눅스의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grep(GNU grep)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은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-E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옵션을 붙이지 않아도 메타 문자에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\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붙여서 일부 확장 정규 표현식을 사용하는 것이 가능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GNU grep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 아닌 다른 명령어에서는 사용할 수 없기 때문에 이 방법을 추천하지는 않음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명시적으로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-E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옵션을 붙여서 확장 정규 표현식을 사용하는 것이 좋음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6B766D4-52DF-41CF-8501-A99E53513C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016" y="2512940"/>
            <a:ext cx="7143750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27518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13.4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반복을 지정하는 메타 문자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F4957B78-F60E-4E1B-A935-0BD1E73BD698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8059990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확장 정규 표현식에서 반복 횟수를 지정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확장 정규 표현식에서 반복을 나타내는 메타 문자로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+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와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?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가 있음</a:t>
            </a: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+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는 바로 전 문자가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회 이상 반복되는 것을 의미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*와 비슷하지만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0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번 나타나는 것은 포함하지 않는다는 점이 다름</a:t>
            </a:r>
          </a:p>
          <a:p>
            <a:pPr lvl="1"/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바로 전의 문자가 최소 </a:t>
            </a:r>
            <a:r>
              <a:rPr lang="en-US" altLang="ko-KR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</a:t>
            </a:r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번 이상 나타나는 패턴을 의미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696DE74D-EBD7-4D49-806C-53D082962FF9}"/>
              </a:ext>
            </a:extLst>
          </p:cNvPr>
          <p:cNvSpPr txBox="1">
            <a:spLocks/>
          </p:cNvSpPr>
          <p:nvPr/>
        </p:nvSpPr>
        <p:spPr>
          <a:xfrm>
            <a:off x="597117" y="3119524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</a:t>
            </a:r>
            <a:r>
              <a:rPr lang="ko-KR" altLang="en-US" sz="1600" dirty="0"/>
              <a:t>그림 </a:t>
            </a:r>
            <a:r>
              <a:rPr lang="en-US" altLang="ko-KR" sz="1600" dirty="0"/>
              <a:t>13-3 </a:t>
            </a:r>
            <a:r>
              <a:rPr lang="ko-KR" altLang="en-US" sz="1600" dirty="0"/>
              <a:t>반복을 위한 메타 문자 </a:t>
            </a:r>
            <a:r>
              <a:rPr lang="en-US" altLang="ko-KR" sz="1600" dirty="0"/>
              <a:t>+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65D0BFC-98F3-4A8F-ADBC-79A5992875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352" y="3519886"/>
            <a:ext cx="2628900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72989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13.4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반복을 지정하는 메타 문자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F4957B78-F60E-4E1B-A935-0BD1E73BD698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8059990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확장 정규 표현식에서 반복 횟수를 지정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예를 들어 다음과 같이 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Be+r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 하면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Br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은 검색되지 않음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C384614-DDFA-44BF-8DC3-A511C5FE02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748" y="2322483"/>
            <a:ext cx="7115175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29489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13.4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반복을 지정하는 메타 문자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F4957B78-F60E-4E1B-A935-0BD1E73BD698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8059990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확장 정규 표현식에서 반복 횟수를 지정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메타 문자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?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는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0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회 혹은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회를 의미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예를 들어 다음과 같이 공백에 이어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?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사용하면 두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Wine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사이에 공백이 하나 있는 경우와 없는 경우 모두 검색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2E24A31-0759-447A-819D-4340A204D7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748" y="2806205"/>
            <a:ext cx="7115175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01829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13.4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반복을 지정하는 메타 문자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F4957B78-F60E-4E1B-A935-0BD1E73BD698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8059990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반복 횟수를 지정하는 메타 문자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지금까지 소개한 *와 같은 메타 문자는 반복 횟수를 지정할 수 없었음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반복 횟수를 지정하려면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{}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사용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 메타 문자의 사용법은 기본 정규 표현식과 확장 정규 표현식에서 달라서 여기서는 확장 정규 표현식을 기준으로 소개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2167674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13.4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반복을 지정하는 메타 문자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F4957B78-F60E-4E1B-A935-0BD1E73BD698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8059990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반복 횟수를 지정하는 메타 문자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{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m,n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}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은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m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회 이상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n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회 이하 반복을 의미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예를 들어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Be{1,2}r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을 지정하면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Ber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혹은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Beer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가 검색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7621E36-4AF7-4B00-9E84-A0F6B97D17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408" y="2587784"/>
            <a:ext cx="7077075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16268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13.4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반복을 지정하는 메타 문자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F4957B78-F60E-4E1B-A935-0BD1E73BD698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8059990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반복 횟수를 지정하는 메타 문자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{m}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은 정확히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m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번 반복되는 패턴을 의미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다음과 같이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Be{2}r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을 지정하면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Beer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만 검색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4EE694D-AA26-4549-96D6-19AE7CC49D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834" y="2546102"/>
            <a:ext cx="7134225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96540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13.4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반복을 지정하는 메타 문자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F4957B78-F60E-4E1B-A935-0BD1E73BD698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8059990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반복 횟수를 지정하는 메타 문자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반복 횟수를 지정하는 메타 문자는 전화번호나 우편번호와 같이 자릿수가 정해진 숫자 패턴을 지정할 때 유용함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예를 들어 전화번호는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[0-9]{3}-[0-9]{4}-[0-9]{3}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같이 지정함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821383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13.4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반복을 지정하는 메타 문자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F4957B78-F60E-4E1B-A935-0BD1E73BD698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8059990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반복 횟수를 지정하는 메타 문자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{m,}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은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m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회 이상 반복을 의미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다음과 같이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Be{4,}r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이라고 지정하면 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Beeeeeeer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!!!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가 검색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EBDF0D1-6272-4107-B8E6-2025BAC163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344" y="2596293"/>
            <a:ext cx="7105650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475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13.1 grep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명령어와 정규 표현식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825098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grep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명령어와 정규 표현식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다음 예는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/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etc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/passwd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파일에서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bash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라는 문자열을 검색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54E2EED-94C7-4996-B097-47C3FE2F63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754" y="2305094"/>
            <a:ext cx="7096125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07758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13.4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반복을 지정하는 메타 문자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F4957B78-F60E-4E1B-A935-0BD1E73BD698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8059990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반복 횟수를 지정하는 메타 문자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반복과 관련된 정규 표현식을 다음 표에 정리</a:t>
            </a: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{}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기본 정규 표현식에서 사용하려면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\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앞에 붙여야 함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여기서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+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와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?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의 경우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GNP grep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에서는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\+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나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\?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라고 써서 기본 정규 표현식으로 사용할 수 있지만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이는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GNP grep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에서만 가능하기 때문에 없음이라고 했음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D1EA94CC-B622-4E50-9648-7184315FC756}"/>
              </a:ext>
            </a:extLst>
          </p:cNvPr>
          <p:cNvSpPr txBox="1">
            <a:spLocks/>
          </p:cNvSpPr>
          <p:nvPr/>
        </p:nvSpPr>
        <p:spPr>
          <a:xfrm>
            <a:off x="597117" y="2557461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</a:t>
            </a:r>
            <a:r>
              <a:rPr lang="ko-KR" altLang="en-US" sz="1600" dirty="0"/>
              <a:t>표 </a:t>
            </a:r>
            <a:r>
              <a:rPr lang="en-US" altLang="ko-KR" sz="1600" dirty="0"/>
              <a:t>13-2 </a:t>
            </a:r>
            <a:r>
              <a:rPr lang="ko-KR" altLang="en-US" sz="1600" dirty="0"/>
              <a:t>반복 횟수를 지정하는 메타 문자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279B046-E074-4466-AD89-100795B332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658" y="2899100"/>
            <a:ext cx="5648325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24401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>
            <a:extLst>
              <a:ext uri="{FF2B5EF4-FFF2-40B4-BE49-F238E27FC236}">
                <a16:creationId xmlns:a16="http://schemas.microsoft.com/office/drawing/2014/main" id="{89CCA9A1-4559-48FE-BEDB-20EF46498C71}"/>
              </a:ext>
            </a:extLst>
          </p:cNvPr>
          <p:cNvSpPr txBox="1">
            <a:spLocks/>
          </p:cNvSpPr>
          <p:nvPr/>
        </p:nvSpPr>
        <p:spPr>
          <a:xfrm>
            <a:off x="424296" y="2607303"/>
            <a:ext cx="8410623" cy="80649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pPr lvl="0" algn="ctr" defTabSz="457200">
              <a:spcBef>
                <a:spcPct val="0"/>
              </a:spcBef>
            </a:pPr>
            <a:r>
              <a:rPr lang="en-US" altLang="ko-KR" sz="26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13.5 </a:t>
            </a:r>
            <a:r>
              <a:rPr lang="ko-KR" altLang="en-US" sz="26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그 외의 메타 문자</a:t>
            </a:r>
            <a:endParaRPr kumimoji="0" lang="ko-KR" altLang="en-US" sz="26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KoPub돋움체_Pro Bold" panose="02020603020101020101" pitchFamily="18" charset="-127"/>
              <a:ea typeface="KoPub돋움체_Pro Bold" panose="02020603020101020101" pitchFamily="18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9035433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13.5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그 외의 메타 문자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F4957B78-F60E-4E1B-A935-0BD1E73BD698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8059990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그 외의 메타 문자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()</a:t>
            </a:r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는 정규 표현식을 그룹화할 때 사용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예를 들어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Wine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이란 네 글자가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2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회 이상 반복해서 나타나는 경우를 검색하고 싶을 때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Wine{2,}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같이 지정하면 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Wineeeee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와 같은 패턴이 검색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이는 메타 문자가 바로 전 문자 하나에 대해 적용되기 때문임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832299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13.5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그 외의 메타 문자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F4957B78-F60E-4E1B-A935-0BD1E73BD698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8059990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그 외의 메타 문자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메타 문자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()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Wine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이라는 네 글자를 한 그룹으로 묶으면 됨</a:t>
            </a: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(Wine){2,}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라고 지정하면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Wine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이라는 네 글자가 </a:t>
            </a:r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반복되는 패턴을 검색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할 수 있음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5BA7356-6F50-4AE4-9E07-6FB6C00A78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764" y="2620324"/>
            <a:ext cx="71247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85190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13.5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그 외의 메타 문자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F4957B78-F60E-4E1B-A935-0BD1E73BD698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8059990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그 외의 메타 문자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메타 문자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|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는 복수의 정규 표현식을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OR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조건으로 연결할 때 사용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예를 들어 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abc|xyz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는 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abc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혹은 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xyz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라는 문자열에 해당</a:t>
            </a:r>
          </a:p>
          <a:p>
            <a:pPr lvl="1"/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abc|def|xyz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는 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abc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def, 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xyz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중 하나에 해당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348304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13.5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그 외의 메타 문자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F4957B78-F60E-4E1B-A935-0BD1E73BD698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8059990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그 외의 메타 문자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메타 문자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|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는 보통 그룹화할 때 사용하는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()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와 함께 사용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예를 들어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My (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Vodka|Wine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은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My Vodka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혹은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My Wine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 검색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CE7A394-1C74-42D8-90CF-0372B134C5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748" y="2614612"/>
            <a:ext cx="7115175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23477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13.5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그 외의 메타 문자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31F71B89-CB99-4A2F-AC14-8F2D97811A16}"/>
              </a:ext>
            </a:extLst>
          </p:cNvPr>
          <p:cNvSpPr txBox="1">
            <a:spLocks/>
          </p:cNvSpPr>
          <p:nvPr/>
        </p:nvSpPr>
        <p:spPr>
          <a:xfrm>
            <a:off x="597117" y="1534003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</a:t>
            </a:r>
            <a:r>
              <a:rPr lang="ko-KR" altLang="en-US" sz="1600" dirty="0"/>
              <a:t>표 </a:t>
            </a:r>
            <a:r>
              <a:rPr lang="en-US" altLang="ko-KR" sz="1600" dirty="0"/>
              <a:t>13-3 </a:t>
            </a:r>
            <a:r>
              <a:rPr lang="ko-KR" altLang="en-US" sz="1600" dirty="0"/>
              <a:t>기타 메타 문자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905582D-9776-49E3-B2C6-E726EC83CC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284" y="1873061"/>
            <a:ext cx="6353175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22381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13.5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그 외의 메타 문자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F4957B78-F60E-4E1B-A935-0BD1E73BD698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8059990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그 외의 메타 문자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기본 정규 표현식에서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()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사용하려면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\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앞에 붙여야 함</a:t>
            </a: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|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는 기본 정규 표현식에서 사용할 수 없음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695128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>
            <a:extLst>
              <a:ext uri="{FF2B5EF4-FFF2-40B4-BE49-F238E27FC236}">
                <a16:creationId xmlns:a16="http://schemas.microsoft.com/office/drawing/2014/main" id="{89CCA9A1-4559-48FE-BEDB-20EF46498C71}"/>
              </a:ext>
            </a:extLst>
          </p:cNvPr>
          <p:cNvSpPr txBox="1">
            <a:spLocks/>
          </p:cNvSpPr>
          <p:nvPr/>
        </p:nvSpPr>
        <p:spPr>
          <a:xfrm>
            <a:off x="424296" y="2607303"/>
            <a:ext cx="8410623" cy="80649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pPr lvl="0" algn="ctr" defTabSz="457200">
              <a:spcBef>
                <a:spcPct val="0"/>
              </a:spcBef>
            </a:pPr>
            <a:r>
              <a:rPr lang="en-US" altLang="ko-KR" sz="26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13.6 </a:t>
            </a:r>
            <a:r>
              <a:rPr lang="ko-KR" altLang="en-US" sz="26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정규 표현식 사용하기</a:t>
            </a:r>
            <a:endParaRPr kumimoji="0" lang="ko-KR" altLang="en-US" sz="26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KoPub돋움체_Pro Bold" panose="02020603020101020101" pitchFamily="18" charset="-127"/>
              <a:ea typeface="KoPub돋움체_Pro Bold" panose="02020603020101020101" pitchFamily="18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19937324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13.6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정규 표현식 사용하기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F4957B78-F60E-4E1B-A935-0BD1E73BD698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8059990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정규 표현식 사용하기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정규 표현식은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grep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만을 위한 것이 아님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다른 많은 명령어와 프로그램에서도 정규 표현식을 사용할 수 있음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예를 들어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Vim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이나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less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명령어에서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/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입력하면 텍스트를 검색할 수 있는데 여기서도 정규 표현식을 사용할 수 있음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9431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13.1 grep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명령어와 정규 표현식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825098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grep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명령어와 정규 표현식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grep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에 있는 다양한 옵션 중 많이 사용되는 대표적인 세 가지를 살펴보자</a:t>
            </a: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-n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옵션은 행 번호를 출력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파일에서 검색한 문자열의 위치를 파악하기 위해 사용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다음은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/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etc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/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bash.bashrc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에서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PS1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이라는 문자열을 검색하여 행 번호와 함께 출력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552938B-FB80-4505-BC52-F1A69A90C9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804" y="3162780"/>
            <a:ext cx="707707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70593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13.6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정규 표현식 사용하기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A768A8D-6B2B-4C3A-B607-AFA2C7ACBC2C}"/>
              </a:ext>
            </a:extLst>
          </p:cNvPr>
          <p:cNvSpPr txBox="1">
            <a:spLocks/>
          </p:cNvSpPr>
          <p:nvPr/>
        </p:nvSpPr>
        <p:spPr>
          <a:xfrm>
            <a:off x="597117" y="1534003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</a:t>
            </a:r>
            <a:r>
              <a:rPr lang="ko-KR" altLang="en-US" sz="1600" dirty="0"/>
              <a:t>그림 </a:t>
            </a:r>
            <a:r>
              <a:rPr lang="en-US" altLang="ko-KR" sz="1600" dirty="0"/>
              <a:t>13-4 Vim</a:t>
            </a:r>
            <a:r>
              <a:rPr lang="ko-KR" altLang="en-US" sz="1600" dirty="0"/>
              <a:t>과 </a:t>
            </a:r>
            <a:r>
              <a:rPr lang="en-US" altLang="ko-KR" sz="1600" dirty="0"/>
              <a:t>less </a:t>
            </a:r>
            <a:r>
              <a:rPr lang="ko-KR" altLang="en-US" sz="1600" dirty="0"/>
              <a:t>명령어에서 정규 표현식으로 검색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D75BC47-DE71-4E27-8499-A682099AD5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269" y="1934365"/>
            <a:ext cx="2543175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27753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13.6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정규 표현식 사용하기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F4957B78-F60E-4E1B-A935-0BD1E73BD698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732819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정규 표현식 사용하기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sed, awk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에서도 정규 표현식을 사용할 수 있음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펄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(Perl)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루비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(Ruby)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자바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(Java)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같은 프로그래밍 언어에서도 정규 표현식을 다루는 라이브러리가 있음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정규 표현식은 한번 배워 두면 여러 곳에서 활용할 수 있는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텍스트 처리를 위한 필수 지식이라고 할 수 있음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9527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13.1 grep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명령어와 정규 표현식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825098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grep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명령어와 정규 표현식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대소문자를 구별하지 않고 검색할 때는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-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i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옵션을 사용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다음 예는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system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이라는 문자열을 검색하고 있음</a:t>
            </a: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-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i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옵션을 지정해서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System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도 검색된 것을 알 수 있음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2A54297-25C9-41AF-B495-92F7C05674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229" y="2830236"/>
            <a:ext cx="710565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495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13.1 grep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명령어와 정규 표현식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825098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grep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명령어와 정규 표현식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-v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옵션을 사용하면 검색할 문자열이 나타나지 않는 행을 출력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로그 파일이나 데이터 파일에서 불필요한 부분이 출력되지 않도록 할 때 이 옵션을 자주 사용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다음은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bash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라는 문자열이 포함되지 않는 행만 출력하고 있음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B372AF0-7646-4D6B-BA3E-183A98A30A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167" y="3047519"/>
            <a:ext cx="7134225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170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13.1 grep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명령어와 정규 표현식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825098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grep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명령어와 정규 표현식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다른 필터와 마찬가지로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grep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명령어도 파일을 지정하지 않으면 표준 입력을 읽음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다음 예는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ls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명령어의 출력 결과를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grep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으로 검색한 것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 이름을 검색할 때 자주 사용하는 패턴</a:t>
            </a:r>
          </a:p>
          <a:p>
            <a:pPr lvl="1"/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다른 명령어의 실행 결과를 </a:t>
            </a:r>
            <a:r>
              <a:rPr lang="en-US" altLang="ko-KR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grep</a:t>
            </a:r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으로 검색하는 방식을 자주 사용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1310F2C-E228-4052-B7F7-5D802C02E8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754" y="3133150"/>
            <a:ext cx="7096125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504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4400</TotalTime>
  <Words>2165</Words>
  <Application>Microsoft Office PowerPoint</Application>
  <PresentationFormat>화면 슬라이드 쇼(4:3)</PresentationFormat>
  <Paragraphs>278</Paragraphs>
  <Slides>61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61</vt:i4>
      </vt:variant>
    </vt:vector>
  </HeadingPairs>
  <TitlesOfParts>
    <vt:vector size="67" baseType="lpstr">
      <vt:lpstr>KoPub돋움체_Pro Bold</vt:lpstr>
      <vt:lpstr>KoPub돋움체_Pro Medium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gilbut</dc:creator>
  <cp:lastModifiedBy>USER</cp:lastModifiedBy>
  <cp:revision>692</cp:revision>
  <dcterms:created xsi:type="dcterms:W3CDTF">2021-12-20T02:06:08Z</dcterms:created>
  <dcterms:modified xsi:type="dcterms:W3CDTF">2021-12-30T01:59:58Z</dcterms:modified>
</cp:coreProperties>
</file>