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52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778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  <p15:guide id="13" pos="6289">
          <p15:clr>
            <a:srgbClr val="A4A3A4"/>
          </p15:clr>
        </p15:guide>
        <p15:guide id="14" orient="horz" pos="2591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9" roundtripDataSignature="AMtx7mhLBFszd60WDBcwiyWqr+DpNupY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52" orient="horz"/>
        <p:guide pos="459" orient="horz"/>
        <p:guide pos="529"/>
        <p:guide pos="7197"/>
        <p:guide pos="778"/>
        <p:guide pos="1118"/>
        <p:guide pos="279"/>
        <p:guide pos="6289"/>
        <p:guide pos="2591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5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5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5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7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7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7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7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7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7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7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여기서 잠깐">
  <p:cSld name="여기서 잠깐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879475" y="1441450"/>
            <a:ext cx="10812463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07 네트워크 심화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07-2 안전성을 위한 기술</a:t>
            </a:r>
            <a:endParaRPr/>
          </a:p>
        </p:txBody>
      </p:sp>
      <p:cxnSp>
        <p:nvCxnSpPr>
          <p:cNvPr id="63" name="Google Shape;63;p1"/>
          <p:cNvCxnSpPr/>
          <p:nvPr/>
        </p:nvCxnSpPr>
        <p:spPr>
          <a:xfrm>
            <a:off x="821141" y="670377"/>
            <a:ext cx="386626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기술(7)</a:t>
            </a:r>
            <a:endParaRPr/>
          </a:p>
        </p:txBody>
      </p:sp>
      <p:sp>
        <p:nvSpPr>
          <p:cNvPr id="145" name="Google Shape;145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서명 값(signature)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클라이언트는 CA가 발급한 인증서의 서명 값을 바탕으로 인증서를 검증</a:t>
            </a:r>
            <a:endParaRPr/>
          </a:p>
        </p:txBody>
      </p:sp>
      <p:sp>
        <p:nvSpPr>
          <p:cNvPr id="147" name="Google Shape;147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790" y="1899822"/>
            <a:ext cx="9142420" cy="305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기술(8)</a:t>
            </a:r>
            <a:endParaRPr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서명 값 생성과 전송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인증서 내용에 대한 해시 값을 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CA의 개인 키로 암호화하는 방식으로 생성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CA는 이렇게 얻어낸 정보를 서명 값으로 삼아 클라이언트에게 인증서와 함께 전송</a:t>
            </a:r>
            <a:endParaRPr/>
          </a:p>
        </p:txBody>
      </p:sp>
      <p:sp>
        <p:nvSpPr>
          <p:cNvPr id="157" name="Google Shape;157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2654191"/>
            <a:ext cx="85725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 txBox="1"/>
          <p:nvPr/>
        </p:nvSpPr>
        <p:spPr>
          <a:xfrm>
            <a:off x="1774825" y="5781383"/>
            <a:ext cx="8905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①의 결과인 ‘인증서 내용에 대한 해시 값’을 지문(fingerprint)이라 함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기술(9)</a:t>
            </a:r>
            <a:endParaRPr/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7" name="Google Shape;167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735331" y="1129665"/>
            <a:ext cx="11032736" cy="5342046"/>
          </a:xfrm>
          <a:prstGeom prst="roundRect">
            <a:avLst>
              <a:gd fmla="val 4763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12"/>
          <p:cNvGrpSpPr/>
          <p:nvPr/>
        </p:nvGrpSpPr>
        <p:grpSpPr>
          <a:xfrm>
            <a:off x="735331" y="954405"/>
            <a:ext cx="3659116" cy="350520"/>
            <a:chOff x="726196" y="204672"/>
            <a:chExt cx="3659116" cy="350520"/>
          </a:xfrm>
        </p:grpSpPr>
        <p:grpSp>
          <p:nvGrpSpPr>
            <p:cNvPr id="170" name="Google Shape;170;p12"/>
            <p:cNvGrpSpPr/>
            <p:nvPr/>
          </p:nvGrpSpPr>
          <p:grpSpPr>
            <a:xfrm>
              <a:off x="726196" y="204672"/>
              <a:ext cx="3659116" cy="350520"/>
              <a:chOff x="726196" y="204672"/>
              <a:chExt cx="3659116" cy="350520"/>
            </a:xfrm>
          </p:grpSpPr>
          <p:sp>
            <p:nvSpPr>
              <p:cNvPr id="171" name="Google Shape;171;p12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2303536" y="204672"/>
                <a:ext cx="2081776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해시 값이란?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2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2"/>
          <p:cNvSpPr txBox="1"/>
          <p:nvPr/>
        </p:nvSpPr>
        <p:spPr>
          <a:xfrm>
            <a:off x="1060247" y="1480023"/>
            <a:ext cx="10631483" cy="4107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해시 값 - 해시 함수를 적용시킨 결괏값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해시 함수 - ‘임의의 길이의 데이터를 고정된 길이의 데이터로 변환해 주는 함수’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함수를 적용시키면 일정한 길이의 데이터가 생성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대표적인 해시 함수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MD5, SHA-1, SHA-2(SHA-256, SHA-384, SHA-512) 등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해시 함수의 특징 - 입력 데이터가 조금만 달라져도 완전히 다른 결과가 나옴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해시 함수와 그에 따른 해시 값은 입력값의 변화에 매우 민감하므로 주로 데이터 변조 여부를 검사하는 데 사용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어떤 데이터를 송신할 때 ‘보내고자 하는 데이터’와 더불어 ‘그 데이터에 대해 특정 해시 함수를 적용시킨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해시 값’을 같이 전송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수신자가 전달받은 데이터에 대한 해시 값을 직접 계산한 뒤, 계산 결과를 전달받은 해시 값과 비교했을 때 같은 값이 도출된다면 데이터 전송 도중 변조되거나 소실되지 않았다고 판단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기술(10)</a:t>
            </a:r>
            <a:endParaRPr/>
          </a:p>
        </p:txBody>
      </p:sp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디지털 서명(digital signature)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인증서 검증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서명 값과 인증서를 분리(그림 속 ①)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서명 값을 CA의 공개 키로 복호화하여 ‘인증서 내용에 대한 해시 값’을 얻음(그림 속 ②)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인증서 데이터에 대한 해시 값을 직접 계산(그림 속 ③)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이를 복호화한 값과 비교(그림 속 ④)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만일 값이 일치한다면 전달받은 인증서는 확실히 CA의 개인 키로 만들어졌다고 보장</a:t>
            </a:r>
            <a:endParaRPr/>
          </a:p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기술(11)</a:t>
            </a:r>
            <a:endParaRPr/>
          </a:p>
        </p:txBody>
      </p:sp>
      <p:sp>
        <p:nvSpPr>
          <p:cNvPr id="190" name="Google Shape;190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039" y="1019967"/>
            <a:ext cx="9439922" cy="481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기술(12)</a:t>
            </a:r>
            <a:endParaRPr/>
          </a:p>
        </p:txBody>
      </p:sp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HTTPS: SSL과 TLS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SSL(Secure Sockets Layer)과 TLS(Transport Layer Security) 인증과 암호화를 수행하는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TLS는 SSL을 계승한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초기 SSL 2.0과 SSL 3.0을 거쳐 TLS 1.0, TLS 1.1, TLS 1.2, TLS 1.3이 순차적으로 출시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SSL과 TLS의 작동 과정은 세부적인 차이가 있을 수 있으나 큰 틀에서 보면 유사함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 </a:t>
            </a:r>
            <a:r>
              <a:rPr b="1" lang="ko-KR"/>
              <a:t>HTTPS(HTTP over TLS)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SSL/TLS를 사용하는 대표적인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HTTPS는 HTTP 메시지의 안전한 송수신을 위해 개발된 프로토콜</a:t>
            </a:r>
            <a:endParaRPr/>
          </a:p>
        </p:txBody>
      </p:sp>
      <p:sp>
        <p:nvSpPr>
          <p:cNvPr id="201" name="Google Shape;201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568" y="3988925"/>
            <a:ext cx="6233880" cy="22446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5"/>
          <p:cNvSpPr/>
          <p:nvPr/>
        </p:nvSpPr>
        <p:spPr>
          <a:xfrm>
            <a:off x="2627789" y="3882394"/>
            <a:ext cx="621438" cy="621438"/>
          </a:xfrm>
          <a:prstGeom prst="ellipse">
            <a:avLst/>
          </a:prstGeom>
          <a:solidFill>
            <a:srgbClr val="FFFF00">
              <a:alpha val="49803"/>
            </a:srgbClr>
          </a:solidFill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2317072" y="4145872"/>
            <a:ext cx="559293" cy="2281561"/>
          </a:xfrm>
          <a:custGeom>
            <a:rect b="b" l="l" r="r" t="t"/>
            <a:pathLst>
              <a:path extrusionOk="0" h="2281561" w="559293">
                <a:moveTo>
                  <a:pt x="266330" y="0"/>
                </a:moveTo>
                <a:lnTo>
                  <a:pt x="0" y="0"/>
                </a:lnTo>
                <a:lnTo>
                  <a:pt x="0" y="2281561"/>
                </a:lnTo>
                <a:lnTo>
                  <a:pt x="559293" y="2281561"/>
                </a:lnTo>
              </a:path>
            </a:pathLst>
          </a:cu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2876365" y="6268136"/>
            <a:ext cx="66493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자물쇠 모양의 아이콘은 해당 사이트가 HTTPS를 사용한다는 의미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기술(13)</a:t>
            </a:r>
            <a:endParaRPr/>
          </a:p>
        </p:txBody>
      </p:sp>
      <p:sp>
        <p:nvSpPr>
          <p:cNvPr id="212" name="Google Shape;212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3" name="Google Shape;213;p1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HTTPS 메시지의 송수신 단계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(주로 사용되는 TLS 1.3을 기반으로) 크게 다음과 같은 단계를 거쳐 송수신됩니다.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TCP 쓰리 웨이 핸드셰이크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TLS 핸드셰이크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암호화된 메시지 송수신</a:t>
            </a:r>
            <a:endParaRPr/>
          </a:p>
        </p:txBody>
      </p:sp>
      <p:sp>
        <p:nvSpPr>
          <p:cNvPr id="214" name="Google Shape;214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기술(14)</a:t>
            </a:r>
            <a:endParaRPr/>
          </a:p>
        </p:txBody>
      </p: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TCP 쓰리 웨이 핸드셰이크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(4장에서 학습)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 연결을 수립하기 위해 두 호스트가 각각 SYN, SYN+ACK, ACK 플래그가 설정된 TCP 세그먼트를 주고받음</a:t>
            </a:r>
            <a:endParaRPr/>
          </a:p>
        </p:txBody>
      </p:sp>
      <p:sp>
        <p:nvSpPr>
          <p:cNvPr id="223" name="Google Shape;223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0975" y="2094390"/>
            <a:ext cx="42100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기술(15)</a:t>
            </a:r>
            <a:endParaRPr/>
          </a:p>
        </p:txBody>
      </p:sp>
      <p:sp>
        <p:nvSpPr>
          <p:cNvPr id="231" name="Google Shape;231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② TLS 핸드셰이크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암호화 통신을 위한 키를 교환 / 인증서 송수신과 검증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TLS 핸드셰이크에서의 키 교환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클라이언트는 ClientHello 메시지를 보냄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암호화된 통신을 위해 서로 맞춰 봐야 할 정보들을 제시하는 메시지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지원되는 TLS 버전, 사용 가능한 암호화 방식과 해시 함수, 키를 만들기 위해 사용할 클라이언트의 난수 등이 포함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서버는 ClientHello 메시지에 대한 응답으로 ServerHello 메시지를 전송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ServerHello 메시지는 제시된 정보들을 선택하는 메시지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선택된 TLS 버전, 암호 스위트 등의 정보, 키를 만들기 위해 사용할 서버의 난수 등이 포함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ClientHello 메시지와 ServerHello 메시지를 주고받으면 암호화된 통신을 위해 사전 협의해야 할 </a:t>
            </a:r>
            <a:br>
              <a:rPr lang="ko-KR"/>
            </a:br>
            <a:r>
              <a:rPr lang="ko-KR"/>
              <a:t>정보들이 결정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결정된 정보를 토대로 서버와 클라이언트는 암호화에 사용할 키를 생성</a:t>
            </a:r>
            <a:endParaRPr/>
          </a:p>
        </p:txBody>
      </p:sp>
      <p:sp>
        <p:nvSpPr>
          <p:cNvPr id="233" name="Google Shape;233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기술(16)</a:t>
            </a:r>
            <a:endParaRPr/>
          </a:p>
        </p:txBody>
      </p:sp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1" name="Google Shape;241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37" y="993321"/>
            <a:ext cx="7858125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Chaptre 04	전송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04-1 	전송 계층 개요: IP의 한계와 포트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TCP와 UDP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TCP의 오류·흐름·혼잡 제어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응용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05-1	DNS와 자원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HTTP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HTTP 헤더와 HTTP 기반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실습으로 복습하는 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06-1	와이어샤크 설치 및 사용법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와이어샤크를 통한 프로토콜 분석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07	네트워크 심화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07-1	안정성을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07-2	안전성을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07-3	무선 네트워크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기술(17)</a:t>
            </a:r>
            <a:endParaRPr/>
          </a:p>
        </p:txBody>
      </p:sp>
      <p:sp>
        <p:nvSpPr>
          <p:cNvPr id="249" name="Google Shape;249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0" name="Google Shape;250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1" lang="ko-KR"/>
              <a:t>암호 스위트(cipher suite)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‘사용 가능한 암호화 방식과 해시 함수’를 담은 정보</a:t>
            </a:r>
            <a:endParaRPr/>
          </a:p>
        </p:txBody>
      </p:sp>
      <p:sp>
        <p:nvSpPr>
          <p:cNvPr id="251" name="Google Shape;251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52" name="Google Shape;2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6741" y="1800059"/>
            <a:ext cx="51816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기술(18)</a:t>
            </a:r>
            <a:endParaRPr/>
          </a:p>
        </p:txBody>
      </p:sp>
      <p:sp>
        <p:nvSpPr>
          <p:cNvPr id="259" name="Google Shape;259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③ 암호화된 메시지 송수신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서버는 Certificate 메시지와 CertificateVerify 메시지를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각각 인증서와 검증을 위한 디지털 서명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클라이언트는 이 메시지를 토대로 서버의 공개 키를 검증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서버와 클라이언트는 TLS 핸드셰이크의 마지막을 의미하는 Finished 메시지를 주고 받음</a:t>
            </a:r>
            <a:endParaRPr/>
          </a:p>
        </p:txBody>
      </p:sp>
      <p:sp>
        <p:nvSpPr>
          <p:cNvPr id="261" name="Google Shape;261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0061" y="2646433"/>
            <a:ext cx="42386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기술(19)</a:t>
            </a:r>
            <a:endParaRPr/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(TLS 1.3) Finished 메시지와 함께 암호화된 메시지(Application Data)를 전송</a:t>
            </a:r>
            <a:endParaRPr/>
          </a:p>
        </p:txBody>
      </p:sp>
      <p:sp>
        <p:nvSpPr>
          <p:cNvPr id="271" name="Google Shape;271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72" name="Google Shape;2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1056" y="1443029"/>
            <a:ext cx="5418200" cy="526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7-2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안전성을 위한 기술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850901" y="3248025"/>
            <a:ext cx="10328031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안전한 통신을 위해 사용 가능한 네트워크 기술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기술(1)</a:t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암호화(encryption)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원문 데이터를 알아볼 수 없는 형태로 변경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복호화(decryption)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암호화된 데이터를 원문 데이터로 되돌리는 과정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암호화와 복호화는 안전한 데이터 송수신뿐만 아니라 인증서 기반의 검증도 가능하게 함</a:t>
            </a:r>
            <a:endParaRPr/>
          </a:p>
        </p:txBody>
      </p:sp>
      <p:sp>
        <p:nvSpPr>
          <p:cNvPr id="86" name="Google Shape;86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시작하기전에</a:t>
            </a:r>
            <a:endParaRPr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825" y="3429000"/>
            <a:ext cx="66103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기술(2)</a:t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암호와 인증서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대칭 키 암호화 방식과 공개 키 암호화 방식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암호화 알고리즘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키와 원문 데이터에 수학적 연산 과정을 거치면 암호문이 생성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암호문을 수신자 측에서 복호화하면 원문 메시지를 복원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암호화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대칭 키 암호화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비대칭 키 암호화(공개 키 암호화)</a:t>
            </a:r>
            <a:endParaRPr/>
          </a:p>
        </p:txBody>
      </p:sp>
      <p:sp>
        <p:nvSpPr>
          <p:cNvPr id="97" name="Google Shape;9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8947" y="3205824"/>
            <a:ext cx="5710791" cy="3266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기술(3)</a:t>
            </a:r>
            <a:endParaRPr/>
          </a:p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대칭 키 암호화(symmetric key cryptography)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암호화와 복호화에 동일한 키를 사용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[문제점]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상대방에게 안전하게 키를 전달하기 가 어려움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동일한 키를 사용하므로 키가 유출되면 큰 문제가 발생</a:t>
            </a:r>
            <a:endParaRPr/>
          </a:p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434" y="3178027"/>
            <a:ext cx="8191132" cy="284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기술(4)</a:t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공개 키 암호화(public key cryptography) 또는 비대칭 키 암호화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암호화를 위한 키와 복호화를 위한 키가 다름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각각 공개 키(public key)와 개인 키(private key)</a:t>
            </a:r>
            <a:endParaRPr/>
          </a:p>
        </p:txBody>
      </p:sp>
      <p:sp>
        <p:nvSpPr>
          <p:cNvPr id="117" name="Google Shape;11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0961" y="2405850"/>
            <a:ext cx="8650078" cy="257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기술(5)</a:t>
            </a:r>
            <a:endParaRPr/>
          </a:p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세션 키(session key)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대칭 키 암호화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(단점) 키를 안전하게 전송하기 어려움 / (장점) 적은 부하 덕분에 암호화 및 복호화를 빠르게 수행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공개 키 암호화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(단점) 암호화 및 복호화에 시간과 부하가 상대적으로 많이 소요 / (장점) 키를 안전하게 공유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세션 키(session key)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장단점을 고려해 대칭 키 암호화 방식과 공개 키 암호화 방식을 함께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대칭 키를 상대에게 안전하게 전달하기 위해 공개 키로 대칭 키를 암호화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개인 키로 암호화된 대칭 키를 복호화</a:t>
            </a:r>
            <a:endParaRPr/>
          </a:p>
        </p:txBody>
      </p:sp>
      <p:sp>
        <p:nvSpPr>
          <p:cNvPr id="127" name="Google Shape;127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630" y="4374696"/>
            <a:ext cx="73056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07-2 </a:t>
            </a:r>
            <a:r>
              <a:rPr lang="ko-KR"/>
              <a:t>안전성을 위한 기술(6)</a:t>
            </a:r>
            <a:endParaRPr/>
          </a:p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인증서와 디지털 서명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공개 키 인증서(public key certificate)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공개 키와 공개 키의 유효성을 입증하기 위한 전자 문서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인증 기관(CA,  Certification Authority)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인증서의 발급, 검증, 저장과 같은 역할을 수행할 수 있는 공인 기관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인증 기관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IdenTrust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DigiCert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GlobalSign 등</a:t>
            </a:r>
            <a:endParaRPr/>
          </a:p>
        </p:txBody>
      </p:sp>
      <p:sp>
        <p:nvSpPr>
          <p:cNvPr id="137" name="Google Shape;137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8777" y="598955"/>
            <a:ext cx="3308412" cy="594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