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6" r:id="rId3"/>
    <p:sldId id="383" r:id="rId4"/>
    <p:sldId id="444" r:id="rId5"/>
    <p:sldId id="448" r:id="rId6"/>
    <p:sldId id="447" r:id="rId7"/>
    <p:sldId id="446" r:id="rId8"/>
    <p:sldId id="451" r:id="rId9"/>
    <p:sldId id="397" r:id="rId10"/>
    <p:sldId id="449" r:id="rId11"/>
    <p:sldId id="399" r:id="rId12"/>
    <p:sldId id="400" r:id="rId13"/>
    <p:sldId id="452" r:id="rId14"/>
    <p:sldId id="402" r:id="rId15"/>
    <p:sldId id="403" r:id="rId16"/>
    <p:sldId id="404" r:id="rId17"/>
    <p:sldId id="405" r:id="rId18"/>
    <p:sldId id="454" r:id="rId19"/>
    <p:sldId id="406" r:id="rId20"/>
    <p:sldId id="407" r:id="rId21"/>
    <p:sldId id="408" r:id="rId22"/>
    <p:sldId id="409" r:id="rId23"/>
    <p:sldId id="455" r:id="rId24"/>
    <p:sldId id="410" r:id="rId25"/>
    <p:sldId id="456" r:id="rId26"/>
    <p:sldId id="411" r:id="rId27"/>
    <p:sldId id="457" r:id="rId28"/>
    <p:sldId id="412" r:id="rId29"/>
    <p:sldId id="458" r:id="rId30"/>
    <p:sldId id="413" r:id="rId31"/>
    <p:sldId id="414" r:id="rId32"/>
    <p:sldId id="415" r:id="rId33"/>
    <p:sldId id="417" r:id="rId34"/>
    <p:sldId id="416" r:id="rId35"/>
    <p:sldId id="418" r:id="rId36"/>
    <p:sldId id="459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61" r:id="rId50"/>
    <p:sldId id="462" r:id="rId51"/>
    <p:sldId id="431" r:id="rId52"/>
    <p:sldId id="432" r:id="rId53"/>
    <p:sldId id="433" r:id="rId54"/>
    <p:sldId id="434" r:id="rId55"/>
    <p:sldId id="435" r:id="rId56"/>
    <p:sldId id="437" r:id="rId57"/>
    <p:sldId id="463" r:id="rId58"/>
    <p:sldId id="438" r:id="rId59"/>
    <p:sldId id="439" r:id="rId60"/>
    <p:sldId id="440" r:id="rId61"/>
    <p:sldId id="441" r:id="rId62"/>
    <p:sldId id="442" r:id="rId63"/>
    <p:sldId id="464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4213" autoAdjust="0"/>
  </p:normalViewPr>
  <p:slideViewPr>
    <p:cSldViewPr>
      <p:cViewPr>
        <p:scale>
          <a:sx n="75" d="100"/>
          <a:sy n="75" d="100"/>
        </p:scale>
        <p:origin x="-1422" y="-76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8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5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1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17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2019-07-30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95536" y="5280651"/>
            <a:ext cx="8157592" cy="1316701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Chapter 02. </a:t>
            </a:r>
            <a:r>
              <a:rPr lang="ko-KR" altLang="en-US" sz="4000" dirty="0"/>
              <a:t>네트워크의 구성</a:t>
            </a:r>
            <a:endParaRPr lang="ko-KR" alt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네트워크 </a:t>
            </a:r>
            <a:r>
              <a:rPr lang="ko-KR" altLang="en-US" dirty="0" smtClean="0"/>
              <a:t>형태</a:t>
            </a:r>
            <a:r>
              <a:rPr lang="en-US" altLang="ko-KR" dirty="0"/>
              <a:t>(LAN)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717032"/>
            <a:ext cx="8208912" cy="2880320"/>
          </a:xfrm>
        </p:spPr>
        <p:txBody>
          <a:bodyPr/>
          <a:lstStyle/>
          <a:p>
            <a:pPr marL="0" lvl="1" indent="-9525">
              <a:buNone/>
            </a:pPr>
            <a:r>
              <a:rPr lang="ko-KR" altLang="en-US" b="0" dirty="0"/>
              <a:t>각 </a:t>
            </a:r>
            <a:r>
              <a:rPr lang="en-US" altLang="ko-KR" b="0" dirty="0"/>
              <a:t>LAN</a:t>
            </a:r>
            <a:r>
              <a:rPr lang="ko-KR" altLang="en-US" b="0" dirty="0"/>
              <a:t>은 특정한 프로토콜로 운용된다</a:t>
            </a:r>
            <a:r>
              <a:rPr lang="en-US" altLang="ko-KR" b="0" dirty="0"/>
              <a:t>. </a:t>
            </a:r>
            <a:r>
              <a:rPr lang="ko-KR" altLang="en-US" b="0" dirty="0"/>
              <a:t>프로토콜은 데이터를 송수신하는 일련의 규칙으로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하나의 </a:t>
            </a:r>
            <a:r>
              <a:rPr lang="en-US" altLang="ko-KR" b="0" dirty="0"/>
              <a:t>LAN</a:t>
            </a:r>
            <a:r>
              <a:rPr lang="ko-KR" altLang="en-US" b="0" dirty="0"/>
              <a:t>이 여러 </a:t>
            </a:r>
            <a:r>
              <a:rPr lang="ko-KR" altLang="en-US" b="0" dirty="0" smtClean="0"/>
              <a:t>프로토콜을 </a:t>
            </a:r>
            <a:r>
              <a:rPr lang="ko-KR" altLang="en-US" b="0" dirty="0"/>
              <a:t>이용할 수도 있다</a:t>
            </a:r>
            <a:r>
              <a:rPr lang="en-US" altLang="ko-KR" b="0" dirty="0"/>
              <a:t>(5</a:t>
            </a:r>
            <a:r>
              <a:rPr lang="ko-KR" altLang="en-US" b="0" dirty="0"/>
              <a:t>장 참고</a:t>
            </a:r>
            <a:r>
              <a:rPr lang="en-US" altLang="ko-KR" b="0" dirty="0" smtClean="0"/>
              <a:t>).</a:t>
            </a:r>
          </a:p>
          <a:p>
            <a:pPr marL="0" lvl="1" indent="-9525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4481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7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네트워크 형태</a:t>
            </a:r>
            <a:r>
              <a:rPr lang="en-US" altLang="ko-KR" dirty="0" smtClean="0"/>
              <a:t>(WAN)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66579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광역 </a:t>
            </a:r>
            <a:r>
              <a:rPr lang="ko-KR" altLang="en-US" dirty="0"/>
              <a:t>네트워크</a:t>
            </a:r>
            <a:r>
              <a:rPr lang="en-US" altLang="ko-KR" dirty="0"/>
              <a:t>(WAN, Wide Area Network)</a:t>
            </a:r>
          </a:p>
          <a:p>
            <a:pPr lvl="2"/>
            <a:r>
              <a:rPr lang="ko-KR" altLang="en-US" dirty="0"/>
              <a:t>두 개 이상의 근거리 네트워크를 넓은 지역에 걸쳐 연결하는 것을 말한다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어떤 기업의 본사는 서울에 있고 생산공장은 지방에 있을 수 있다</a:t>
            </a:r>
            <a:r>
              <a:rPr lang="en-US" altLang="ko-KR" dirty="0"/>
              <a:t>. </a:t>
            </a:r>
            <a:r>
              <a:rPr lang="ko-KR" altLang="en-US" dirty="0"/>
              <a:t>이때 기업은 본사와 생산공장 간에 데이터와 프로그램 등을 공유하려고 기존 전화선에 라우터를 연결하여 광역 네트워크를 구성하기도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또한 근거리네트워크에 포함되지 않은 멀리 떨어진 컴퓨터 사이에서도 광역 네트워크를 이용하여 서로 통신할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인트라넷</a:t>
            </a:r>
            <a:r>
              <a:rPr lang="en-US" altLang="ko-KR" dirty="0"/>
              <a:t>(Intranet)</a:t>
            </a:r>
          </a:p>
          <a:p>
            <a:pPr lvl="2"/>
            <a:r>
              <a:rPr lang="ko-KR" altLang="en-US" dirty="0"/>
              <a:t>인터넷에서 사용하는 회선과 여러 기반 기술을 이용하여 구축하는 사설 네트워크를 말한다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각 지방에 분산된 대학 캠퍼스들을 전용회선을 이용하여 네트워크로 연결한다면 지불비용이 만만치 않을 것이다</a:t>
            </a:r>
            <a:r>
              <a:rPr lang="en-US" altLang="ko-KR" dirty="0"/>
              <a:t>. </a:t>
            </a:r>
            <a:r>
              <a:rPr lang="ko-KR" altLang="en-US" dirty="0"/>
              <a:t>하지만 인터넷을 이용하면 쉽게 해결할 수 있다</a:t>
            </a:r>
            <a:r>
              <a:rPr lang="en-US" altLang="ko-KR" dirty="0"/>
              <a:t>. </a:t>
            </a:r>
            <a:r>
              <a:rPr lang="ko-KR" altLang="en-US" dirty="0"/>
              <a:t>각 캠퍼스에서 가장 가까운 </a:t>
            </a:r>
            <a:r>
              <a:rPr lang="en-US" altLang="ko-KR" dirty="0"/>
              <a:t>ISP(</a:t>
            </a:r>
            <a:r>
              <a:rPr lang="ko-KR" altLang="en-US" dirty="0"/>
              <a:t>인터넷 서비스 제공업체</a:t>
            </a:r>
            <a:r>
              <a:rPr lang="en-US" altLang="ko-KR" dirty="0"/>
              <a:t>)</a:t>
            </a:r>
            <a:r>
              <a:rPr lang="ko-KR" altLang="en-US" dirty="0"/>
              <a:t>까지만 연결하면 되기 때문이다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아무리 멀리 떨어져 있어도 각 지방의 캠퍼스들을 </a:t>
            </a:r>
            <a:r>
              <a:rPr lang="en-US" altLang="ko-KR" dirty="0"/>
              <a:t>ISP</a:t>
            </a:r>
            <a:r>
              <a:rPr lang="ko-KR" altLang="en-US" dirty="0"/>
              <a:t>까지만 연결하면 인터넷을 이용하여 저렴한 비용으로 사설 네트워크를 구축할 수 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네트워크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인트라넷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6" y="4222973"/>
            <a:ext cx="68961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0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네트워크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인트라넷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572452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96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4925516" cy="433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07504" y="1196752"/>
            <a:ext cx="8208912" cy="4680520"/>
          </a:xfrm>
        </p:spPr>
        <p:txBody>
          <a:bodyPr/>
          <a:lstStyle/>
          <a:p>
            <a:pPr lvl="2"/>
            <a:r>
              <a:rPr lang="ko-KR" altLang="en-US" dirty="0"/>
              <a:t>네트워크 접속장치는 통신망</a:t>
            </a:r>
            <a:r>
              <a:rPr lang="en-US" altLang="ko-KR" dirty="0"/>
              <a:t>(</a:t>
            </a:r>
            <a:r>
              <a:rPr lang="ko-KR" altLang="en-US" dirty="0"/>
              <a:t>근거리 통신망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광역 통신망</a:t>
            </a:r>
            <a:r>
              <a:rPr lang="en-US" altLang="ko-KR" dirty="0"/>
              <a:t>) </a:t>
            </a:r>
            <a:r>
              <a:rPr lang="ko-KR" altLang="en-US" dirty="0"/>
              <a:t>구성에서 가장 기본이 되는 </a:t>
            </a:r>
            <a:br>
              <a:rPr lang="ko-KR" altLang="en-US" dirty="0"/>
            </a:br>
            <a:r>
              <a:rPr lang="ko-KR" altLang="en-US" dirty="0"/>
              <a:t>하드웨어다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물리적으로 떨어져 있는 다양한 형태의 </a:t>
            </a:r>
            <a:br>
              <a:rPr lang="ko-KR" altLang="en-US" dirty="0"/>
            </a:br>
            <a:r>
              <a:rPr lang="ko-KR" altLang="en-US" dirty="0"/>
              <a:t>근거리 통신망을 연결하면 좀 더 복잡하고 </a:t>
            </a:r>
            <a:br>
              <a:rPr lang="ko-KR" altLang="en-US" dirty="0"/>
            </a:br>
            <a:r>
              <a:rPr lang="ko-KR" altLang="en-US" dirty="0"/>
              <a:t>큰 광역 통신망을 형성할 수 있는데</a:t>
            </a:r>
            <a:r>
              <a:rPr lang="en-US" altLang="ko-KR" dirty="0"/>
              <a:t>, </a:t>
            </a:r>
            <a:r>
              <a:rPr lang="ko-KR" altLang="en-US" dirty="0"/>
              <a:t>이들을 </a:t>
            </a:r>
            <a:br>
              <a:rPr lang="ko-KR" altLang="en-US" dirty="0"/>
            </a:br>
            <a:r>
              <a:rPr lang="ko-KR" altLang="en-US" dirty="0"/>
              <a:t>연결하려면 다양한 접속장치가 필요하다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컴퓨터나 네트워크 장치는 </a:t>
            </a:r>
            <a:r>
              <a:rPr lang="en-US" altLang="ko-KR" dirty="0"/>
              <a:t>NIC(</a:t>
            </a:r>
            <a:r>
              <a:rPr lang="ko-KR" altLang="en-US" dirty="0"/>
              <a:t>네트워크 </a:t>
            </a:r>
            <a:br>
              <a:rPr lang="ko-KR" altLang="en-US" dirty="0"/>
            </a:br>
            <a:r>
              <a:rPr lang="ko-KR" altLang="en-US" dirty="0"/>
              <a:t>인터페이스 카드</a:t>
            </a:r>
            <a:r>
              <a:rPr lang="en-US" altLang="ko-KR" dirty="0"/>
              <a:t>)</a:t>
            </a:r>
            <a:r>
              <a:rPr lang="ko-KR" altLang="en-US" dirty="0"/>
              <a:t>를 사용하여 네트워크에 </a:t>
            </a:r>
            <a:br>
              <a:rPr lang="ko-KR" altLang="en-US" dirty="0"/>
            </a:br>
            <a:r>
              <a:rPr lang="ko-KR" altLang="en-US" dirty="0"/>
              <a:t>연결할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또한 허브</a:t>
            </a:r>
            <a:r>
              <a:rPr lang="en-US" altLang="ko-KR" dirty="0"/>
              <a:t>, </a:t>
            </a:r>
            <a:r>
              <a:rPr lang="ko-KR" altLang="en-US" dirty="0"/>
              <a:t>중계기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, </a:t>
            </a:r>
            <a:r>
              <a:rPr lang="ko-KR" altLang="en-US" dirty="0"/>
              <a:t>게이트웨이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라우터 등을 사용하여 네트워킹문제를 </a:t>
            </a:r>
            <a:br>
              <a:rPr lang="ko-KR" altLang="en-US" dirty="0"/>
            </a:br>
            <a:r>
              <a:rPr lang="ko-KR" altLang="en-US" dirty="0"/>
              <a:t>해결한다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03. </a:t>
            </a:r>
            <a:r>
              <a:rPr lang="ko-KR" altLang="en-US" dirty="0" smtClean="0"/>
              <a:t>네트워크 접속장치</a:t>
            </a:r>
            <a:r>
              <a:rPr lang="en-US" altLang="ko-KR" dirty="0" smtClean="0"/>
              <a:t>(LAN 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42804"/>
            <a:ext cx="6743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LAN </a:t>
            </a:r>
            <a:r>
              <a:rPr lang="ko-KR" altLang="en-US" dirty="0"/>
              <a:t>카드</a:t>
            </a:r>
          </a:p>
          <a:p>
            <a:pPr lvl="2"/>
            <a:r>
              <a:rPr lang="en-US" altLang="ko-KR" dirty="0"/>
              <a:t>LAN </a:t>
            </a:r>
            <a:r>
              <a:rPr lang="ko-KR" altLang="en-US" dirty="0"/>
              <a:t>카드</a:t>
            </a:r>
            <a:r>
              <a:rPr lang="en-US" altLang="ko-KR" dirty="0"/>
              <a:t>(NIC, Network Interface Card)</a:t>
            </a:r>
            <a:r>
              <a:rPr lang="ko-KR" altLang="en-US" dirty="0"/>
              <a:t>는 두 대 이상의 컴퓨터로 네트워크를 구성하려고 외부 네트워크와 빠른 속도로 데이터를 송수신할 수 있게 컴퓨터 내에 설치하는 확장 카드를 말한다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네트워크에 연결하는 물리적 장치에는 반드시 하나 이상의 </a:t>
            </a:r>
            <a:r>
              <a:rPr lang="en-US" altLang="ko-KR" dirty="0"/>
              <a:t>LAN </a:t>
            </a:r>
            <a:r>
              <a:rPr lang="ko-KR" altLang="en-US" dirty="0"/>
              <a:t>카드가 있어야 한다</a:t>
            </a:r>
            <a:r>
              <a:rPr lang="en-US" altLang="ko-KR" dirty="0"/>
              <a:t>. LAN </a:t>
            </a:r>
            <a:r>
              <a:rPr lang="ko-KR" altLang="en-US" dirty="0"/>
              <a:t>카드는 전송매체에 접속하는 역할과 데이터의 입출력 및 송수신</a:t>
            </a:r>
            <a:r>
              <a:rPr lang="en-US" altLang="ko-KR" dirty="0"/>
              <a:t>, </a:t>
            </a:r>
            <a:r>
              <a:rPr lang="ko-KR" altLang="en-US" dirty="0"/>
              <a:t>프로토콜의 처리 기능 등을 담당한다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 카드는 마더보드의 확장 슬롯에 설치하며</a:t>
            </a:r>
            <a:r>
              <a:rPr lang="en-US" altLang="ko-KR" dirty="0"/>
              <a:t>, </a:t>
            </a:r>
            <a:r>
              <a:rPr lang="ko-KR" altLang="en-US" dirty="0"/>
              <a:t>네트워크 케이블을 연결하는 외부 포트를 포함하고 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3" y="5085184"/>
            <a:ext cx="41433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3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(LAN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컴퓨터의 </a:t>
            </a:r>
            <a:r>
              <a:rPr lang="en-US" altLang="ko-KR" dirty="0"/>
              <a:t>LAN </a:t>
            </a:r>
            <a:r>
              <a:rPr lang="ko-KR" altLang="en-US" dirty="0"/>
              <a:t>카드 정보는 </a:t>
            </a:r>
            <a:r>
              <a:rPr lang="en-US" altLang="ko-KR" dirty="0"/>
              <a:t>[</a:t>
            </a:r>
            <a:r>
              <a:rPr lang="ko-KR" altLang="en-US" dirty="0"/>
              <a:t>제어판</a:t>
            </a:r>
            <a:r>
              <a:rPr lang="en-US" altLang="ko-KR" dirty="0"/>
              <a:t>]-[</a:t>
            </a:r>
            <a:r>
              <a:rPr lang="ko-KR" altLang="en-US" dirty="0"/>
              <a:t>하드웨어 및 소리</a:t>
            </a:r>
            <a:r>
              <a:rPr lang="en-US" altLang="ko-KR" dirty="0"/>
              <a:t>]-[</a:t>
            </a:r>
            <a:r>
              <a:rPr lang="ko-KR" altLang="en-US" dirty="0"/>
              <a:t>장치 관리자</a:t>
            </a:r>
            <a:r>
              <a:rPr lang="en-US" altLang="ko-KR" dirty="0"/>
              <a:t>]-[</a:t>
            </a:r>
            <a:r>
              <a:rPr lang="ko-KR" altLang="en-US" dirty="0"/>
              <a:t>네트워크 어댑터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</a:t>
            </a:r>
            <a:r>
              <a:rPr lang="ko-KR" altLang="en-US" dirty="0"/>
              <a:t>확인할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LAN </a:t>
            </a:r>
            <a:r>
              <a:rPr lang="ko-KR" altLang="en-US" dirty="0"/>
              <a:t>카드에는 주민등록번호처럼 고유의 식별 코드가 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LAN </a:t>
            </a:r>
            <a:r>
              <a:rPr lang="ko-KR" altLang="en-US" dirty="0"/>
              <a:t>카드에 </a:t>
            </a:r>
            <a:r>
              <a:rPr lang="ko-KR" altLang="en-US" dirty="0" smtClean="0"/>
              <a:t>할당된 </a:t>
            </a:r>
            <a:r>
              <a:rPr lang="en-US" altLang="ko-KR" dirty="0"/>
              <a:t>48</a:t>
            </a:r>
            <a:r>
              <a:rPr lang="ko-KR" altLang="en-US" dirty="0"/>
              <a:t>비트의 물리적 주소를 </a:t>
            </a:r>
            <a:r>
              <a:rPr lang="en-US" altLang="ko-KR" dirty="0"/>
              <a:t>MAC </a:t>
            </a:r>
            <a:r>
              <a:rPr lang="ko-KR" altLang="en-US" dirty="0"/>
              <a:t>주소</a:t>
            </a:r>
            <a:r>
              <a:rPr lang="en-US" altLang="ko-KR" dirty="0"/>
              <a:t>Media Access Control address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이 주소는 </a:t>
            </a:r>
            <a:r>
              <a:rPr lang="ko-KR" altLang="en-US" dirty="0" smtClean="0"/>
              <a:t>사용자의 </a:t>
            </a:r>
            <a:r>
              <a:rPr lang="ko-KR" altLang="en-US" dirty="0"/>
              <a:t>컴퓨터와 물리적 네트워크 사이의 인터페이스 역할을 하며</a:t>
            </a:r>
            <a:r>
              <a:rPr lang="en-US" altLang="ko-KR" dirty="0"/>
              <a:t>, LAN </a:t>
            </a:r>
            <a:r>
              <a:rPr lang="ko-KR" altLang="en-US" dirty="0"/>
              <a:t>카드의 </a:t>
            </a:r>
            <a:r>
              <a:rPr lang="en-US" altLang="ko-KR" dirty="0"/>
              <a:t>MAC </a:t>
            </a:r>
            <a:r>
              <a:rPr lang="ko-KR" altLang="en-US" dirty="0"/>
              <a:t>주소는 </a:t>
            </a:r>
            <a:r>
              <a:rPr lang="en-US" altLang="ko-KR" dirty="0"/>
              <a:t>[</a:t>
            </a:r>
            <a:r>
              <a:rPr lang="ko-KR" altLang="en-US" dirty="0" smtClean="0"/>
              <a:t>시작</a:t>
            </a:r>
            <a:r>
              <a:rPr lang="en-US" altLang="ko-KR" dirty="0"/>
              <a:t>]-[</a:t>
            </a:r>
            <a:r>
              <a:rPr lang="ko-KR" altLang="en-US" dirty="0"/>
              <a:t>모든 프로그램</a:t>
            </a:r>
            <a:r>
              <a:rPr lang="en-US" altLang="ko-KR" dirty="0"/>
              <a:t>]-[</a:t>
            </a:r>
            <a:r>
              <a:rPr lang="ko-KR" altLang="en-US" dirty="0"/>
              <a:t>보조프로그램</a:t>
            </a:r>
            <a:r>
              <a:rPr lang="en-US" altLang="ko-KR" dirty="0"/>
              <a:t>]-[</a:t>
            </a:r>
            <a:r>
              <a:rPr lang="ko-KR" altLang="en-US" dirty="0"/>
              <a:t>명령 프롬프트</a:t>
            </a:r>
            <a:r>
              <a:rPr lang="en-US" altLang="ko-KR" dirty="0"/>
              <a:t>(cmd)]</a:t>
            </a:r>
            <a:r>
              <a:rPr lang="ko-KR" altLang="en-US" dirty="0"/>
              <a:t>에서 </a:t>
            </a:r>
            <a:r>
              <a:rPr lang="en-US" altLang="ko-KR" dirty="0"/>
              <a:t>ipconfig/all </a:t>
            </a:r>
            <a:r>
              <a:rPr lang="ko-KR" altLang="en-US" dirty="0"/>
              <a:t>명령어를 </a:t>
            </a:r>
            <a:r>
              <a:rPr lang="ko-KR" altLang="en-US" dirty="0" smtClean="0"/>
              <a:t>입력하면 </a:t>
            </a:r>
            <a:r>
              <a:rPr lang="ko-KR" altLang="en-US" dirty="0"/>
              <a:t>확인할 수 있다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40" y="1842443"/>
            <a:ext cx="27241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2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(LAN 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7719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4221088"/>
            <a:ext cx="8208912" cy="2376264"/>
          </a:xfrm>
        </p:spPr>
        <p:txBody>
          <a:bodyPr/>
          <a:lstStyle/>
          <a:p>
            <a:pPr lvl="2"/>
            <a:r>
              <a:rPr lang="ko-KR" altLang="en-US" dirty="0"/>
              <a:t>물리적 주소</a:t>
            </a:r>
            <a:r>
              <a:rPr lang="en-US" altLang="ko-KR" dirty="0"/>
              <a:t>(MAC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에서 앞의 </a:t>
            </a:r>
            <a:r>
              <a:rPr lang="en-US" altLang="ko-KR" dirty="0"/>
              <a:t>24</a:t>
            </a:r>
            <a:r>
              <a:rPr lang="ko-KR" altLang="en-US" dirty="0"/>
              <a:t>비트는 </a:t>
            </a:r>
            <a:r>
              <a:rPr lang="en-US" altLang="ko-KR" dirty="0"/>
              <a:t>LAN </a:t>
            </a:r>
            <a:r>
              <a:rPr lang="ko-KR" altLang="en-US" dirty="0"/>
              <a:t>칩셋 제조사를 의미하는 고유 코드이고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24</a:t>
            </a:r>
            <a:r>
              <a:rPr lang="ko-KR" altLang="en-US" dirty="0"/>
              <a:t>비트는 제품의 일련번호와 같이 부여되는 것이므로 전 세계에서 유일한 내 컴퓨터만의 </a:t>
            </a:r>
            <a:r>
              <a:rPr lang="en-US" altLang="ko-KR" dirty="0"/>
              <a:t>LAN </a:t>
            </a:r>
            <a:r>
              <a:rPr lang="ko-KR" altLang="en-US" dirty="0"/>
              <a:t>카드 고유 번호이다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.92-E0-3F). </a:t>
            </a:r>
            <a:r>
              <a:rPr lang="ko-KR" altLang="en-US" dirty="0"/>
              <a:t>실제로 네트워크 통신을 할 때 하드웨어가 사용하는 주소는 </a:t>
            </a:r>
            <a:r>
              <a:rPr lang="en-US" altLang="ko-KR" dirty="0"/>
              <a:t>LAN </a:t>
            </a:r>
            <a:r>
              <a:rPr lang="ko-KR" altLang="en-US" dirty="0"/>
              <a:t>카드에 할당된 </a:t>
            </a:r>
            <a:r>
              <a:rPr lang="en-US" altLang="ko-KR" dirty="0"/>
              <a:t>MAC </a:t>
            </a:r>
            <a:r>
              <a:rPr lang="ko-KR" altLang="en-US" dirty="0"/>
              <a:t>주소이다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9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(LAN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37909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컴퓨터에 내장된 </a:t>
            </a:r>
            <a:r>
              <a:rPr lang="en-US" altLang="ko-KR" dirty="0"/>
              <a:t>LAN </a:t>
            </a:r>
            <a:r>
              <a:rPr lang="ko-KR" altLang="en-US" dirty="0"/>
              <a:t>카드에 이상이 생기면 인터넷 연결이 끊기는데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ping </a:t>
            </a:r>
            <a:r>
              <a:rPr lang="ko-KR" altLang="en-US" dirty="0"/>
              <a:t>명령어를 이용하여 네트워크 상태를 점검하고 진단할 수 있다</a:t>
            </a:r>
            <a:r>
              <a:rPr lang="en-US" altLang="ko-KR" dirty="0"/>
              <a:t>. [</a:t>
            </a:r>
            <a:r>
              <a:rPr lang="ko-KR" altLang="en-US" dirty="0"/>
              <a:t>시작</a:t>
            </a:r>
            <a:r>
              <a:rPr lang="en-US" altLang="ko-KR" dirty="0"/>
              <a:t>]-[</a:t>
            </a:r>
            <a:r>
              <a:rPr lang="ko-KR" altLang="en-US" dirty="0"/>
              <a:t>모든 프로그램</a:t>
            </a:r>
            <a:r>
              <a:rPr lang="en-US" altLang="ko-KR" dirty="0"/>
              <a:t>]-[</a:t>
            </a:r>
            <a:r>
              <a:rPr lang="ko-KR" altLang="en-US" dirty="0"/>
              <a:t>보조프로그램</a:t>
            </a:r>
            <a:r>
              <a:rPr lang="en-US" altLang="ko-KR" dirty="0"/>
              <a:t>]-[</a:t>
            </a:r>
            <a:r>
              <a:rPr lang="ko-KR" altLang="en-US" dirty="0"/>
              <a:t>명령 프롬프트</a:t>
            </a:r>
            <a:r>
              <a:rPr lang="en-US" altLang="ko-KR" dirty="0"/>
              <a:t>(cmd)]</a:t>
            </a:r>
            <a:r>
              <a:rPr lang="ko-KR" altLang="en-US" dirty="0"/>
              <a:t>에서 </a:t>
            </a:r>
            <a:r>
              <a:rPr lang="en-US" altLang="ko-KR" dirty="0"/>
              <a:t>ping 127.0.0.1 </a:t>
            </a:r>
            <a:r>
              <a:rPr lang="ko-KR" altLang="en-US" dirty="0"/>
              <a:t>또는 </a:t>
            </a:r>
            <a:r>
              <a:rPr lang="en-US" altLang="ko-KR" dirty="0"/>
              <a:t>ping localhost </a:t>
            </a:r>
            <a:r>
              <a:rPr lang="ko-KR" altLang="en-US" dirty="0"/>
              <a:t>명령어를 입력하면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95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허브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허브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허브 </a:t>
            </a:r>
            <a:r>
              <a:rPr lang="en-US" altLang="ko-KR" dirty="0"/>
              <a:t>hub</a:t>
            </a:r>
            <a:r>
              <a:rPr lang="ko-KR" altLang="en-US" dirty="0"/>
              <a:t>는 여러 개의 입력 및 출력 포트가 있는 특수한 형태의 네트워크 장치이다</a:t>
            </a:r>
            <a:r>
              <a:rPr lang="en-US" altLang="ko-KR" dirty="0"/>
              <a:t>. </a:t>
            </a:r>
            <a:r>
              <a:rPr lang="ko-KR" altLang="en-US" dirty="0" smtClean="0"/>
              <a:t>네트워크에 </a:t>
            </a:r>
            <a:r>
              <a:rPr lang="ko-KR" altLang="en-US" dirty="0"/>
              <a:t>연결할 컴퓨터가 두 대뿐일 때는 허브를 사용하지 않고 두 컴퓨터의 네트워크 카드를 </a:t>
            </a:r>
            <a:r>
              <a:rPr lang="ko-KR" altLang="en-US" dirty="0" smtClean="0"/>
              <a:t>케이블로 </a:t>
            </a:r>
            <a:r>
              <a:rPr lang="ko-KR" altLang="en-US" dirty="0"/>
              <a:t>직접 연결하면 된다</a:t>
            </a:r>
            <a:r>
              <a:rPr lang="en-US" altLang="ko-KR" dirty="0"/>
              <a:t>. </a:t>
            </a:r>
            <a:r>
              <a:rPr lang="ko-KR" altLang="en-US" dirty="0"/>
              <a:t>하지만 연결할 컴퓨터가 세 대 이상이라면 허브를 사용해야 </a:t>
            </a:r>
            <a:r>
              <a:rPr lang="ko-KR" altLang="en-US" dirty="0" smtClean="0"/>
              <a:t>편리하게 연결할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한 포트에서 수신된 신호는 허브의 다른 모든 포트로 즉시 재전송되며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smtClean="0"/>
              <a:t>입력과 </a:t>
            </a:r>
            <a:r>
              <a:rPr lang="ko-KR" altLang="en-US" dirty="0"/>
              <a:t>출력이 서로 연결되어 있어 여러 개의 노드가 똑같은 중계기를 공유할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허브를 사용하면 네트워크에 연결된 컴퓨터끼리 통신할 수 있다</a:t>
            </a:r>
            <a:r>
              <a:rPr lang="en-US" altLang="ko-KR" dirty="0"/>
              <a:t>. </a:t>
            </a:r>
            <a:r>
              <a:rPr lang="ko-KR" altLang="en-US" dirty="0"/>
              <a:t>각 컴퓨터는 이더넷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(</a:t>
            </a:r>
            <a:r>
              <a:rPr lang="en-US" altLang="ko-KR" dirty="0"/>
              <a:t>UTP)</a:t>
            </a:r>
            <a:r>
              <a:rPr lang="ko-KR" altLang="en-US" dirty="0"/>
              <a:t>을 사용하여 허브의 각 포트에 연결되고</a:t>
            </a:r>
            <a:r>
              <a:rPr lang="en-US" altLang="ko-KR" dirty="0"/>
              <a:t>, </a:t>
            </a:r>
            <a:r>
              <a:rPr lang="ko-KR" altLang="en-US" dirty="0"/>
              <a:t>한 컴퓨터에서 다른 컴퓨터로 전송되는 </a:t>
            </a:r>
            <a:r>
              <a:rPr lang="ko-KR" altLang="en-US" dirty="0" smtClean="0"/>
              <a:t>데이터는 </a:t>
            </a:r>
            <a:r>
              <a:rPr lang="ko-KR" altLang="en-US" dirty="0"/>
              <a:t>허브를 통과한다</a:t>
            </a:r>
            <a:r>
              <a:rPr lang="en-US" altLang="ko-KR" dirty="0"/>
              <a:t>. </a:t>
            </a:r>
            <a:r>
              <a:rPr lang="ko-KR" altLang="en-US" dirty="0"/>
              <a:t>더미 허브는 수신되는 데이터의 의도한 대상을 식별할 수 없기 </a:t>
            </a:r>
            <a:r>
              <a:rPr lang="ko-KR" altLang="en-US" dirty="0" smtClean="0"/>
              <a:t>때문에데이터를 </a:t>
            </a:r>
            <a:r>
              <a:rPr lang="ko-KR" altLang="en-US" dirty="0"/>
              <a:t>보내는 컴퓨터를 비롯하여 연결된 모든 컴퓨터에 데이터를 보낸다</a:t>
            </a:r>
            <a:r>
              <a:rPr lang="en-US" altLang="ko-KR" dirty="0"/>
              <a:t>. </a:t>
            </a:r>
            <a:r>
              <a:rPr lang="ko-KR" altLang="en-US" dirty="0"/>
              <a:t>더미 허브는 </a:t>
            </a:r>
            <a:r>
              <a:rPr lang="ko-KR" altLang="en-US" dirty="0" smtClean="0"/>
              <a:t>데이터를 </a:t>
            </a:r>
            <a:r>
              <a:rPr lang="ko-KR" altLang="en-US" dirty="0"/>
              <a:t>주고받을 수는 있으나 동시에 수행하지는 못하므로 스위치보다 느린 것이 </a:t>
            </a:r>
            <a:r>
              <a:rPr lang="ko-KR" altLang="en-US" dirty="0" smtClean="0"/>
              <a:t>단점이지만</a:t>
            </a:r>
            <a:r>
              <a:rPr lang="en-US" altLang="ko-KR" dirty="0"/>
              <a:t>, </a:t>
            </a:r>
            <a:r>
              <a:rPr lang="ko-KR" altLang="en-US" dirty="0"/>
              <a:t>네트워크 접속 장치 중에서 가장 간단하고 저렴하다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네트워크의 </a:t>
            </a:r>
            <a:r>
              <a:rPr lang="ko-KR" altLang="en-US" dirty="0"/>
              <a:t>구성</a:t>
            </a:r>
          </a:p>
          <a:p>
            <a:r>
              <a:rPr lang="ko-KR" altLang="en-US" dirty="0" smtClean="0"/>
              <a:t>네트워크의 </a:t>
            </a:r>
            <a:r>
              <a:rPr lang="ko-KR" altLang="en-US" dirty="0"/>
              <a:t>형태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접속 장치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접속 형태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전송 매체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52292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1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20" y="3645024"/>
            <a:ext cx="510197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lvl="1"/>
            <a:r>
              <a:rPr lang="ko-KR" altLang="en-US" dirty="0"/>
              <a:t>더미 허브</a:t>
            </a:r>
          </a:p>
          <a:p>
            <a:pPr lvl="2"/>
            <a:r>
              <a:rPr lang="ko-KR" altLang="en-US" dirty="0"/>
              <a:t>데이터를 네트워크의 다른 컴퓨터로 전송하는 것으로</a:t>
            </a:r>
            <a:r>
              <a:rPr lang="en-US" altLang="ko-KR" dirty="0"/>
              <a:t>, </a:t>
            </a:r>
            <a:r>
              <a:rPr lang="ko-KR" altLang="en-US" dirty="0"/>
              <a:t>단순히 컴퓨터와 컴퓨터 간의 네트워크를 중계하는 역할을 한다</a:t>
            </a:r>
            <a:r>
              <a:rPr lang="en-US" altLang="ko-KR" dirty="0"/>
              <a:t>. </a:t>
            </a:r>
            <a:r>
              <a:rPr lang="ko-KR" altLang="en-US" dirty="0"/>
              <a:t>네트워크의 전체 대역폭을 노드 수만큼 분할하여 사용하기 때문에 허브에 연결된 노드 수가 증가하면 네트워크의 속도가 떨어진다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허브에 연결된 컴퓨터의 수가 어느 정도 이상이면 전체 네트워크의 전송속도가 급격히 떨어진다</a:t>
            </a:r>
            <a:r>
              <a:rPr lang="en-US" altLang="ko-KR" dirty="0"/>
              <a:t>. </a:t>
            </a:r>
            <a:r>
              <a:rPr lang="ko-KR" altLang="en-US" dirty="0"/>
              <a:t>이를 ‘네트워크 트래픽’이라고 한다</a:t>
            </a:r>
            <a:r>
              <a:rPr lang="en-US" altLang="ko-KR" dirty="0"/>
              <a:t>. </a:t>
            </a:r>
            <a:r>
              <a:rPr lang="ko-KR" altLang="en-US" dirty="0"/>
              <a:t>이런 이유로 더미 허브는 연결하는 노드 수가 적은 소규모 네트워크</a:t>
            </a:r>
            <a:r>
              <a:rPr lang="en-US" altLang="ko-KR" dirty="0"/>
              <a:t>(10</a:t>
            </a:r>
            <a:r>
              <a:rPr lang="ko-KR" altLang="en-US" dirty="0"/>
              <a:t>여 대 이하</a:t>
            </a:r>
            <a:r>
              <a:rPr lang="en-US" altLang="ko-KR" dirty="0"/>
              <a:t>)</a:t>
            </a:r>
            <a:r>
              <a:rPr lang="ko-KR" altLang="en-US" dirty="0"/>
              <a:t>를 구축하는 데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3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5722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스위칭 허브</a:t>
            </a:r>
          </a:p>
          <a:p>
            <a:pPr lvl="2"/>
            <a:r>
              <a:rPr lang="ko-KR" altLang="en-US" dirty="0"/>
              <a:t>전체 대역폭을 각 컴퓨터 노드 수만큼 나눠서 사용하는 문제점을 해결한 접속장치이다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단순히 전송하는 기능을 넘어 수신지 주소로 스위칭하는 기능이 있고</a:t>
            </a:r>
            <a:r>
              <a:rPr lang="en-US" altLang="ko-KR" dirty="0"/>
              <a:t>, </a:t>
            </a:r>
            <a:r>
              <a:rPr lang="ko-KR" altLang="en-US" dirty="0"/>
              <a:t>노드들을 각각 점대점으로 접속시키기 때문에 네트워크의 효율이 훨씬 높다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100Mbps </a:t>
            </a:r>
            <a:r>
              <a:rPr lang="ko-KR" altLang="en-US" dirty="0"/>
              <a:t>대역폭을 제공하는 이더넷에 </a:t>
            </a:r>
            <a:r>
              <a:rPr lang="en-US" altLang="ko-KR" dirty="0"/>
              <a:t>5</a:t>
            </a:r>
            <a:r>
              <a:rPr lang="ko-KR" altLang="en-US" dirty="0"/>
              <a:t>포트 허브로 컴퓨터 다섯 대를 연결하면</a:t>
            </a:r>
            <a:r>
              <a:rPr lang="en-US" altLang="ko-KR" dirty="0"/>
              <a:t>, </a:t>
            </a:r>
            <a:r>
              <a:rPr lang="ko-KR" altLang="en-US" dirty="0"/>
              <a:t>각 컴퓨터는 </a:t>
            </a:r>
            <a:r>
              <a:rPr lang="en-US" altLang="ko-KR" dirty="0"/>
              <a:t>100Mbps </a:t>
            </a:r>
            <a:r>
              <a:rPr lang="ko-KR" altLang="en-US" dirty="0"/>
              <a:t>대역폭을 보장받는다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26955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1" y="3212976"/>
            <a:ext cx="45148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62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스태커블 허브</a:t>
            </a:r>
          </a:p>
          <a:p>
            <a:pPr lvl="2"/>
            <a:r>
              <a:rPr lang="ko-KR" altLang="en-US" dirty="0"/>
              <a:t>스택 접속 포트가 갖춰진 허브로</a:t>
            </a:r>
            <a:r>
              <a:rPr lang="en-US" altLang="ko-KR" dirty="0"/>
              <a:t>, </a:t>
            </a:r>
            <a:r>
              <a:rPr lang="ko-KR" altLang="en-US" dirty="0"/>
              <a:t>허브와 허브 사이를 연결하여 용량을 확장할 </a:t>
            </a:r>
            <a:br>
              <a:rPr lang="ko-KR" altLang="en-US" dirty="0"/>
            </a:br>
            <a:r>
              <a:rPr lang="ko-KR" altLang="en-US" dirty="0"/>
              <a:t>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중규모 이상의 네트워크를 구성할 때 이 허브를 여러 층으로 쌓아서 구성한다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일반 포트를 이용하여 여러 대의 더미 허브를 연결하면 컴퓨터 사이에 데이터 </a:t>
            </a:r>
            <a:br>
              <a:rPr lang="ko-KR" altLang="en-US" dirty="0"/>
            </a:br>
            <a:r>
              <a:rPr lang="ko-KR" altLang="en-US" dirty="0"/>
              <a:t>전송속도의 차이가 발생할 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하지만 스태커블 허브를 사용하면 여러 대의 허브가 </a:t>
            </a:r>
            <a:r>
              <a:rPr lang="ko-KR" altLang="en-US" dirty="0" smtClean="0"/>
              <a:t>하나의 </a:t>
            </a:r>
            <a:r>
              <a:rPr lang="ko-KR" altLang="en-US" dirty="0"/>
              <a:t>허브처럼 동작하기 때문에 전송속도의 차이가 </a:t>
            </a:r>
            <a:r>
              <a:rPr lang="ko-KR" altLang="en-US" dirty="0" smtClean="0"/>
              <a:t>적다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인텔리전트 </a:t>
            </a:r>
            <a:r>
              <a:rPr lang="ko-KR" altLang="en-US" dirty="0"/>
              <a:t>허브</a:t>
            </a:r>
          </a:p>
          <a:p>
            <a:pPr lvl="2"/>
            <a:r>
              <a:rPr lang="ko-KR" altLang="en-US" dirty="0"/>
              <a:t>신호의 조절과 변경 등 다양한 지능형 기능을 포함한 허브를 말한다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7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1460"/>
            <a:ext cx="295232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4293096"/>
            <a:ext cx="66198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98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스위치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스위</a:t>
            </a:r>
            <a:r>
              <a:rPr lang="ko-KR" altLang="en-US" dirty="0"/>
              <a:t>치</a:t>
            </a:r>
            <a:r>
              <a:rPr lang="ko-KR" altLang="en-US" dirty="0" smtClean="0"/>
              <a:t>는 </a:t>
            </a:r>
            <a:r>
              <a:rPr lang="ko-KR" altLang="en-US" dirty="0"/>
              <a:t>컴퓨터에 할당되는 대역폭을 극대화하는 장치로</a:t>
            </a:r>
            <a:r>
              <a:rPr lang="en-US" altLang="ko-KR" dirty="0"/>
              <a:t>, </a:t>
            </a:r>
            <a:r>
              <a:rPr lang="ko-KR" altLang="en-US" dirty="0"/>
              <a:t>허브와 달리 근거리 통신망이 제공하는 대역폭을 컴퓨터로 모두 전송한다</a:t>
            </a:r>
            <a:r>
              <a:rPr lang="en-US" altLang="ko-KR" dirty="0"/>
              <a:t>. </a:t>
            </a:r>
            <a:r>
              <a:rPr lang="ko-KR" altLang="en-US" dirty="0"/>
              <a:t>예를 들어 고속 이더넷 스위치는 연결된 컴퓨터의 수에 상관없이 보편적으로 </a:t>
            </a:r>
            <a:r>
              <a:rPr lang="en-US" altLang="ko-KR" dirty="0"/>
              <a:t>100Mbps </a:t>
            </a:r>
            <a:r>
              <a:rPr lang="ko-KR" altLang="en-US" dirty="0"/>
              <a:t>대역폭을 제공하며 </a:t>
            </a:r>
            <a:r>
              <a:rPr lang="en-US" altLang="ko-KR" dirty="0"/>
              <a:t>1G </a:t>
            </a:r>
            <a:r>
              <a:rPr lang="ko-KR" altLang="en-US" dirty="0"/>
              <a:t>또는 </a:t>
            </a:r>
            <a:r>
              <a:rPr lang="en-US" altLang="ko-KR" dirty="0"/>
              <a:t>10G </a:t>
            </a:r>
            <a:r>
              <a:rPr lang="ko-KR" altLang="en-US" dirty="0"/>
              <a:t>대역폭을 제공하기도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스위치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10" y="1268760"/>
            <a:ext cx="3276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35" y="2996951"/>
            <a:ext cx="5543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33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브리지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3938240"/>
            <a:ext cx="576064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브리지</a:t>
            </a:r>
            <a:endParaRPr lang="ko-KR" altLang="en-US" dirty="0"/>
          </a:p>
          <a:p>
            <a:pPr lvl="2"/>
            <a:r>
              <a:rPr lang="ko-KR" altLang="en-US" dirty="0"/>
              <a:t>브리지</a:t>
            </a:r>
            <a:r>
              <a:rPr lang="en-US" altLang="ko-KR" dirty="0"/>
              <a:t>(Bridge)</a:t>
            </a:r>
            <a:r>
              <a:rPr lang="ko-KR" altLang="en-US" dirty="0"/>
              <a:t>는 두 개 이상의 근거리 통신망을 연결하여 하나의 네트워크로 만들어 주는 장치로</a:t>
            </a:r>
            <a:r>
              <a:rPr lang="en-US" altLang="ko-KR" dirty="0"/>
              <a:t>, </a:t>
            </a:r>
            <a:r>
              <a:rPr lang="ko-KR" altLang="en-US" dirty="0"/>
              <a:t>수신지 주소에 따라 특정 네트워크 트래픽만 통과시킬 수 있도록 설계된 특수한 형태의 네트워크 스위치다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근거리 통신망에서 하나의 장치가 데이터를 송신할 때 다른 장치도 데이터를 송신하면 충돌이 발생한다</a:t>
            </a:r>
            <a:r>
              <a:rPr lang="en-US" altLang="ko-KR" dirty="0"/>
              <a:t>. </a:t>
            </a:r>
            <a:r>
              <a:rPr lang="ko-KR" altLang="en-US" dirty="0"/>
              <a:t>이처럼 네트워크에 노드 수가 늘어나면 충돌이 발생할 확률이 높고 통신속도도 떨어지는데</a:t>
            </a:r>
            <a:r>
              <a:rPr lang="en-US" altLang="ko-KR" dirty="0"/>
              <a:t>, </a:t>
            </a:r>
            <a:r>
              <a:rPr lang="ko-KR" altLang="en-US" dirty="0"/>
              <a:t>브리지를 이용하면 문제를 해결할 수 있다</a:t>
            </a:r>
            <a:r>
              <a:rPr lang="en-US" altLang="ko-KR" dirty="0"/>
              <a:t>. </a:t>
            </a:r>
            <a:r>
              <a:rPr lang="ko-KR" altLang="en-US" dirty="0"/>
              <a:t>브리지는 스위치와 비슷한 역할을 하지만</a:t>
            </a:r>
            <a:r>
              <a:rPr lang="en-US" altLang="ko-KR" dirty="0"/>
              <a:t>, </a:t>
            </a:r>
            <a:r>
              <a:rPr lang="ko-KR" altLang="en-US" dirty="0"/>
              <a:t>전체 네트워크의 트래픽을 줄이기 위해 네트워크를 세그먼트 단위로 분할한다는 점이 스위치와 다르다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5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브리지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52650"/>
            <a:ext cx="57912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8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네트워크의 </a:t>
            </a:r>
            <a:r>
              <a:rPr lang="ko-KR" altLang="en-US" dirty="0"/>
              <a:t>구성을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다양한 </a:t>
            </a:r>
            <a:r>
              <a:rPr lang="ko-KR" altLang="en-US" dirty="0"/>
              <a:t>네트워크의 형태를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통신망 </a:t>
            </a:r>
            <a:r>
              <a:rPr lang="ko-KR" altLang="en-US" dirty="0"/>
              <a:t>구성의 기본인 네트워크 접속 장치를 파악한다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접속 형태의 종류와 특징을 파악한다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전송 매체의 종류와 특징을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게이트웨이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16" y="1484783"/>
            <a:ext cx="5076056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게이트웨이</a:t>
            </a:r>
            <a:endParaRPr lang="ko-KR" altLang="en-US" dirty="0"/>
          </a:p>
          <a:p>
            <a:pPr lvl="2"/>
            <a:r>
              <a:rPr lang="ko-KR" altLang="en-US" dirty="0"/>
              <a:t>게이트웨이</a:t>
            </a:r>
            <a:r>
              <a:rPr lang="en-US" altLang="ko-KR" dirty="0"/>
              <a:t>(Gateway)</a:t>
            </a:r>
            <a:r>
              <a:rPr lang="ko-KR" altLang="en-US" dirty="0"/>
              <a:t>는 종류가 </a:t>
            </a:r>
            <a:br>
              <a:rPr lang="ko-KR" altLang="en-US" dirty="0"/>
            </a:br>
            <a:r>
              <a:rPr lang="ko-KR" altLang="en-US" dirty="0"/>
              <a:t>다른 두 개 이상의 네트워크를 </a:t>
            </a:r>
            <a:br>
              <a:rPr lang="ko-KR" altLang="en-US" dirty="0"/>
            </a:br>
            <a:r>
              <a:rPr lang="ko-KR" altLang="en-US" dirty="0"/>
              <a:t>상호 접속하여 정보를 주고받을 </a:t>
            </a:r>
            <a:br>
              <a:rPr lang="ko-KR" altLang="en-US" dirty="0"/>
            </a:br>
            <a:r>
              <a:rPr lang="ko-KR" altLang="en-US" dirty="0"/>
              <a:t>수 있는 장치다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접속할 수 있는 통신망에는 </a:t>
            </a:r>
            <a:br>
              <a:rPr lang="ko-KR" altLang="en-US" dirty="0"/>
            </a:br>
            <a:r>
              <a:rPr lang="ko-KR" altLang="en-US" dirty="0"/>
              <a:t>근거리 통신망</a:t>
            </a:r>
            <a:r>
              <a:rPr lang="en-US" altLang="ko-KR" dirty="0"/>
              <a:t>(LAN), </a:t>
            </a:r>
            <a:br>
              <a:rPr lang="en-US" altLang="ko-KR" dirty="0"/>
            </a:br>
            <a:r>
              <a:rPr lang="ko-KR" altLang="en-US" dirty="0"/>
              <a:t>공중 데이터망</a:t>
            </a:r>
            <a:r>
              <a:rPr lang="en-US" altLang="ko-KR" dirty="0"/>
              <a:t>(PDN), </a:t>
            </a:r>
            <a:br>
              <a:rPr lang="en-US" altLang="ko-KR" dirty="0"/>
            </a:br>
            <a:r>
              <a:rPr lang="ko-KR" altLang="en-US" dirty="0"/>
              <a:t>공중전화 교환망</a:t>
            </a:r>
            <a:r>
              <a:rPr lang="en-US" altLang="ko-KR" dirty="0"/>
              <a:t>(PSDN) </a:t>
            </a:r>
            <a:br>
              <a:rPr lang="en-US" altLang="ko-KR" dirty="0"/>
            </a:br>
            <a:r>
              <a:rPr lang="ko-KR" altLang="en-US" dirty="0"/>
              <a:t>등이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브리지와 달리 서로 다른 </a:t>
            </a:r>
            <a:br>
              <a:rPr lang="ko-KR" altLang="en-US" dirty="0"/>
            </a:br>
            <a:r>
              <a:rPr lang="ko-KR" altLang="en-US" dirty="0"/>
              <a:t>프로토콜 통신망 간에도 </a:t>
            </a:r>
            <a:br>
              <a:rPr lang="ko-KR" altLang="en-US" dirty="0"/>
            </a:br>
            <a:r>
              <a:rPr lang="ko-KR" altLang="en-US" dirty="0"/>
              <a:t>프로토콜을 변환하여 정보를 </a:t>
            </a:r>
            <a:br>
              <a:rPr lang="ko-KR" altLang="en-US" dirty="0"/>
            </a:br>
            <a:r>
              <a:rPr lang="ko-KR" altLang="en-US" dirty="0"/>
              <a:t>주고받을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0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중계기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51498"/>
            <a:ext cx="20764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1048"/>
            <a:ext cx="54455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중계기</a:t>
            </a:r>
            <a:endParaRPr lang="en-US" altLang="ko-KR" dirty="0" smtClean="0"/>
          </a:p>
          <a:p>
            <a:pPr lvl="2"/>
            <a:r>
              <a:rPr lang="ko-KR" altLang="en-US" dirty="0"/>
              <a:t>중계기</a:t>
            </a:r>
            <a:r>
              <a:rPr lang="en-US" altLang="ko-KR" dirty="0"/>
              <a:t>(Repeater)</a:t>
            </a:r>
            <a:r>
              <a:rPr lang="ko-KR" altLang="en-US" dirty="0"/>
              <a:t>는 접속 시스템의 수를 증가시키거나 네트워크 전송 거리를 연장하려고 사용하는 장치로</a:t>
            </a:r>
            <a:r>
              <a:rPr lang="en-US" altLang="ko-KR" dirty="0"/>
              <a:t>, </a:t>
            </a:r>
            <a:r>
              <a:rPr lang="ko-KR" altLang="en-US" dirty="0"/>
              <a:t>네트워크에서 신호를 수신하여 증폭한 후 다음 구간으로 재전송하는 역할을 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네트워크에서 데이터를 전송할 때 케이블에 따라 전송 거리에 제약이 있을 수 있는데</a:t>
            </a:r>
            <a:r>
              <a:rPr lang="en-US" altLang="ko-KR" dirty="0"/>
              <a:t>, </a:t>
            </a:r>
            <a:r>
              <a:rPr lang="ko-KR" altLang="en-US" dirty="0"/>
              <a:t>흔히 사용하는 </a:t>
            </a:r>
            <a:r>
              <a:rPr lang="en-US" altLang="ko-KR" dirty="0"/>
              <a:t>UTP </a:t>
            </a:r>
            <a:r>
              <a:rPr lang="ko-KR" altLang="en-US" dirty="0"/>
              <a:t>케이블은 보통 </a:t>
            </a:r>
            <a:r>
              <a:rPr lang="en-US" altLang="ko-KR" dirty="0"/>
              <a:t>100m </a:t>
            </a:r>
            <a:r>
              <a:rPr lang="ko-KR" altLang="en-US" dirty="0"/>
              <a:t>정도까지만 가능하다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따라서 전송 거리가 </a:t>
            </a:r>
            <a:r>
              <a:rPr lang="en-US" altLang="ko-KR" dirty="0"/>
              <a:t>100m </a:t>
            </a:r>
            <a:r>
              <a:rPr lang="ko-KR" altLang="en-US" dirty="0"/>
              <a:t>이상일 때는 중계기를 이용하여 신호를 재전송해야 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중계기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55054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5661248"/>
            <a:ext cx="67151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광섬유 케이블도 수 </a:t>
            </a:r>
            <a:r>
              <a:rPr lang="en-US" altLang="ko-KR" dirty="0"/>
              <a:t>km</a:t>
            </a:r>
            <a:r>
              <a:rPr lang="ko-KR" altLang="en-US" dirty="0"/>
              <a:t>에서 수백 </a:t>
            </a:r>
            <a:r>
              <a:rPr lang="en-US" altLang="ko-KR" dirty="0"/>
              <a:t>km</a:t>
            </a:r>
            <a:r>
              <a:rPr lang="ko-KR" altLang="en-US" dirty="0"/>
              <a:t>로 전송 거리가 제한적이다</a:t>
            </a:r>
            <a:r>
              <a:rPr lang="en-US" altLang="ko-KR" dirty="0"/>
              <a:t>. </a:t>
            </a:r>
            <a:r>
              <a:rPr lang="ko-KR" altLang="en-US" dirty="0"/>
              <a:t>이때 중계기는 케이블 </a:t>
            </a:r>
            <a:r>
              <a:rPr lang="ko-KR" altLang="en-US" dirty="0" smtClean="0"/>
              <a:t>전송 거리 </a:t>
            </a:r>
            <a:r>
              <a:rPr lang="ko-KR" altLang="en-US" dirty="0"/>
              <a:t>제약에 의한 신호 감쇠 문제를 해결해주기 때문에 중계기를 여러 개 사용하여 먼 </a:t>
            </a:r>
            <a:r>
              <a:rPr lang="ko-KR" altLang="en-US" dirty="0" smtClean="0"/>
              <a:t>거리까지 </a:t>
            </a:r>
            <a:r>
              <a:rPr lang="ko-KR" altLang="en-US" dirty="0"/>
              <a:t>데이터를 전송할 수 있다</a:t>
            </a:r>
            <a:r>
              <a:rPr lang="en-US" altLang="ko-KR" dirty="0"/>
              <a:t>. </a:t>
            </a:r>
            <a:r>
              <a:rPr lang="ko-KR" altLang="en-US" dirty="0"/>
              <a:t>장거리로 전송하면 신호가 약해지거나 감쇠되는데</a:t>
            </a:r>
            <a:r>
              <a:rPr lang="en-US" altLang="ko-KR" dirty="0"/>
              <a:t>, </a:t>
            </a:r>
            <a:r>
              <a:rPr lang="ko-KR" altLang="en-US" dirty="0"/>
              <a:t>중계기는 </a:t>
            </a:r>
            <a:r>
              <a:rPr lang="ko-KR" altLang="en-US" dirty="0" smtClean="0"/>
              <a:t>노드 사이의 </a:t>
            </a:r>
            <a:r>
              <a:rPr lang="ko-KR" altLang="en-US" dirty="0"/>
              <a:t>케이블에서 신호를 증폭하여 이를 해결한다</a:t>
            </a:r>
            <a:r>
              <a:rPr lang="en-US" altLang="ko-KR" dirty="0"/>
              <a:t>. </a:t>
            </a:r>
            <a:r>
              <a:rPr lang="ko-KR" altLang="en-US" dirty="0"/>
              <a:t>중계기는 신호를 증폭하기만 할 뿐 </a:t>
            </a:r>
            <a:r>
              <a:rPr lang="ko-KR" altLang="en-US" dirty="0" smtClean="0"/>
              <a:t>데이터의 </a:t>
            </a:r>
            <a:r>
              <a:rPr lang="ko-KR" altLang="en-US" dirty="0"/>
              <a:t>내용을 변경하지 않는다</a:t>
            </a:r>
            <a:r>
              <a:rPr lang="en-US" altLang="ko-KR" dirty="0"/>
              <a:t>. </a:t>
            </a:r>
            <a:r>
              <a:rPr lang="ko-KR" altLang="en-US" dirty="0"/>
              <a:t>중계기는 통신망을 구성하는 세그먼트를 확장하거나 </a:t>
            </a:r>
            <a:r>
              <a:rPr lang="ko-KR" altLang="en-US" dirty="0" smtClean="0"/>
              <a:t>서로연결하는 </a:t>
            </a:r>
            <a:r>
              <a:rPr lang="ko-KR" altLang="en-US" dirty="0"/>
              <a:t>데 주로 사용하며</a:t>
            </a:r>
            <a:r>
              <a:rPr lang="en-US" altLang="ko-KR" dirty="0"/>
              <a:t>, </a:t>
            </a:r>
            <a:r>
              <a:rPr lang="ko-KR" altLang="en-US" dirty="0"/>
              <a:t>간혹 물리적 저항과 임피던스로 신호의 감쇠가 발생하면 </a:t>
            </a:r>
            <a:r>
              <a:rPr lang="ko-KR" altLang="en-US" dirty="0" smtClean="0"/>
              <a:t>신호를 재생하고 </a:t>
            </a:r>
            <a:r>
              <a:rPr lang="ko-KR" altLang="en-US" dirty="0"/>
              <a:t>타이밍을 재조정하기도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라우터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3456384" cy="126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라우터</a:t>
            </a:r>
            <a:r>
              <a:rPr lang="en-US" altLang="ko-KR" dirty="0"/>
              <a:t>router</a:t>
            </a:r>
            <a:r>
              <a:rPr lang="ko-KR" altLang="en-US" dirty="0"/>
              <a:t>는 서로 다른 네트워크 간에 통신하는 데 사용하는 장치로</a:t>
            </a:r>
            <a:r>
              <a:rPr lang="en-US" altLang="ko-KR" dirty="0"/>
              <a:t>, </a:t>
            </a:r>
            <a:r>
              <a:rPr lang="ko-KR" altLang="en-US" dirty="0"/>
              <a:t>구조가 다른 망을 연결할 수 있어 근거리 통신망 </a:t>
            </a:r>
            <a:r>
              <a:rPr lang="en-US" altLang="ko-KR" dirty="0"/>
              <a:t>LAN</a:t>
            </a:r>
            <a:r>
              <a:rPr lang="ko-KR" altLang="en-US" dirty="0"/>
              <a:t>과 대도시 통신망 </a:t>
            </a:r>
            <a:r>
              <a:rPr lang="en-US" altLang="ko-KR" dirty="0"/>
              <a:t>MAN, </a:t>
            </a:r>
            <a:r>
              <a:rPr lang="ko-KR" altLang="en-US" dirty="0"/>
              <a:t>광역 통신망 </a:t>
            </a:r>
            <a:r>
              <a:rPr lang="en-US" altLang="ko-KR" dirty="0"/>
              <a:t>WAN</a:t>
            </a:r>
            <a:r>
              <a:rPr lang="ko-KR" altLang="en-US" dirty="0"/>
              <a:t>을 연결하는 데 이용된다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IP </a:t>
            </a:r>
            <a:r>
              <a:rPr lang="ko-KR" altLang="en-US" dirty="0"/>
              <a:t>주소를 바탕으로 데이터가 수신지까지 갈 수 있는 경로를 검사하여 효율적인 경로를 선택하는 라우팅</a:t>
            </a:r>
            <a:r>
              <a:rPr lang="en-US" altLang="ko-KR" dirty="0"/>
              <a:t>routing </a:t>
            </a:r>
            <a:r>
              <a:rPr lang="ko-KR" altLang="en-US" dirty="0"/>
              <a:t>기능도 수행한다</a:t>
            </a:r>
            <a:r>
              <a:rPr lang="en-US" altLang="ko-KR" dirty="0"/>
              <a:t>. </a:t>
            </a:r>
            <a:r>
              <a:rPr lang="ko-KR" altLang="en-US" dirty="0"/>
              <a:t>라우팅은 라우터에 있는 라우팅 테이블이 결정하는데</a:t>
            </a:r>
            <a:r>
              <a:rPr lang="en-US" altLang="ko-KR" dirty="0"/>
              <a:t>, </a:t>
            </a:r>
            <a:r>
              <a:rPr lang="ko-KR" altLang="en-US" dirty="0"/>
              <a:t>라우팅 테이블은 인터넷상에서 수신지의 주소를 토대로 경로상의 다음 주소를 결정하여 그 경로로 데이터를 보낸다</a:t>
            </a:r>
            <a:r>
              <a:rPr lang="en-US" altLang="ko-KR" dirty="0"/>
              <a:t>. </a:t>
            </a:r>
            <a:r>
              <a:rPr lang="ko-KR" altLang="en-US" dirty="0"/>
              <a:t>라우팅 테이블은 라우터 간의 정보 교환을 동적으로 변경할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라우터의 또 다른 특징은 다음과 같다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오류 </a:t>
            </a:r>
            <a:r>
              <a:rPr lang="ko-KR" altLang="en-US" dirty="0"/>
              <a:t>패킷의 폐기 기능과 혼잡 제어 기능을 수행한다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논리 </a:t>
            </a:r>
            <a:r>
              <a:rPr lang="ko-KR" altLang="en-US" dirty="0"/>
              <a:t>주소에 따라 네트워크 트래픽의 방향을 지정한다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둘 </a:t>
            </a:r>
            <a:r>
              <a:rPr lang="ko-KR" altLang="en-US" dirty="0"/>
              <a:t>이상의 네트워크를 연결하는 데 사용한다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웹 </a:t>
            </a:r>
            <a:r>
              <a:rPr lang="ko-KR" altLang="en-US" dirty="0"/>
              <a:t>페이지 요청을 수신지로 전송하는 데 결정적인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0" y="1196752"/>
            <a:ext cx="770485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0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192688" cy="358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접속장치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781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노트북</a:t>
            </a:r>
            <a:r>
              <a:rPr lang="en-US" altLang="ko-KR" dirty="0"/>
              <a:t>(</a:t>
            </a:r>
            <a:r>
              <a:rPr lang="ko-KR" altLang="en-US" dirty="0"/>
              <a:t>무선 컴퓨터</a:t>
            </a:r>
            <a:r>
              <a:rPr lang="en-US" altLang="ko-KR" dirty="0"/>
              <a:t>) </a:t>
            </a:r>
            <a:r>
              <a:rPr lang="ko-KR" altLang="en-US" dirty="0"/>
              <a:t>등의 무선 접속 장치를 유선 네트워크에 무선으로 연결하는 데 사용하는장치인 </a:t>
            </a:r>
            <a:r>
              <a:rPr lang="en-US" altLang="ko-KR" dirty="0"/>
              <a:t>AP</a:t>
            </a:r>
            <a:r>
              <a:rPr lang="ko-KR" altLang="en-US" dirty="0"/>
              <a:t>는 유선 이더넷 네트워크에 무선 액세스를 제공한다</a:t>
            </a:r>
            <a:r>
              <a:rPr lang="en-US" altLang="ko-KR" dirty="0"/>
              <a:t>. AP</a:t>
            </a:r>
            <a:r>
              <a:rPr lang="ko-KR" altLang="en-US" dirty="0"/>
              <a:t>는 허브나 스위치</a:t>
            </a:r>
            <a:r>
              <a:rPr lang="en-US" altLang="ko-KR" dirty="0"/>
              <a:t>, </a:t>
            </a:r>
            <a:r>
              <a:rPr lang="ko-KR" altLang="en-US" dirty="0"/>
              <a:t>유선 라우터에 연결되어 무선 신호를 전송한다</a:t>
            </a:r>
            <a:r>
              <a:rPr lang="en-US" altLang="ko-KR" dirty="0"/>
              <a:t>. AP</a:t>
            </a:r>
            <a:r>
              <a:rPr lang="ko-KR" altLang="en-US" dirty="0"/>
              <a:t>는 위치를 이동하면서도 계속해서 네트워크에 무선으로 액세스할 수 있다</a:t>
            </a:r>
            <a:r>
              <a:rPr lang="en-US" altLang="ko-KR" dirty="0"/>
              <a:t>. </a:t>
            </a:r>
            <a:r>
              <a:rPr lang="ko-KR" altLang="en-US" dirty="0"/>
              <a:t>공항이나 커피숍 등 공공장소에서 공용 무선 네트워크를 사용하여 인터넷에 무선으로 연결할 때는 </a:t>
            </a:r>
            <a:r>
              <a:rPr lang="en-US" altLang="ko-KR" dirty="0"/>
              <a:t>AP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  <a:r>
              <a:rPr lang="ko-KR" altLang="en-US" dirty="0"/>
              <a:t>그러나 무선 기능을 제공하는 라우터는 컴퓨터를 무선으로 연결할 때 </a:t>
            </a:r>
            <a:r>
              <a:rPr lang="en-US" altLang="ko-KR" dirty="0"/>
              <a:t>AP</a:t>
            </a:r>
            <a:r>
              <a:rPr lang="ko-KR" altLang="en-US" dirty="0"/>
              <a:t>가 필요하지 </a:t>
            </a:r>
            <a:r>
              <a:rPr lang="ko-KR" altLang="en-US" dirty="0" smtClean="0"/>
              <a:t>않다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377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rPr lang="ko-KR" altLang="en-US" dirty="0"/>
              <a:t>전송 매체와 프로토콜이 결정되면 다양한 형태로 컴퓨터를 구성할 수 있다</a:t>
            </a:r>
            <a:r>
              <a:rPr lang="en-US" altLang="ko-KR" dirty="0"/>
              <a:t>. </a:t>
            </a:r>
            <a:r>
              <a:rPr lang="ko-KR" altLang="en-US" dirty="0"/>
              <a:t>네트워크의 </a:t>
            </a:r>
            <a:r>
              <a:rPr lang="ko-KR" altLang="en-US" dirty="0" smtClean="0"/>
              <a:t>구성을 </a:t>
            </a:r>
            <a:r>
              <a:rPr lang="ko-KR" altLang="en-US" dirty="0"/>
              <a:t>‘네트워크 </a:t>
            </a:r>
            <a:r>
              <a:rPr lang="ko-KR" altLang="en-US" dirty="0" smtClean="0"/>
              <a:t>토폴로지</a:t>
            </a:r>
            <a:r>
              <a:rPr lang="en-US" altLang="ko-KR" dirty="0" smtClean="0"/>
              <a:t>’</a:t>
            </a:r>
            <a:r>
              <a:rPr lang="ko-KR" altLang="en-US" dirty="0"/>
              <a:t>라고도 하는데</a:t>
            </a:r>
            <a:r>
              <a:rPr lang="en-US" altLang="ko-KR" dirty="0"/>
              <a:t>, </a:t>
            </a:r>
            <a:r>
              <a:rPr lang="ko-KR" altLang="en-US" dirty="0"/>
              <a:t>이는 네트워크에 연결되어 있는 </a:t>
            </a:r>
            <a:r>
              <a:rPr lang="ko-KR" altLang="en-US" dirty="0" smtClean="0"/>
              <a:t>노드와 링크가 </a:t>
            </a:r>
            <a:r>
              <a:rPr lang="ko-KR" altLang="en-US" dirty="0"/>
              <a:t>물리적 또는 논리적으로 배치되어 있는 방식을 말한다</a:t>
            </a:r>
            <a:r>
              <a:rPr lang="en-US" altLang="ko-KR" dirty="0"/>
              <a:t>. </a:t>
            </a:r>
            <a:r>
              <a:rPr lang="ko-KR" altLang="en-US" dirty="0"/>
              <a:t>여기서 노드는 네트워크에 </a:t>
            </a:r>
            <a:r>
              <a:rPr lang="ko-KR" altLang="en-US" dirty="0" smtClean="0"/>
              <a:t>연결된 </a:t>
            </a:r>
            <a:r>
              <a:rPr lang="ko-KR" altLang="en-US" dirty="0"/>
              <a:t>주소가 있는 통신 장치를 말하고 컴퓨터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복합기 등이 하나의 노드가 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링크 하나에 </a:t>
            </a:r>
            <a:r>
              <a:rPr lang="en-US" altLang="ko-KR" dirty="0"/>
              <a:t>2</a:t>
            </a:r>
            <a:r>
              <a:rPr lang="ko-KR" altLang="en-US" dirty="0"/>
              <a:t>개 이상의 노드가 연결되며</a:t>
            </a:r>
            <a:r>
              <a:rPr lang="en-US" altLang="ko-KR" dirty="0"/>
              <a:t>, 2</a:t>
            </a:r>
            <a:r>
              <a:rPr lang="ko-KR" altLang="en-US" dirty="0"/>
              <a:t>개 이상의 링크가 접속 형태를 구성한다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 접속 형태는 네트워크에 연결된 여러 노드의 물리적인 배열이 아닌 상호 연결 </a:t>
            </a:r>
            <a:r>
              <a:rPr lang="ko-KR" altLang="en-US" dirty="0" smtClean="0"/>
              <a:t>방법을 </a:t>
            </a:r>
            <a:r>
              <a:rPr lang="ko-KR" altLang="en-US" dirty="0"/>
              <a:t>보여준다</a:t>
            </a:r>
            <a:r>
              <a:rPr lang="en-US" altLang="ko-KR" dirty="0"/>
              <a:t>. </a:t>
            </a:r>
            <a:r>
              <a:rPr lang="ko-KR" altLang="en-US" dirty="0"/>
              <a:t>예를 들어 성형 접속 형태는 네트워크의 모든 노드가 별 모양인데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smtClean="0"/>
              <a:t>허브에 물리적으로 </a:t>
            </a:r>
            <a:r>
              <a:rPr lang="ko-KR" altLang="en-US" dirty="0"/>
              <a:t>놓여 있는 모습이 아니라 상호 연결 방법을 나타낸다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3316"/>
            <a:ext cx="68294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1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61258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성형</a:t>
            </a:r>
            <a:endParaRPr lang="en-US" altLang="ko-KR" dirty="0"/>
          </a:p>
          <a:p>
            <a:pPr lvl="2"/>
            <a:r>
              <a:rPr lang="ko-KR" altLang="en-US" dirty="0"/>
              <a:t>가장 일반적인 네트워크 구성 형태다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허브가 네트워크 중앙에 위치하여 다른 모든 노드를 연결한다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모든 노드가 중앙의 허브에 연결되어 통신하므로 통신망의 처리 능력과 신뢰성은 허브가 좌우한다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성형 접속 형태의 네트워크에서 하나의 케이블은 허브 같은 중앙의 네트워크 장치하고만 연결하므로</a:t>
            </a:r>
            <a:r>
              <a:rPr lang="en-US" altLang="ko-KR" dirty="0"/>
              <a:t>, </a:t>
            </a:r>
            <a:r>
              <a:rPr lang="ko-KR" altLang="en-US" dirty="0"/>
              <a:t>배선 문제는 단지해당 노드에만 영향을 줄 뿐 네트워크 전체에는 영향을 미치지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접속형태</a:t>
            </a:r>
            <a:r>
              <a:rPr lang="en-US" altLang="ko-KR" dirty="0"/>
              <a:t>(</a:t>
            </a:r>
            <a:r>
              <a:rPr lang="ko-KR" altLang="en-US" dirty="0"/>
              <a:t>성형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/>
              <a:t>성형 접속 형태에서 각 장치는 다른 장치와 연결하는 링크 한 개와 </a:t>
            </a:r>
            <a:r>
              <a:rPr lang="en-US" altLang="ko-KR" dirty="0"/>
              <a:t>I/O </a:t>
            </a:r>
            <a:r>
              <a:rPr lang="ko-KR" altLang="en-US" dirty="0"/>
              <a:t>포트 한 개만 </a:t>
            </a:r>
            <a:r>
              <a:rPr lang="ko-KR" altLang="en-US" dirty="0" smtClean="0"/>
              <a:t>필요하므로 </a:t>
            </a:r>
            <a:r>
              <a:rPr lang="ko-KR" altLang="en-US" dirty="0"/>
              <a:t>설치비용이 저렴하고</a:t>
            </a:r>
            <a:r>
              <a:rPr lang="en-US" altLang="ko-KR" dirty="0"/>
              <a:t>, </a:t>
            </a:r>
            <a:r>
              <a:rPr lang="ko-KR" altLang="en-US" dirty="0"/>
              <a:t>중앙 집중적인 구조라 유지보수나 확장이 용이하다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/>
              <a:t>하나가 끊어져 작동하지 않을 때 해당 링크만 영향을 받고 다른 링크들은 영향을 </a:t>
            </a:r>
            <a:r>
              <a:rPr lang="ko-KR" altLang="en-US" dirty="0" smtClean="0"/>
              <a:t>받지 </a:t>
            </a:r>
            <a:r>
              <a:rPr lang="ko-KR" altLang="en-US" dirty="0"/>
              <a:t>않는다</a:t>
            </a:r>
            <a:r>
              <a:rPr lang="en-US" altLang="ko-KR" dirty="0"/>
              <a:t>(</a:t>
            </a:r>
            <a:r>
              <a:rPr lang="ko-KR" altLang="en-US" dirty="0"/>
              <a:t>안전성</a:t>
            </a:r>
            <a:r>
              <a:rPr lang="en-US" altLang="ko-KR" dirty="0" smtClean="0"/>
              <a:t>). </a:t>
            </a:r>
            <a:r>
              <a:rPr lang="ko-KR" altLang="en-US" dirty="0"/>
              <a:t>이러한 특징 덕분에 결함을 쉽게 식별하고 분리할 수 있기 때문에 </a:t>
            </a:r>
            <a:r>
              <a:rPr lang="ko-KR" altLang="en-US" dirty="0" smtClean="0"/>
              <a:t>허브는 </a:t>
            </a:r>
            <a:r>
              <a:rPr lang="ko-KR" altLang="en-US" dirty="0"/>
              <a:t>링크에서 발생한 문제를 점검하여 결함이 발견된 링크를 우회하는 역할을 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/>
              <a:t>중앙에 있는 전송제어장치에 장애가 있으면 네트워크 전체가 동작할 수 없고</a:t>
            </a:r>
            <a:r>
              <a:rPr lang="en-US" altLang="ko-KR" dirty="0"/>
              <a:t>, </a:t>
            </a:r>
            <a:r>
              <a:rPr lang="ko-KR" altLang="en-US" dirty="0" err="1" smtClean="0"/>
              <a:t>통신량이</a:t>
            </a:r>
            <a:r>
              <a:rPr lang="ko-KR" altLang="en-US" dirty="0" smtClean="0"/>
              <a:t> 많으면 </a:t>
            </a:r>
            <a:r>
              <a:rPr lang="ko-KR" altLang="en-US" dirty="0"/>
              <a:t>전송이 지연된다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/>
              <a:t>노드가</a:t>
            </a:r>
            <a:r>
              <a:rPr lang="ko-KR" altLang="en-US" dirty="0"/>
              <a:t> 중앙 허브와 연결되어 있어야 하기 때문에 일부 다른 접속 형태</a:t>
            </a:r>
            <a:r>
              <a:rPr lang="en-US" altLang="ko-KR" dirty="0"/>
              <a:t>(</a:t>
            </a:r>
            <a:r>
              <a:rPr lang="ko-KR" altLang="en-US" dirty="0" err="1"/>
              <a:t>트리형</a:t>
            </a:r>
            <a:r>
              <a:rPr lang="en-US" altLang="ko-KR" dirty="0"/>
              <a:t>, </a:t>
            </a:r>
            <a:r>
              <a:rPr lang="ko-KR" altLang="en-US" dirty="0" err="1"/>
              <a:t>링형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버스형</a:t>
            </a:r>
            <a:r>
              <a:rPr lang="en-US" altLang="ko-KR" dirty="0"/>
              <a:t>)</a:t>
            </a:r>
            <a:r>
              <a:rPr lang="ko-KR" altLang="en-US" dirty="0"/>
              <a:t>보다 많은 케이블을 연결해야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82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네트워크의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88" y="2492894"/>
            <a:ext cx="55054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080120"/>
          </a:xfrm>
        </p:spPr>
        <p:txBody>
          <a:bodyPr/>
          <a:lstStyle/>
          <a:p>
            <a:pPr lvl="2"/>
            <a:r>
              <a:rPr lang="ko-KR" altLang="en-US" dirty="0"/>
              <a:t>위칭 허브</a:t>
            </a:r>
            <a:r>
              <a:rPr lang="en-US" altLang="ko-KR" dirty="0"/>
              <a:t>, </a:t>
            </a:r>
            <a:r>
              <a:rPr lang="ko-KR" altLang="en-US" dirty="0"/>
              <a:t>방화벽과 같은 다양한 기능도 제공한다</a:t>
            </a:r>
            <a:r>
              <a:rPr lang="en-US" altLang="ko-KR" dirty="0"/>
              <a:t>. </a:t>
            </a:r>
            <a:r>
              <a:rPr lang="ko-KR" altLang="en-US" dirty="0"/>
              <a:t>집에서의 </a:t>
            </a:r>
            <a:r>
              <a:rPr lang="en-US" altLang="ko-KR" dirty="0"/>
              <a:t>LAN </a:t>
            </a:r>
            <a:r>
              <a:rPr lang="ko-KR" altLang="en-US" dirty="0"/>
              <a:t>구성을 살펴보면 보통은 인터넷 공유기를 중심으로 사설망</a:t>
            </a:r>
            <a:r>
              <a:rPr lang="en-US" altLang="ko-KR" dirty="0"/>
              <a:t>(</a:t>
            </a:r>
            <a:r>
              <a:rPr lang="ko-KR" altLang="en-US" dirty="0"/>
              <a:t>내부 인터넷망</a:t>
            </a:r>
            <a:r>
              <a:rPr lang="en-US" altLang="ko-KR" dirty="0"/>
              <a:t>)</a:t>
            </a:r>
            <a:r>
              <a:rPr lang="ko-KR" altLang="en-US" dirty="0"/>
              <a:t>을 구성하고 다양한 기기를 연결해서 사용한다</a:t>
            </a:r>
            <a:r>
              <a:rPr lang="en-US" altLang="ko-KR" dirty="0"/>
              <a:t>. </a:t>
            </a:r>
            <a:r>
              <a:rPr lang="ko-KR" altLang="en-US" dirty="0"/>
              <a:t>연결 방식은 크게 유선과 무선으로 나뉘는데</a:t>
            </a:r>
            <a:r>
              <a:rPr lang="en-US" altLang="ko-KR" dirty="0"/>
              <a:t>, LAN </a:t>
            </a:r>
            <a:r>
              <a:rPr lang="ko-KR" altLang="en-US" dirty="0"/>
              <a:t>케이블이 필요하면 유선</a:t>
            </a:r>
            <a:r>
              <a:rPr lang="en-US" altLang="ko-KR" dirty="0"/>
              <a:t>, </a:t>
            </a:r>
            <a:r>
              <a:rPr lang="ko-KR" altLang="en-US" dirty="0"/>
              <a:t>필요하지 않으면 무선이라고 생각하면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887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버스형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43" y="4869160"/>
            <a:ext cx="6753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버스형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버스형은 </a:t>
            </a:r>
            <a:r>
              <a:rPr lang="ko-KR" altLang="en-US" dirty="0"/>
              <a:t>모든 네트워크 노드와 </a:t>
            </a:r>
            <a:r>
              <a:rPr lang="ko-KR" altLang="en-US" dirty="0" smtClean="0"/>
              <a:t>주변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장치가 </a:t>
            </a:r>
            <a:r>
              <a:rPr lang="ko-KR" altLang="en-US" dirty="0"/>
              <a:t>파이프 등의 일자형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버스</a:t>
            </a:r>
            <a:r>
              <a:rPr lang="en-US" altLang="ko-KR" dirty="0"/>
              <a:t>)</a:t>
            </a:r>
            <a:r>
              <a:rPr lang="ko-KR" altLang="en-US" dirty="0"/>
              <a:t>에 연결되어 </a:t>
            </a:r>
            <a:r>
              <a:rPr lang="ko-KR" altLang="en-US" dirty="0" smtClean="0"/>
              <a:t>있는 </a:t>
            </a:r>
            <a:r>
              <a:rPr lang="ko-KR" altLang="en-US" dirty="0"/>
              <a:t>형태이다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 </a:t>
            </a:r>
            <a:r>
              <a:rPr lang="ko-KR" altLang="en-US" dirty="0"/>
              <a:t>그림과 같이 버스형에서는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하나의 </a:t>
            </a:r>
            <a:r>
              <a:rPr lang="ko-KR" altLang="en-US" dirty="0"/>
              <a:t>긴 케이블이 네트워크의 모든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장치를 연결하는 </a:t>
            </a:r>
            <a:r>
              <a:rPr lang="ko-KR" altLang="en-US" dirty="0"/>
              <a:t>중추 네트워크 </a:t>
            </a:r>
            <a:r>
              <a:rPr lang="ko-KR" altLang="en-US" dirty="0" smtClean="0"/>
              <a:t>역할을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모든 노드는 하나의 케이블에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연결되어 </a:t>
            </a:r>
            <a:r>
              <a:rPr lang="ko-KR" altLang="en-US" dirty="0"/>
              <a:t>있고</a:t>
            </a:r>
            <a:r>
              <a:rPr lang="en-US" altLang="ko-KR" dirty="0"/>
              <a:t>, </a:t>
            </a:r>
            <a:r>
              <a:rPr lang="ko-KR" altLang="en-US" dirty="0" smtClean="0"/>
              <a:t>케이블의 시작과 끝에는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터미네이터라는 </a:t>
            </a:r>
            <a:r>
              <a:rPr lang="ko-KR" altLang="en-US" dirty="0"/>
              <a:t>장치를 붙여서 </a:t>
            </a:r>
            <a:r>
              <a:rPr lang="ko-KR" altLang="en-US" dirty="0" smtClean="0"/>
              <a:t>신호가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케이블로 </a:t>
            </a:r>
            <a:r>
              <a:rPr lang="ko-KR" altLang="en-US" dirty="0"/>
              <a:t>되돌아오는 것을 </a:t>
            </a:r>
            <a:r>
              <a:rPr lang="ko-KR" altLang="en-US" dirty="0" smtClean="0"/>
              <a:t>막는다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9243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805264"/>
            <a:ext cx="6753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접속형태</a:t>
            </a:r>
            <a:r>
              <a:rPr lang="en-US" altLang="ko-KR" dirty="0"/>
              <a:t>(</a:t>
            </a:r>
            <a:r>
              <a:rPr lang="ko-KR" altLang="en-US" dirty="0"/>
              <a:t>버스형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/>
              <a:t>설치가 간단하고 케이블 비용이 적게 든다</a:t>
            </a:r>
            <a:r>
              <a:rPr lang="en-US" altLang="ko-KR" dirty="0"/>
              <a:t>. </a:t>
            </a:r>
            <a:r>
              <a:rPr lang="ko-KR" altLang="en-US" dirty="0"/>
              <a:t>또한 장비를 추가하기 쉽고</a:t>
            </a:r>
            <a:r>
              <a:rPr lang="en-US" altLang="ko-KR" dirty="0"/>
              <a:t>, </a:t>
            </a:r>
            <a:r>
              <a:rPr lang="ko-KR" altLang="en-US" dirty="0"/>
              <a:t>고장이 나도 </a:t>
            </a:r>
            <a:r>
              <a:rPr lang="ko-KR" altLang="en-US" dirty="0" smtClean="0"/>
              <a:t>전체 </a:t>
            </a:r>
            <a:r>
              <a:rPr lang="ko-KR" altLang="en-US" dirty="0"/>
              <a:t>네트워크에 영향을 미치지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중추 </a:t>
            </a:r>
            <a:r>
              <a:rPr lang="ko-KR" altLang="en-US" dirty="0"/>
              <a:t>케이블을 가장 효과적으로 설치할 수 있고</a:t>
            </a:r>
            <a:r>
              <a:rPr lang="en-US" altLang="ko-KR" dirty="0"/>
              <a:t>, </a:t>
            </a:r>
            <a:r>
              <a:rPr lang="ko-KR" altLang="en-US" dirty="0"/>
              <a:t>다양한 길이의 유도선으로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연결할 </a:t>
            </a:r>
            <a:r>
              <a:rPr lang="ko-KR" altLang="en-US" dirty="0"/>
              <a:t>수 있기에 성형이나 </a:t>
            </a:r>
            <a:r>
              <a:rPr lang="ko-KR" altLang="en-US" dirty="0" err="1"/>
              <a:t>트리형</a:t>
            </a:r>
            <a:r>
              <a:rPr lang="ko-KR" altLang="en-US" dirty="0"/>
              <a:t> 접속 형태보다 사용하는 </a:t>
            </a:r>
            <a:r>
              <a:rPr lang="ko-KR" altLang="en-US" dirty="0" err="1"/>
              <a:t>케이블양이</a:t>
            </a:r>
            <a:r>
              <a:rPr lang="ko-KR" altLang="en-US" dirty="0"/>
              <a:t> 적다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/>
              <a:t>장비 수가 많아지면 네트워크 성능이 저하되고</a:t>
            </a:r>
            <a:r>
              <a:rPr lang="en-US" altLang="ko-KR" dirty="0"/>
              <a:t>, </a:t>
            </a:r>
            <a:r>
              <a:rPr lang="ko-KR" altLang="en-US" dirty="0"/>
              <a:t>중앙 케이블이 고장 나면 네트워크 </a:t>
            </a:r>
            <a:r>
              <a:rPr lang="ko-KR" altLang="en-US" dirty="0" smtClean="0"/>
              <a:t>전체가 </a:t>
            </a:r>
            <a:r>
              <a:rPr lang="ko-KR" altLang="en-US" dirty="0"/>
              <a:t>동작하지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버스 </a:t>
            </a:r>
            <a:r>
              <a:rPr lang="ko-KR" altLang="en-US" dirty="0"/>
              <a:t>케이블에 결함이나 파손이 생기면 모든 전송을 중단하고</a:t>
            </a:r>
            <a:r>
              <a:rPr lang="en-US" altLang="ko-KR" dirty="0"/>
              <a:t>, </a:t>
            </a:r>
            <a:r>
              <a:rPr lang="ko-KR" altLang="en-US" dirty="0"/>
              <a:t>끊어진 한쪽 지역에 </a:t>
            </a:r>
            <a:r>
              <a:rPr lang="ko-KR" altLang="en-US" dirty="0" smtClean="0"/>
              <a:t>있는 장치 </a:t>
            </a:r>
            <a:r>
              <a:rPr lang="ko-KR" altLang="en-US" dirty="0"/>
              <a:t>간에 전송도 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손상된 </a:t>
            </a:r>
            <a:r>
              <a:rPr lang="ko-KR" altLang="en-US" dirty="0"/>
              <a:t>지역은 양방향으로 잡음이 일어나기 때문이다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재구성이나 </a:t>
            </a:r>
            <a:r>
              <a:rPr lang="ko-KR" altLang="en-US" dirty="0"/>
              <a:t>결합</a:t>
            </a:r>
            <a:r>
              <a:rPr lang="en-US" altLang="ko-KR" dirty="0"/>
              <a:t>·</a:t>
            </a:r>
            <a:r>
              <a:rPr lang="ko-KR" altLang="en-US" dirty="0"/>
              <a:t>분리가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베이스밴드 전송 방식에서는 케이블 거리가 멀어지면 신호가 점점 약해지기 때문에 </a:t>
            </a:r>
            <a:r>
              <a:rPr lang="ko-KR" altLang="en-US" dirty="0" smtClean="0"/>
              <a:t>중계기를 </a:t>
            </a:r>
            <a:r>
              <a:rPr lang="ko-KR" altLang="en-US" dirty="0"/>
              <a:t>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/>
              <a:t>노드에서</a:t>
            </a:r>
            <a:r>
              <a:rPr lang="ko-KR" altLang="en-US" dirty="0"/>
              <a:t> 데이터를 전송할 때 다른 </a:t>
            </a:r>
            <a:r>
              <a:rPr lang="ko-KR" altLang="en-US" dirty="0" err="1"/>
              <a:t>노드에서</a:t>
            </a:r>
            <a:r>
              <a:rPr lang="ko-KR" altLang="en-US" dirty="0"/>
              <a:t> 이미 데이터를 전송하고 있으면 </a:t>
            </a:r>
            <a:r>
              <a:rPr lang="ko-KR" altLang="en-US" dirty="0" smtClean="0"/>
              <a:t>충돌이 발생하므로 </a:t>
            </a:r>
            <a:r>
              <a:rPr lang="ko-KR" altLang="en-US" dirty="0"/>
              <a:t>나중에 다시 전송해야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30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트리형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15" y="4077072"/>
            <a:ext cx="5296817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2492896"/>
            <a:ext cx="8208912" cy="4104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트리형</a:t>
            </a:r>
            <a:endParaRPr lang="en-US" altLang="ko-KR" dirty="0"/>
          </a:p>
          <a:p>
            <a:pPr lvl="2"/>
            <a:r>
              <a:rPr lang="ko-KR" altLang="en-US" dirty="0"/>
              <a:t>성형의 변형으로</a:t>
            </a:r>
            <a:r>
              <a:rPr lang="en-US" altLang="ko-KR" dirty="0"/>
              <a:t>, </a:t>
            </a:r>
            <a:r>
              <a:rPr lang="ko-KR" altLang="en-US" dirty="0"/>
              <a:t>중앙에 있는 전송제어장치에 모든 장비를 연결한 것이 아니라 트리 형태의 노드에 전송제어장치를 두어 노드들을 연결하는 형태다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상위 계층의 노드가 하위 노드들을 직접 제어하는 계층적인 네트워크에 적합하다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92" y="1268760"/>
            <a:ext cx="6524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접속형태</a:t>
            </a:r>
            <a:r>
              <a:rPr lang="en-US" altLang="ko-KR" dirty="0"/>
              <a:t>(</a:t>
            </a:r>
            <a:r>
              <a:rPr lang="ko-KR" altLang="en-US" dirty="0"/>
              <a:t>트리형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/>
              <a:t>제어가 간단하여 관리나 네트워크 확장이 </a:t>
            </a:r>
            <a:r>
              <a:rPr lang="ko-KR" altLang="en-US" dirty="0" smtClean="0"/>
              <a:t>쉽다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중앙에 </a:t>
            </a:r>
            <a:r>
              <a:rPr lang="ko-KR" altLang="en-US" dirty="0"/>
              <a:t>있는 하나의 전송제어장치에 더 많은 장비를 연결할 수 있어 각 장비 간의 </a:t>
            </a:r>
            <a:r>
              <a:rPr lang="ko-KR" altLang="en-US" dirty="0" smtClean="0"/>
              <a:t>데이터 전송 </a:t>
            </a:r>
            <a:r>
              <a:rPr lang="ko-KR" altLang="en-US" dirty="0"/>
              <a:t>거리를 늘릴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컴퓨터를 분리하거나 우선순위를 부여할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/>
              <a:t>중앙에 </a:t>
            </a:r>
            <a:r>
              <a:rPr lang="ko-KR" altLang="en-US" dirty="0" err="1"/>
              <a:t>트래픽이</a:t>
            </a:r>
            <a:r>
              <a:rPr lang="ko-KR" altLang="en-US" dirty="0"/>
              <a:t> 집중되어 병목현상이 발생할 수 있고</a:t>
            </a:r>
            <a:r>
              <a:rPr lang="en-US" altLang="ko-KR" dirty="0"/>
              <a:t>, </a:t>
            </a:r>
            <a:r>
              <a:rPr lang="ko-KR" altLang="en-US" dirty="0"/>
              <a:t>중앙의 전송제어장치가 </a:t>
            </a:r>
            <a:r>
              <a:rPr lang="ko-KR" altLang="en-US" dirty="0" smtClean="0"/>
              <a:t>다운되면 전체 </a:t>
            </a:r>
            <a:r>
              <a:rPr lang="ko-KR" altLang="en-US" dirty="0"/>
              <a:t>네트워크에 장애가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접속형태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3" y="3518892"/>
            <a:ext cx="743925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링형</a:t>
            </a:r>
            <a:endParaRPr lang="en-US" altLang="ko-KR" dirty="0"/>
          </a:p>
          <a:p>
            <a:pPr lvl="2"/>
            <a:r>
              <a:rPr lang="ko-KR" altLang="en-US" dirty="0"/>
              <a:t>노드가 링에 순차적으로 연결된 형태로</a:t>
            </a:r>
            <a:r>
              <a:rPr lang="en-US" altLang="ko-KR" dirty="0"/>
              <a:t>, </a:t>
            </a:r>
            <a:r>
              <a:rPr lang="ko-KR" altLang="en-US" dirty="0"/>
              <a:t>모든 컴퓨터를 하나의 링으로 연결한다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노드들은 인접한 노드 두 개 하고만 연결되며</a:t>
            </a:r>
            <a:r>
              <a:rPr lang="en-US" altLang="ko-KR" dirty="0"/>
              <a:t>, </a:t>
            </a:r>
            <a:r>
              <a:rPr lang="ko-KR" altLang="en-US" dirty="0"/>
              <a:t>전체 네트워크는 하나의 원을 형성한다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링형 접속 형태에는 원의 한 방향으로만 데이터를 전송할 수 있는 단순 링형</a:t>
            </a:r>
            <a:r>
              <a:rPr lang="en-US" altLang="ko-KR" dirty="0"/>
              <a:t>(Single Ring)</a:t>
            </a:r>
            <a:r>
              <a:rPr lang="ko-KR" altLang="en-US" dirty="0"/>
              <a:t>과 양방향으로 전송할 수 있는 이중 링형</a:t>
            </a:r>
            <a:r>
              <a:rPr lang="en-US" altLang="ko-KR" dirty="0"/>
              <a:t>(Double Ring)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9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링형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/>
              <a:t>구조가 단순하여 설치와 재구성이 쉽고</a:t>
            </a:r>
            <a:r>
              <a:rPr lang="en-US" altLang="ko-KR" dirty="0"/>
              <a:t>, </a:t>
            </a:r>
            <a:r>
              <a:rPr lang="ko-KR" altLang="en-US" dirty="0"/>
              <a:t>장애가 발생해도 복구시간이 빠르다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장치는 바로 이웃하는 장치에만 연결되어 있고</a:t>
            </a:r>
            <a:r>
              <a:rPr lang="en-US" altLang="ko-KR" dirty="0"/>
              <a:t>, </a:t>
            </a:r>
            <a:r>
              <a:rPr lang="ko-KR" altLang="en-US" dirty="0"/>
              <a:t>장치를 추가하거나 삭제할 때는 </a:t>
            </a:r>
            <a:r>
              <a:rPr lang="ko-KR" altLang="en-US" dirty="0" smtClean="0"/>
              <a:t>단지 연결선 </a:t>
            </a:r>
            <a:r>
              <a:rPr lang="ko-KR" altLang="en-US" dirty="0"/>
              <a:t>두 개만 움직이면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</a:t>
            </a:r>
            <a:r>
              <a:rPr lang="ko-KR" altLang="en-US" dirty="0"/>
              <a:t>신호는 항상 순환되므로 한 장치가 특정한 시간 내에 신호를 받지 못하면 경보를 </a:t>
            </a:r>
            <a:r>
              <a:rPr lang="ko-KR" altLang="en-US" dirty="0" err="1" smtClean="0"/>
              <a:t>낼수</a:t>
            </a:r>
            <a:r>
              <a:rPr lang="ko-KR" altLang="en-US" dirty="0" smtClean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이 경보는 네트워크 운영자에게 문제의 발생 사실과 발생 위치를 알려준다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성형보다 </a:t>
            </a:r>
            <a:r>
              <a:rPr lang="ko-KR" altLang="en-US" dirty="0"/>
              <a:t>케이블 비용을 많이 줄일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/>
              <a:t>링을 제어하는 절차가 복잡하고</a:t>
            </a:r>
            <a:r>
              <a:rPr lang="en-US" altLang="ko-KR" dirty="0"/>
              <a:t>, </a:t>
            </a:r>
            <a:r>
              <a:rPr lang="ko-KR" altLang="en-US" dirty="0"/>
              <a:t>새로운 장비를 연결하려면 링을 절단한 후 장비를 </a:t>
            </a:r>
            <a:r>
              <a:rPr lang="ko-KR" altLang="en-US" dirty="0" smtClean="0"/>
              <a:t>추가해야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단순 </a:t>
            </a:r>
            <a:r>
              <a:rPr lang="ko-KR" altLang="en-US" dirty="0" err="1"/>
              <a:t>링형에서는</a:t>
            </a:r>
            <a:r>
              <a:rPr lang="ko-KR" altLang="en-US" dirty="0"/>
              <a:t> 링에 결함</a:t>
            </a:r>
            <a:r>
              <a:rPr lang="en-US" altLang="ko-KR" dirty="0"/>
              <a:t>(</a:t>
            </a:r>
            <a:r>
              <a:rPr lang="ko-KR" altLang="en-US" dirty="0"/>
              <a:t>네트워크 내 한 장치가 사용 불가능한 경우</a:t>
            </a:r>
            <a:r>
              <a:rPr lang="en-US" altLang="ko-KR" dirty="0"/>
              <a:t>)</a:t>
            </a:r>
            <a:r>
              <a:rPr lang="ko-KR" altLang="en-US" dirty="0"/>
              <a:t>이 생기면 </a:t>
            </a:r>
            <a:r>
              <a:rPr lang="ko-KR" altLang="en-US" dirty="0" smtClean="0"/>
              <a:t>전체 네트워크를 </a:t>
            </a:r>
            <a:r>
              <a:rPr lang="ko-KR" altLang="en-US" dirty="0"/>
              <a:t>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0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그물형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31683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그물형</a:t>
            </a:r>
            <a:endParaRPr lang="en-US" altLang="ko-KR" dirty="0"/>
          </a:p>
          <a:p>
            <a:pPr lvl="2"/>
            <a:r>
              <a:rPr lang="ko-KR" altLang="en-US" dirty="0" smtClean="0"/>
              <a:t>중앙에 </a:t>
            </a:r>
            <a:r>
              <a:rPr lang="ko-KR" altLang="en-US" dirty="0"/>
              <a:t>제어하는 노드 없이 모든 노드가 상호 간에 전용의 점대점 형태로 연결되는 형태를 말한다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전용이라는 것은 연결된 두 장치 간에 통신만 담당하는 링크가 있음을 의미하며</a:t>
            </a:r>
            <a:r>
              <a:rPr lang="en-US" altLang="ko-KR" dirty="0"/>
              <a:t>, </a:t>
            </a:r>
            <a:r>
              <a:rPr lang="ko-KR" altLang="en-US" dirty="0"/>
              <a:t>그물형에서는 </a:t>
            </a:r>
            <a:r>
              <a:rPr lang="en-US" altLang="ko-KR" dirty="0"/>
              <a:t>n(n-1)/2</a:t>
            </a:r>
            <a:r>
              <a:rPr lang="ko-KR" altLang="en-US" dirty="0"/>
              <a:t>개의 물리적 채널이 필요하다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네트워크가 복잡하고 많은 통신회선이 필요하기 때문에 비용이 많이 들지만</a:t>
            </a:r>
            <a:r>
              <a:rPr lang="en-US" altLang="ko-KR" dirty="0"/>
              <a:t>, </a:t>
            </a:r>
            <a:r>
              <a:rPr lang="ko-KR" altLang="en-US" dirty="0"/>
              <a:t>신뢰성이 높아 중요한 네트워크에 주로 사용한다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2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그물형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/>
              <a:t>전용 링크를 사용하면 각 연결회선이 원하는 자료를 전송할 수 있어 많은 장치를 </a:t>
            </a:r>
            <a:r>
              <a:rPr lang="ko-KR" altLang="en-US" dirty="0" smtClean="0"/>
              <a:t>공유하는 </a:t>
            </a:r>
            <a:r>
              <a:rPr lang="ko-KR" altLang="en-US" dirty="0"/>
              <a:t>링크에서 발생하는 </a:t>
            </a:r>
            <a:r>
              <a:rPr lang="ko-KR" altLang="en-US" dirty="0" err="1"/>
              <a:t>통신량</a:t>
            </a:r>
            <a:r>
              <a:rPr lang="ko-KR" altLang="en-US" dirty="0"/>
              <a:t> 문제를 해결할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/>
              <a:t>링크가 고장 나더라도 전체 시스템에는 큰 문제가 발생하지 않는다</a:t>
            </a:r>
            <a:r>
              <a:rPr lang="en-US" altLang="ko-KR" dirty="0"/>
              <a:t>. </a:t>
            </a:r>
            <a:r>
              <a:rPr lang="ko-KR" altLang="en-US" dirty="0"/>
              <a:t>일부 </a:t>
            </a:r>
            <a:r>
              <a:rPr lang="ko-KR" altLang="en-US" dirty="0" smtClean="0"/>
              <a:t>통신회선에 장애가 </a:t>
            </a:r>
            <a:r>
              <a:rPr lang="ko-KR" altLang="en-US" dirty="0"/>
              <a:t>발생하면 다른 경로를 통하여 데이터를 전송하면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메시지는 전용선으로 보내기 때문에 원하는 수신자만 받을 수 있다</a:t>
            </a:r>
            <a:r>
              <a:rPr lang="en-US" altLang="ko-KR" dirty="0"/>
              <a:t>. </a:t>
            </a:r>
            <a:r>
              <a:rPr lang="ko-KR" altLang="en-US" dirty="0"/>
              <a:t>따라서 비밀 </a:t>
            </a:r>
            <a:r>
              <a:rPr lang="ko-KR" altLang="en-US" dirty="0" smtClean="0"/>
              <a:t>유지와 </a:t>
            </a:r>
            <a:r>
              <a:rPr lang="ko-KR" altLang="en-US" dirty="0"/>
              <a:t>보안에 유리하다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결함의 식별과 분리가 비교적 쉽고</a:t>
            </a:r>
            <a:r>
              <a:rPr lang="en-US" altLang="ko-KR" dirty="0"/>
              <a:t>, </a:t>
            </a:r>
            <a:r>
              <a:rPr lang="ko-KR" altLang="en-US" dirty="0"/>
              <a:t>전송에 문제가 있다고 생각되는 링크는 관리자가 </a:t>
            </a:r>
            <a:r>
              <a:rPr lang="ko-KR" altLang="en-US" dirty="0" smtClean="0"/>
              <a:t>우회하도록 </a:t>
            </a:r>
            <a:r>
              <a:rPr lang="ko-KR" altLang="en-US" dirty="0"/>
              <a:t>설정할 수 있다</a:t>
            </a:r>
            <a:r>
              <a:rPr lang="en-US" altLang="ko-KR" dirty="0"/>
              <a:t>. </a:t>
            </a:r>
            <a:r>
              <a:rPr lang="ko-KR" altLang="en-US" dirty="0"/>
              <a:t>즉 관리자는 문제가 발생한 곳을 쉽게 찾아 그 원인을 바로 </a:t>
            </a:r>
            <a:r>
              <a:rPr lang="ko-KR" altLang="en-US" dirty="0" smtClean="0"/>
              <a:t>해결할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err="1"/>
              <a:t>노드를</a:t>
            </a:r>
            <a:r>
              <a:rPr lang="ko-KR" altLang="en-US" dirty="0"/>
              <a:t> 다른 모든 </a:t>
            </a:r>
            <a:r>
              <a:rPr lang="ko-KR" altLang="en-US" dirty="0" err="1"/>
              <a:t>노드와</a:t>
            </a:r>
            <a:r>
              <a:rPr lang="ko-KR" altLang="en-US" dirty="0"/>
              <a:t> 연결해야 하므로 설치와 재구성이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실제 </a:t>
            </a:r>
            <a:r>
              <a:rPr lang="ko-KR" altLang="en-US" dirty="0"/>
              <a:t>필요한 전선의 용적이 벽 속이나 천장</a:t>
            </a:r>
            <a:r>
              <a:rPr lang="en-US" altLang="ko-KR" dirty="0"/>
              <a:t>, </a:t>
            </a:r>
            <a:r>
              <a:rPr lang="ko-KR" altLang="en-US" dirty="0"/>
              <a:t>바닥 아래 등 전선을 수용할 공간보다 </a:t>
            </a:r>
            <a:r>
              <a:rPr lang="ko-KR" altLang="en-US" dirty="0" err="1" smtClean="0"/>
              <a:t>커질수</a:t>
            </a:r>
            <a:r>
              <a:rPr lang="ko-KR" altLang="en-US" dirty="0" smtClean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네트워크가 </a:t>
            </a:r>
            <a:r>
              <a:rPr lang="ko-KR" altLang="en-US" dirty="0"/>
              <a:t>복잡하고 많은 통신회선이 필요하기 때문에 각 링크와 연결되는 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(</a:t>
            </a:r>
            <a:r>
              <a:rPr lang="en-US" altLang="ko-KR" dirty="0"/>
              <a:t>I/O </a:t>
            </a:r>
            <a:r>
              <a:rPr lang="ko-KR" altLang="en-US" dirty="0"/>
              <a:t>포트와 전선</a:t>
            </a:r>
            <a:r>
              <a:rPr lang="en-US" altLang="ko-KR" dirty="0"/>
              <a:t>)</a:t>
            </a:r>
            <a:r>
              <a:rPr lang="ko-KR" altLang="en-US" dirty="0"/>
              <a:t>에 엄청난 비용이 들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7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혼합형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6858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혼합형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소규모 네트워크가 아니라면 순수한 버스형이나 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성형접속 형태를 실제로 만나기는 어렵다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노드 </a:t>
            </a:r>
            <a:r>
              <a:rPr lang="ko-KR" altLang="en-US" dirty="0"/>
              <a:t>수가 상대적으로 큰 실제 네트워크에서는 효율을 높이고 결함 허용 능력을 증대시키려고 혼합형 접속 형태를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 서브넷이 서로 연결되어 규모가 큰 접속 형태가 되도록 여러 접속 형태를 결합할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9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혼합형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124744"/>
            <a:ext cx="69627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25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dirty="0" smtClean="0"/>
              <a:t>네트워크 구성 요소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8" y="1667396"/>
            <a:ext cx="43243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819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dirty="0"/>
              <a:t>네트워크 접속 장치는 데이터를 표현하기 위해 신호를 사용하는데</a:t>
            </a:r>
            <a:r>
              <a:rPr lang="en-US" altLang="ko-KR" dirty="0"/>
              <a:t>, </a:t>
            </a:r>
            <a:r>
              <a:rPr lang="ko-KR" altLang="en-US" dirty="0"/>
              <a:t>이 신호는 전자기적인 </a:t>
            </a:r>
            <a:r>
              <a:rPr lang="ko-KR" altLang="en-US" dirty="0" smtClean="0"/>
              <a:t>에너지 </a:t>
            </a:r>
            <a:r>
              <a:rPr lang="ko-KR" altLang="en-US" dirty="0"/>
              <a:t>형태로 한 노드에서 다른 노드로 전송된다</a:t>
            </a:r>
            <a:r>
              <a:rPr lang="en-US" altLang="ko-KR" dirty="0"/>
              <a:t>. </a:t>
            </a:r>
            <a:r>
              <a:rPr lang="ko-KR" altLang="en-US" dirty="0"/>
              <a:t>전자기 신호는 전송 매체나 진공</a:t>
            </a:r>
            <a:r>
              <a:rPr lang="en-US" altLang="ko-KR" dirty="0"/>
              <a:t>, </a:t>
            </a:r>
            <a:r>
              <a:rPr lang="ko-KR" altLang="en-US" dirty="0"/>
              <a:t>공기를 </a:t>
            </a:r>
            <a:r>
              <a:rPr lang="ko-KR" altLang="en-US" dirty="0" smtClean="0"/>
              <a:t>통해 </a:t>
            </a:r>
            <a:r>
              <a:rPr lang="ko-KR" altLang="en-US" dirty="0"/>
              <a:t>이동할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전송 </a:t>
            </a:r>
            <a:r>
              <a:rPr lang="ko-KR" altLang="en-US" dirty="0"/>
              <a:t>매체는 송신 측과 수신 측을 연결하는 물리적 선로를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2" indent="-285750"/>
            <a:r>
              <a:rPr lang="ko-KR" altLang="en-US" dirty="0" smtClean="0"/>
              <a:t>네트워크는 </a:t>
            </a:r>
            <a:r>
              <a:rPr lang="ko-KR" altLang="en-US" dirty="0"/>
              <a:t>접속 </a:t>
            </a:r>
            <a:r>
              <a:rPr lang="ko-KR" altLang="en-US" dirty="0" smtClean="0"/>
              <a:t>형태와 관계없이 </a:t>
            </a:r>
            <a:r>
              <a:rPr lang="ko-KR" altLang="en-US" dirty="0"/>
              <a:t>노드와 노드</a:t>
            </a:r>
            <a:r>
              <a:rPr lang="en-US" altLang="ko-KR" dirty="0"/>
              <a:t>, </a:t>
            </a:r>
            <a:r>
              <a:rPr lang="ko-KR" altLang="en-US" dirty="0"/>
              <a:t>서버를 연결하기 위해 매체를 사용한다</a:t>
            </a:r>
            <a:r>
              <a:rPr lang="en-US" altLang="ko-KR" dirty="0"/>
              <a:t>. </a:t>
            </a:r>
            <a:r>
              <a:rPr lang="ko-KR" altLang="en-US" dirty="0"/>
              <a:t>여기서 매체는 데이터를 </a:t>
            </a:r>
            <a:r>
              <a:rPr lang="ko-KR" altLang="en-US" dirty="0" smtClean="0"/>
              <a:t>송신측에서 </a:t>
            </a:r>
            <a:r>
              <a:rPr lang="ko-KR" altLang="en-US" dirty="0"/>
              <a:t>수신 측으로 전송하는 데 필요한 케이블이나 와이어 등을 말한다</a:t>
            </a:r>
            <a:r>
              <a:rPr lang="en-US" altLang="ko-KR" dirty="0"/>
              <a:t>. </a:t>
            </a:r>
            <a:r>
              <a:rPr lang="ko-KR" altLang="en-US" dirty="0"/>
              <a:t>데이터를 전송할 </a:t>
            </a:r>
            <a:r>
              <a:rPr lang="ko-KR" altLang="en-US" dirty="0" smtClean="0"/>
              <a:t>때 다양한 </a:t>
            </a:r>
            <a:r>
              <a:rPr lang="ko-KR" altLang="en-US" dirty="0"/>
              <a:t>전송 매체를 이용하며</a:t>
            </a:r>
            <a:r>
              <a:rPr lang="en-US" altLang="ko-KR" dirty="0"/>
              <a:t>, </a:t>
            </a:r>
            <a:r>
              <a:rPr lang="ko-KR" altLang="en-US" dirty="0"/>
              <a:t>각 매체는 전송 지연</a:t>
            </a:r>
            <a:r>
              <a:rPr lang="en-US" altLang="ko-KR" dirty="0"/>
              <a:t>, </a:t>
            </a:r>
            <a:r>
              <a:rPr lang="ko-KR" altLang="en-US" dirty="0"/>
              <a:t>대역폭 등 고유한 특성을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대역폭은 </a:t>
            </a:r>
            <a:r>
              <a:rPr lang="ko-KR" altLang="en-US" dirty="0"/>
              <a:t>전송 매체를 지나는 신호의 최저 주파수와 최대 주파수의 차이로</a:t>
            </a:r>
            <a:r>
              <a:rPr lang="en-US" altLang="ko-KR" dirty="0"/>
              <a:t>, </a:t>
            </a:r>
            <a:r>
              <a:rPr lang="ko-KR" altLang="en-US" dirty="0"/>
              <a:t>대역폭이 </a:t>
            </a:r>
            <a:r>
              <a:rPr lang="ko-KR" altLang="en-US" dirty="0" smtClean="0"/>
              <a:t>클수록 더 </a:t>
            </a:r>
            <a:r>
              <a:rPr lang="ko-KR" altLang="en-US" dirty="0"/>
              <a:t>많은 데이터를 전송할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6915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52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</a:t>
            </a:r>
            <a:r>
              <a:rPr lang="ko-KR" altLang="en-US" dirty="0" smtClean="0"/>
              <a:t>전송매</a:t>
            </a:r>
            <a:r>
              <a:rPr lang="ko-KR" altLang="en-US" dirty="0"/>
              <a:t>체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85927"/>
            <a:ext cx="56959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전송매체의 분류</a:t>
            </a:r>
            <a:endParaRPr lang="en-US" altLang="ko-KR" dirty="0" smtClean="0"/>
          </a:p>
          <a:p>
            <a:pPr lvl="2"/>
            <a:r>
              <a:rPr lang="ko-KR" altLang="en-US" dirty="0"/>
              <a:t>전송 매체는 크게 유선 전송 매체와 무선 전송 매체로 구분할 수 있다</a:t>
            </a:r>
            <a:r>
              <a:rPr lang="en-US" altLang="ko-KR" dirty="0"/>
              <a:t>. </a:t>
            </a:r>
            <a:r>
              <a:rPr lang="ko-KR" altLang="en-US" dirty="0"/>
              <a:t>한 노드에서 다른 </a:t>
            </a:r>
            <a:r>
              <a:rPr lang="ko-KR" altLang="en-US" dirty="0" smtClean="0"/>
              <a:t>노드로 </a:t>
            </a:r>
            <a:r>
              <a:rPr lang="ko-KR" altLang="en-US" dirty="0"/>
              <a:t>전송되는 통로를 제공하는 유선 전송 매체에는 동축 케이블</a:t>
            </a:r>
            <a:r>
              <a:rPr lang="en-US" altLang="ko-KR" dirty="0"/>
              <a:t>, </a:t>
            </a:r>
            <a:r>
              <a:rPr lang="ko-KR" altLang="en-US" dirty="0"/>
              <a:t>꼬임선</a:t>
            </a:r>
            <a:r>
              <a:rPr lang="en-US" altLang="ko-KR" dirty="0"/>
              <a:t>, </a:t>
            </a:r>
            <a:r>
              <a:rPr lang="ko-KR" altLang="en-US" dirty="0"/>
              <a:t>광섬유 케이블 </a:t>
            </a:r>
            <a:r>
              <a:rPr lang="ko-KR" altLang="en-US" dirty="0" smtClean="0"/>
              <a:t>등이 있다</a:t>
            </a:r>
            <a:r>
              <a:rPr lang="en-US" altLang="ko-KR" dirty="0"/>
              <a:t>. </a:t>
            </a:r>
            <a:r>
              <a:rPr lang="ko-KR" altLang="en-US" dirty="0"/>
              <a:t>그리고 무선 전송 매체는 라디오 방송이나 마이크로파 등이 전파되는 진공</a:t>
            </a:r>
            <a:r>
              <a:rPr lang="en-US" altLang="ko-KR" dirty="0"/>
              <a:t>, </a:t>
            </a:r>
            <a:r>
              <a:rPr lang="ko-KR" altLang="en-US" dirty="0"/>
              <a:t>공기</a:t>
            </a:r>
            <a:r>
              <a:rPr lang="en-US" altLang="ko-KR" dirty="0"/>
              <a:t>, </a:t>
            </a:r>
            <a:r>
              <a:rPr lang="ko-KR" altLang="en-US" dirty="0" smtClean="0"/>
              <a:t>해수 등이 </a:t>
            </a:r>
            <a:r>
              <a:rPr lang="ko-KR" altLang="en-US" dirty="0"/>
              <a:t>그 예이다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동축케이블과 꼬임선은 전류 형태로 신호를 받고 금속성 도선을 사용하지만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광섬유 케이블은 빛의 형태로 </a:t>
            </a:r>
            <a:r>
              <a:rPr lang="ko-KR" altLang="en-US" dirty="0"/>
              <a:t>신호를 받고 유리나 플라스틱 케이블을 사용한다</a:t>
            </a:r>
            <a:r>
              <a:rPr lang="en-US" altLang="ko-KR" dirty="0"/>
              <a:t>. 1990</a:t>
            </a:r>
            <a:r>
              <a:rPr lang="ko-KR" altLang="en-US" dirty="0"/>
              <a:t>년대 초까지는 굵은 동축 </a:t>
            </a:r>
            <a:r>
              <a:rPr lang="ko-KR" altLang="en-US" dirty="0" smtClean="0"/>
              <a:t>케이블</a:t>
            </a:r>
            <a:r>
              <a:rPr lang="en-US" altLang="ko-KR" dirty="0"/>
              <a:t>(10BASE-5 </a:t>
            </a:r>
            <a:r>
              <a:rPr lang="ko-KR" altLang="en-US" dirty="0"/>
              <a:t>규격</a:t>
            </a:r>
            <a:r>
              <a:rPr lang="en-US" altLang="ko-KR" dirty="0"/>
              <a:t>)</a:t>
            </a:r>
            <a:r>
              <a:rPr lang="ko-KR" altLang="en-US" dirty="0"/>
              <a:t>을 근거리 통신망에 사용하고 얇은 동축 케이블</a:t>
            </a:r>
            <a:r>
              <a:rPr lang="en-US" altLang="ko-KR" dirty="0"/>
              <a:t>(10BASE-2 </a:t>
            </a:r>
            <a:r>
              <a:rPr lang="ko-KR" altLang="en-US" dirty="0"/>
              <a:t>규격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노드 연결용으로 </a:t>
            </a:r>
            <a:r>
              <a:rPr lang="ko-KR" altLang="en-US" dirty="0"/>
              <a:t>활용했으나</a:t>
            </a:r>
            <a:r>
              <a:rPr lang="en-US" altLang="ko-KR" dirty="0"/>
              <a:t>, 1990</a:t>
            </a:r>
            <a:r>
              <a:rPr lang="ko-KR" altLang="en-US" dirty="0"/>
              <a:t>년대 중반 이후부터는 노드 연결 및 근거리 통신망에 </a:t>
            </a:r>
            <a:r>
              <a:rPr lang="en-US" altLang="ko-KR" dirty="0"/>
              <a:t>UTP </a:t>
            </a:r>
            <a:r>
              <a:rPr lang="ko-KR" altLang="en-US" dirty="0" smtClean="0"/>
              <a:t>케이블을</a:t>
            </a:r>
            <a:r>
              <a:rPr lang="en-US" altLang="ko-KR" dirty="0"/>
              <a:t>, </a:t>
            </a:r>
            <a:r>
              <a:rPr lang="ko-KR" altLang="en-US" dirty="0"/>
              <a:t>광역 통신망에 광섬유 케이블을 활용하고 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60579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유선 전송 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유도매체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동축 케이블</a:t>
            </a:r>
            <a:r>
              <a:rPr lang="en-US" altLang="ko-KR" dirty="0"/>
              <a:t>(Coaxial Cable)</a:t>
            </a:r>
          </a:p>
          <a:p>
            <a:pPr lvl="2"/>
            <a:r>
              <a:rPr lang="ko-KR" altLang="en-US" dirty="0"/>
              <a:t>케이블 </a:t>
            </a:r>
            <a:r>
              <a:rPr lang="en-US" altLang="ko-KR" dirty="0"/>
              <a:t>TV </a:t>
            </a:r>
            <a:r>
              <a:rPr lang="ko-KR" altLang="en-US" dirty="0"/>
              <a:t>시스템에서 사용하는 케이블 방식과 유사하다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동축 케이블은 두 개의 전도체로 구성된다</a:t>
            </a:r>
            <a:r>
              <a:rPr lang="en-US" altLang="ko-KR" dirty="0"/>
              <a:t>. </a:t>
            </a:r>
            <a:r>
              <a:rPr lang="ko-KR" altLang="en-US" dirty="0"/>
              <a:t>하나는 케이블 가운데 있는 와이어이고</a:t>
            </a:r>
            <a:r>
              <a:rPr lang="en-US" altLang="ko-KR" dirty="0"/>
              <a:t>, </a:t>
            </a:r>
            <a:r>
              <a:rPr lang="ko-KR" altLang="en-US" dirty="0"/>
              <a:t>다른 하나는 와이어를 감싸는 차폐용 그물망이다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절연체는 이들 중간에 들어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1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6104"/>
            <a:ext cx="6120680" cy="469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동축 케이블은 </a:t>
            </a:r>
            <a:r>
              <a:rPr lang="en-US" altLang="ko-KR" dirty="0"/>
              <a:t>10BASE-5 </a:t>
            </a:r>
            <a:r>
              <a:rPr lang="ko-KR" altLang="en-US" dirty="0"/>
              <a:t>규격의 굵은</a:t>
            </a:r>
            <a:r>
              <a:rPr lang="en-US" altLang="ko-KR" dirty="0"/>
              <a:t>(Thick) </a:t>
            </a:r>
            <a:r>
              <a:rPr lang="ko-KR" altLang="en-US" dirty="0"/>
              <a:t>케이블과 </a:t>
            </a:r>
            <a:r>
              <a:rPr lang="en-US" altLang="ko-KR" dirty="0"/>
              <a:t>10BASE-2 </a:t>
            </a:r>
            <a:r>
              <a:rPr lang="ko-KR" altLang="en-US" dirty="0"/>
              <a:t>규격의 얇은</a:t>
            </a:r>
            <a:r>
              <a:rPr lang="en-US" altLang="ko-KR" dirty="0"/>
              <a:t>(Thin)</a:t>
            </a:r>
            <a:r>
              <a:rPr lang="ko-KR" altLang="en-US" dirty="0"/>
              <a:t>케이블로 나뉜다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5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2" y="2348880"/>
            <a:ext cx="5628456" cy="197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동축 케이블은 꼬임선보다 주파수가 높고 데이터 전송이 빠르다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또한 외부 신호와 전자파를 차단하는 능력이 뛰어나다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이런 특성 때문에 주로 유선방송</a:t>
            </a:r>
            <a:r>
              <a:rPr lang="en-US" altLang="ko-KR" dirty="0"/>
              <a:t>, CATV, </a:t>
            </a:r>
            <a:r>
              <a:rPr lang="ko-KR" altLang="en-US" dirty="0"/>
              <a:t>근거리 통신망 등에 사용한다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36814"/>
            <a:ext cx="7056784" cy="251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1196752"/>
            <a:ext cx="8496944" cy="5400600"/>
          </a:xfrm>
        </p:spPr>
        <p:txBody>
          <a:bodyPr/>
          <a:lstStyle/>
          <a:p>
            <a:pPr lvl="1"/>
            <a:r>
              <a:rPr lang="ko-KR" altLang="en-US" dirty="0"/>
              <a:t>꼬임선</a:t>
            </a:r>
            <a:r>
              <a:rPr lang="en-US" altLang="ko-KR" dirty="0"/>
              <a:t>(Twisted Pair) : </a:t>
            </a:r>
            <a:r>
              <a:rPr lang="ko-KR" altLang="en-US" dirty="0"/>
              <a:t>이중 나선 케이블</a:t>
            </a:r>
          </a:p>
          <a:p>
            <a:pPr lvl="2"/>
            <a:r>
              <a:rPr lang="ko-KR" altLang="en-US" dirty="0"/>
              <a:t>꼬임선은 플라스틱으로 덮인 두 가닥의 절연된 구리선을 나선형으로 꼬아서 만든다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한 쌍이 하나의 통신회선 역할을 하며</a:t>
            </a:r>
            <a:r>
              <a:rPr lang="en-US" altLang="ko-KR" dirty="0"/>
              <a:t>, </a:t>
            </a:r>
            <a:r>
              <a:rPr lang="ko-KR" altLang="en-US" dirty="0"/>
              <a:t>여러 개의 쌍이 묶여 하나의 케이블을 형성하고 보호용 외피로 이를 감싸 완성한다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구리선을 꼬는 이유는 두 선 사이의 전기적 간섭을 최소화하기 위해서다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접속 형태 중 성형 구성에 많이 사용하며</a:t>
            </a:r>
            <a:r>
              <a:rPr lang="en-US" altLang="ko-KR" dirty="0"/>
              <a:t>, </a:t>
            </a:r>
            <a:r>
              <a:rPr lang="ko-KR" altLang="en-US" dirty="0"/>
              <a:t>동축 케이블이나 광섬유 케이블에 비해 설치하기 쉽다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꼬임선은 만들기 쉽고 비용이 저렴하기 때문에 다양한 전송매체에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꼬임선은 외부 신호의 간섭을 최소화하려고 금속망으로 전선을 감싸는 차폐 보호망을 사용하는데</a:t>
            </a:r>
            <a:r>
              <a:rPr lang="en-US" altLang="ko-KR" dirty="0"/>
              <a:t>, </a:t>
            </a:r>
            <a:r>
              <a:rPr lang="ko-KR" altLang="en-US" dirty="0"/>
              <a:t>사용 여부에 따라 </a:t>
            </a:r>
            <a:r>
              <a:rPr lang="en-US" altLang="ko-KR" dirty="0"/>
              <a:t>UTP </a:t>
            </a:r>
            <a:r>
              <a:rPr lang="ko-KR" altLang="en-US" dirty="0" smtClean="0"/>
              <a:t>케이블와 </a:t>
            </a:r>
            <a:r>
              <a:rPr lang="en-US" altLang="ko-KR" dirty="0"/>
              <a:t>FTP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, </a:t>
            </a:r>
            <a:r>
              <a:rPr lang="en-US" altLang="ko-KR" dirty="0"/>
              <a:t>STP </a:t>
            </a:r>
            <a:r>
              <a:rPr lang="ko-KR" altLang="en-US" dirty="0" smtClean="0"/>
              <a:t>케이블로 </a:t>
            </a:r>
            <a:r>
              <a:rPr lang="ko-KR" altLang="en-US" dirty="0"/>
              <a:t>분류할 수 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UTP</a:t>
            </a:r>
          </a:p>
          <a:p>
            <a:pPr lvl="3"/>
            <a:r>
              <a:rPr lang="ko-KR" altLang="en-US" dirty="0"/>
              <a:t>전자기 간섭을 줄이려고 케이블을 나선형으로 꼬아놓은 형태로</a:t>
            </a:r>
            <a:r>
              <a:rPr lang="en-US" altLang="ko-KR" dirty="0"/>
              <a:t>, </a:t>
            </a:r>
            <a:r>
              <a:rPr lang="ko-KR" altLang="en-US" dirty="0"/>
              <a:t>별도의 피복은 없다</a:t>
            </a:r>
            <a:r>
              <a:rPr lang="en-US" altLang="ko-KR" dirty="0"/>
              <a:t>. </a:t>
            </a:r>
          </a:p>
          <a:p>
            <a:pPr lvl="3"/>
            <a:r>
              <a:rPr lang="en-US" altLang="ko-KR" dirty="0"/>
              <a:t>UTP</a:t>
            </a:r>
            <a:r>
              <a:rPr lang="ko-KR" altLang="en-US" dirty="0"/>
              <a:t>는 네트워크 케이블의 </a:t>
            </a:r>
            <a:r>
              <a:rPr lang="en-US" altLang="ko-KR" dirty="0"/>
              <a:t>90% </a:t>
            </a:r>
            <a:r>
              <a:rPr lang="ko-KR" altLang="en-US" dirty="0"/>
              <a:t>이상을 점유하고 있는데</a:t>
            </a:r>
            <a:r>
              <a:rPr lang="en-US" altLang="ko-KR" dirty="0"/>
              <a:t>, </a:t>
            </a:r>
            <a:r>
              <a:rPr lang="ko-KR" altLang="en-US" dirty="0"/>
              <a:t>데이터 보호망이 없어 가격이 저렴하고 제작이 쉽기 때문이다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가장 많이 사용하는 카테고리 등급 </a:t>
            </a:r>
            <a:r>
              <a:rPr lang="en-US" altLang="ko-KR" dirty="0"/>
              <a:t>5</a:t>
            </a:r>
            <a:r>
              <a:rPr lang="ko-KR" altLang="en-US" dirty="0"/>
              <a:t>는 최대 </a:t>
            </a:r>
            <a:r>
              <a:rPr lang="en-US" altLang="ko-KR" dirty="0"/>
              <a:t>100Mbps</a:t>
            </a:r>
            <a:r>
              <a:rPr lang="ko-KR" altLang="en-US" dirty="0"/>
              <a:t>의 속도로 데이터를 전송할 수 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FTP</a:t>
            </a:r>
          </a:p>
          <a:p>
            <a:pPr lvl="3"/>
            <a:r>
              <a:rPr lang="ko-KR" altLang="en-US" dirty="0"/>
              <a:t>전자기 간섭을 줄이려고 전체 케이블에 피복을 씌운 형태다</a:t>
            </a:r>
            <a:r>
              <a:rPr lang="en-US" altLang="ko-KR" dirty="0"/>
              <a:t>. STP</a:t>
            </a:r>
            <a:r>
              <a:rPr lang="ko-KR" altLang="en-US" dirty="0"/>
              <a:t>는 전자기 간섭을막으려고 전체 케이블에 피복을 씌운 후 은박지 등 금속형 물질로 한 번 더 싼 형태다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STP</a:t>
            </a:r>
          </a:p>
          <a:p>
            <a:pPr lvl="3"/>
            <a:r>
              <a:rPr lang="ko-KR" altLang="en-US" dirty="0"/>
              <a:t>케이블 겉면의 외부 피복</a:t>
            </a:r>
            <a:r>
              <a:rPr lang="en-US" altLang="ko-KR" dirty="0"/>
              <a:t>, </a:t>
            </a:r>
            <a:r>
              <a:rPr lang="ko-KR" altLang="en-US" dirty="0"/>
              <a:t>즉 알루미늄 은박이 네 가닥의 선을 감싸고 있다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이 차폐재는 접지 역할까지 하기 때문에 외부의 노이즈를 차단할 수 있고</a:t>
            </a:r>
            <a:r>
              <a:rPr lang="en-US" altLang="ko-KR" dirty="0"/>
              <a:t>, </a:t>
            </a:r>
            <a:r>
              <a:rPr lang="ko-KR" altLang="en-US" dirty="0"/>
              <a:t>전기적 신호 간섭에 좋은 성능을 보인다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/>
            <a:r>
              <a:rPr lang="ko-KR" altLang="en-US" dirty="0"/>
              <a:t>꼬임선은 피복의 정도에 따라 전자기 간섭의 효과가 달라지며</a:t>
            </a:r>
            <a:r>
              <a:rPr lang="en-US" altLang="ko-KR" dirty="0"/>
              <a:t>, STP-FTP-UTP </a:t>
            </a:r>
            <a:r>
              <a:rPr lang="ko-KR" altLang="en-US" dirty="0"/>
              <a:t>순으로 간섭의 영향을 덜 받는다</a:t>
            </a:r>
            <a:r>
              <a:rPr lang="en-US" altLang="ko-KR" dirty="0"/>
              <a:t>.</a:t>
            </a:r>
          </a:p>
          <a:p>
            <a:pPr lvl="3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12" y="2636912"/>
            <a:ext cx="65151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466850"/>
            <a:ext cx="66484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192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광섬유 케이블</a:t>
            </a:r>
            <a:r>
              <a:rPr lang="en-US" altLang="ko-KR" dirty="0"/>
              <a:t>(Optical Fiber Cable)</a:t>
            </a:r>
          </a:p>
          <a:p>
            <a:pPr lvl="2"/>
            <a:r>
              <a:rPr lang="ko-KR" altLang="en-US" dirty="0"/>
              <a:t>머리카락보다 가늘어 휘어지는 전송매체다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꼬임선처럼 구리선에 전기를 통하게 하여 데이터를 전송하는 것이 아니라 빛을 이용하여 데이터를 전송하기 때문에 휘는 범위에 한계가 있긴 하다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6" y="2595563"/>
            <a:ext cx="6227352" cy="220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2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68760"/>
            <a:ext cx="6934200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0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PC(</a:t>
            </a:r>
            <a:r>
              <a:rPr lang="ko-KR" altLang="en-US" dirty="0"/>
              <a:t>컴퓨터나 서버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우리는 거의 매일 웹 브라우저를 통해 웹 서핑을 하거나 이메일을 주고받으면서 네트워크를 사용하고 있다</a:t>
            </a:r>
            <a:r>
              <a:rPr lang="en-US" altLang="ko-KR" dirty="0"/>
              <a:t>. </a:t>
            </a:r>
            <a:r>
              <a:rPr lang="ko-KR" altLang="en-US" dirty="0"/>
              <a:t>카카오톡으로 친구들과 대화를 나누거나 인스타그램에 다양한 사진을 업로드한다</a:t>
            </a:r>
            <a:r>
              <a:rPr lang="en-US" altLang="ko-KR" dirty="0"/>
              <a:t>. </a:t>
            </a:r>
            <a:r>
              <a:rPr lang="ko-KR" altLang="en-US" dirty="0"/>
              <a:t>웹 브라우저나 카카오톡</a:t>
            </a:r>
            <a:r>
              <a:rPr lang="en-US" altLang="ko-KR" dirty="0"/>
              <a:t>, </a:t>
            </a:r>
            <a:r>
              <a:rPr lang="ko-KR" altLang="en-US" dirty="0"/>
              <a:t>인스타그램은 모두 애플리케이션의 종류이다</a:t>
            </a:r>
            <a:r>
              <a:rPr lang="en-US" altLang="ko-KR" dirty="0"/>
              <a:t>. </a:t>
            </a:r>
            <a:r>
              <a:rPr lang="ko-KR" altLang="en-US" dirty="0"/>
              <a:t>이 밖에도 다양한 애플리케이션이 있으며 네트워크를 사이에 두고 다양한 데이터를 송수신한다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네트워크 접속 장치</a:t>
            </a:r>
          </a:p>
          <a:p>
            <a:pPr lvl="2"/>
            <a:r>
              <a:rPr lang="ko-KR" altLang="en-US" dirty="0"/>
              <a:t>네트워크 접속 장치는 애플리케이션의 데이터를 정상적으로 전송하기 위한 장치이다</a:t>
            </a:r>
            <a:r>
              <a:rPr lang="en-US" altLang="ko-KR" dirty="0"/>
              <a:t>. </a:t>
            </a:r>
            <a:r>
              <a:rPr lang="ko-KR" altLang="en-US" dirty="0"/>
              <a:t>네트워크 접속 장치에는 다양한 종류가 있지만 가장 기본적인 것으로 스위치와 라우터를 들 수 있다</a:t>
            </a:r>
            <a:r>
              <a:rPr lang="en-US" altLang="ko-KR" dirty="0"/>
              <a:t>. </a:t>
            </a:r>
            <a:r>
              <a:rPr lang="ko-KR" altLang="en-US" dirty="0"/>
              <a:t>스위치는 한 네트워크 내부에서 데이터 전송을 수행하는 장치이며</a:t>
            </a:r>
            <a:r>
              <a:rPr lang="en-US" altLang="ko-KR" dirty="0"/>
              <a:t>, </a:t>
            </a:r>
            <a:r>
              <a:rPr lang="ko-KR" altLang="en-US" dirty="0"/>
              <a:t>컴퓨터를 스위치에 연결하는 것은 네트워크에 연결하는 것과 같은 의미이다</a:t>
            </a:r>
            <a:r>
              <a:rPr lang="en-US" altLang="ko-KR" dirty="0"/>
              <a:t>. </a:t>
            </a:r>
            <a:r>
              <a:rPr lang="ko-KR" altLang="en-US" dirty="0"/>
              <a:t>즉 스위치는 네트워크 입구에 해당한다</a:t>
            </a:r>
            <a:r>
              <a:rPr lang="en-US" altLang="ko-KR" dirty="0"/>
              <a:t>. </a:t>
            </a:r>
            <a:r>
              <a:rPr lang="ko-KR" altLang="en-US" dirty="0"/>
              <a:t>라우터는 서로 다른 네트워크를 구분 짓고 연결하는 장치이다</a:t>
            </a:r>
            <a:r>
              <a:rPr lang="en-US" altLang="ko-KR" dirty="0"/>
              <a:t>. </a:t>
            </a:r>
            <a:r>
              <a:rPr lang="ko-KR" altLang="en-US" dirty="0"/>
              <a:t>대부분의 집은 네트워크가 하나뿐이지만 기업의 사내 네트워크에는 많은 네트워크가 존재하는데</a:t>
            </a:r>
            <a:r>
              <a:rPr lang="en-US" altLang="ko-KR" dirty="0"/>
              <a:t>, </a:t>
            </a:r>
            <a:r>
              <a:rPr lang="ko-KR" altLang="en-US" dirty="0"/>
              <a:t>이러한 네트워크를 연결하는 것이 바로 라우터이다</a:t>
            </a:r>
            <a:r>
              <a:rPr lang="en-US" altLang="ko-KR" dirty="0"/>
              <a:t>. </a:t>
            </a:r>
            <a:r>
              <a:rPr lang="ko-KR" altLang="en-US" dirty="0"/>
              <a:t>기술적인 의미의 네트워크는 라우터에 의해 구분되는 범위이다</a:t>
            </a:r>
            <a:r>
              <a:rPr lang="en-US" altLang="ko-KR" dirty="0"/>
              <a:t>(5</a:t>
            </a:r>
            <a:r>
              <a:rPr lang="ko-KR" altLang="en-US" dirty="0"/>
              <a:t>장 참고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257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</a:t>
            </a:r>
            <a:r>
              <a:rPr lang="ko-KR" altLang="en-US" dirty="0"/>
              <a:t>선</a:t>
            </a:r>
            <a:r>
              <a:rPr lang="ko-KR" altLang="en-US" dirty="0" smtClean="0"/>
              <a:t> </a:t>
            </a:r>
            <a:r>
              <a:rPr lang="ko-KR" altLang="en-US" dirty="0"/>
              <a:t>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7692"/>
            <a:ext cx="6552728" cy="427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무선 전송매체</a:t>
            </a:r>
            <a:r>
              <a:rPr lang="en-US" altLang="ko-KR" dirty="0"/>
              <a:t>(</a:t>
            </a:r>
            <a:r>
              <a:rPr lang="ko-KR" altLang="en-US" dirty="0"/>
              <a:t>비유도매체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무선 통신에서는 공간으로 전파되는 전자파를 매개체로 데이터를 전송한다</a:t>
            </a:r>
            <a:r>
              <a:rPr lang="en-US" altLang="ko-KR" dirty="0"/>
              <a:t>. </a:t>
            </a:r>
            <a:r>
              <a:rPr lang="ko-KR" altLang="en-US" dirty="0"/>
              <a:t>전자파는 </a:t>
            </a:r>
            <a:r>
              <a:rPr lang="ko-KR" altLang="en-US" dirty="0" smtClean="0"/>
              <a:t>주파수 범위에 </a:t>
            </a:r>
            <a:r>
              <a:rPr lang="ko-KR" altLang="en-US" dirty="0"/>
              <a:t>따라 특성이 다르므로 전파 방식이나 사용 용도에 따라 적합한 주파수 범위를 </a:t>
            </a:r>
            <a:r>
              <a:rPr lang="ko-KR" altLang="en-US" dirty="0" smtClean="0"/>
              <a:t>사용해야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78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무선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라디오파</a:t>
            </a:r>
            <a:r>
              <a:rPr lang="en-US" altLang="ko-KR" dirty="0"/>
              <a:t>(Radio Wave)</a:t>
            </a:r>
          </a:p>
          <a:p>
            <a:pPr lvl="2"/>
            <a:r>
              <a:rPr lang="ko-KR" altLang="en-US" dirty="0"/>
              <a:t>빛의 속도</a:t>
            </a:r>
            <a:r>
              <a:rPr lang="en-US" altLang="ko-KR" dirty="0"/>
              <a:t>(1</a:t>
            </a:r>
            <a:r>
              <a:rPr lang="ko-KR" altLang="en-US" dirty="0"/>
              <a:t>초에 </a:t>
            </a:r>
            <a:r>
              <a:rPr lang="en-US" altLang="ko-KR" dirty="0"/>
              <a:t>30</a:t>
            </a:r>
            <a:r>
              <a:rPr lang="ko-KR" altLang="en-US" dirty="0"/>
              <a:t>만 </a:t>
            </a:r>
            <a:r>
              <a:rPr lang="en-US" altLang="ko-KR" dirty="0"/>
              <a:t>km)</a:t>
            </a:r>
            <a:r>
              <a:rPr lang="ko-KR" altLang="en-US" dirty="0"/>
              <a:t>로 데이터를 전송할 수 있으며</a:t>
            </a:r>
            <a:r>
              <a:rPr lang="en-US" altLang="ko-KR" dirty="0"/>
              <a:t>, </a:t>
            </a:r>
            <a:r>
              <a:rPr lang="ko-KR" altLang="en-US" dirty="0"/>
              <a:t>진공 상태나 대기를 통과할 수 있어 데이터 전송에 유용하게 사용된다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또한 방향성이 없는 무선파를 사용하므로 마이크로파처럼 파라볼라 안테나를 사용할 필요도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신호의 강약을 조절하여 데이터를 보내는 방법을 ‘</a:t>
            </a:r>
            <a:r>
              <a:rPr lang="en-US" altLang="ko-KR" dirty="0"/>
              <a:t>AM(</a:t>
            </a:r>
            <a:r>
              <a:rPr lang="ko-KR" altLang="en-US" dirty="0"/>
              <a:t>진폭 변조</a:t>
            </a:r>
            <a:r>
              <a:rPr lang="en-US" altLang="ko-KR" dirty="0"/>
              <a:t>)’</a:t>
            </a:r>
            <a:r>
              <a:rPr lang="ko-KR" altLang="en-US" dirty="0"/>
              <a:t>이라 하고</a:t>
            </a:r>
            <a:r>
              <a:rPr lang="en-US" altLang="ko-KR" dirty="0"/>
              <a:t>, </a:t>
            </a:r>
            <a:r>
              <a:rPr lang="ko-KR" altLang="en-US" dirty="0"/>
              <a:t>주파수를 변조하여 데이터를 보내는 방법을 ‘</a:t>
            </a:r>
            <a:r>
              <a:rPr lang="en-US" altLang="ko-KR" dirty="0"/>
              <a:t>FM(</a:t>
            </a:r>
            <a:r>
              <a:rPr lang="ko-KR" altLang="en-US" dirty="0"/>
              <a:t>주파수 변조</a:t>
            </a:r>
            <a:r>
              <a:rPr lang="en-US" altLang="ko-KR" dirty="0"/>
              <a:t>)’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FM </a:t>
            </a:r>
            <a:r>
              <a:rPr lang="ko-KR" altLang="en-US" dirty="0"/>
              <a:t>방송은 </a:t>
            </a:r>
            <a:r>
              <a:rPr lang="en-US" altLang="ko-KR" dirty="0"/>
              <a:t>100MHz </a:t>
            </a:r>
            <a:r>
              <a:rPr lang="ko-KR" altLang="en-US" dirty="0"/>
              <a:t>정도의 주파수를 사용하며</a:t>
            </a:r>
            <a:r>
              <a:rPr lang="en-US" altLang="ko-KR" dirty="0"/>
              <a:t>, </a:t>
            </a:r>
            <a:r>
              <a:rPr lang="ko-KR" altLang="en-US" dirty="0"/>
              <a:t>그 파장은 약 </a:t>
            </a:r>
            <a:r>
              <a:rPr lang="en-US" altLang="ko-KR" dirty="0"/>
              <a:t>3m </a:t>
            </a:r>
            <a:r>
              <a:rPr lang="ko-KR" altLang="en-US" dirty="0"/>
              <a:t>정도다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AM </a:t>
            </a:r>
            <a:r>
              <a:rPr lang="ko-KR" altLang="en-US" dirty="0"/>
              <a:t>방송은 </a:t>
            </a:r>
            <a:r>
              <a:rPr lang="en-US" altLang="ko-KR" dirty="0"/>
              <a:t>750kHz</a:t>
            </a:r>
            <a:r>
              <a:rPr lang="ko-KR" altLang="en-US" dirty="0"/>
              <a:t>의 주파수를 사용하며</a:t>
            </a:r>
            <a:r>
              <a:rPr lang="en-US" altLang="ko-KR" dirty="0"/>
              <a:t>, </a:t>
            </a:r>
            <a:r>
              <a:rPr lang="ko-KR" altLang="en-US" dirty="0"/>
              <a:t>파장이 대략 </a:t>
            </a:r>
            <a:r>
              <a:rPr lang="en-US" altLang="ko-KR" dirty="0"/>
              <a:t>400m</a:t>
            </a:r>
            <a:r>
              <a:rPr lang="ko-KR" altLang="en-US" dirty="0"/>
              <a:t>인 라디오파를 사용한다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이동통신은 </a:t>
            </a:r>
            <a:r>
              <a:rPr lang="en-US" altLang="ko-KR" dirty="0"/>
              <a:t>800MHz~1.5GHz</a:t>
            </a:r>
            <a:r>
              <a:rPr lang="ko-KR" altLang="en-US" dirty="0"/>
              <a:t>의 극초단파를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9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무선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마이크로파</a:t>
            </a:r>
            <a:r>
              <a:rPr lang="en-US" altLang="ko-KR" dirty="0"/>
              <a:t>(Microwave)</a:t>
            </a:r>
          </a:p>
          <a:p>
            <a:pPr lvl="2"/>
            <a:r>
              <a:rPr lang="ko-KR" altLang="en-US" dirty="0"/>
              <a:t>극초단파</a:t>
            </a:r>
            <a:r>
              <a:rPr lang="en-US" altLang="ko-KR" dirty="0"/>
              <a:t>(UHF), </a:t>
            </a:r>
            <a:r>
              <a:rPr lang="ko-KR" altLang="en-US" dirty="0"/>
              <a:t>센티미터파</a:t>
            </a:r>
            <a:r>
              <a:rPr lang="en-US" altLang="ko-KR" dirty="0"/>
              <a:t>(SHF), </a:t>
            </a:r>
            <a:r>
              <a:rPr lang="ko-KR" altLang="en-US" dirty="0"/>
              <a:t>밀리미터파</a:t>
            </a:r>
            <a:r>
              <a:rPr lang="en-US" altLang="ko-KR" dirty="0"/>
              <a:t>(EHF)</a:t>
            </a:r>
            <a:r>
              <a:rPr lang="ko-KR" altLang="en-US" dirty="0"/>
              <a:t>를 포함하는 주파수가 매우 높은 전파를 말하며</a:t>
            </a:r>
            <a:r>
              <a:rPr lang="en-US" altLang="ko-KR" dirty="0"/>
              <a:t>, </a:t>
            </a:r>
            <a:r>
              <a:rPr lang="ko-KR" altLang="en-US" dirty="0"/>
              <a:t>통신과 레이더 등 광범위한 용도에 사용한다</a:t>
            </a:r>
            <a:r>
              <a:rPr lang="en-US" altLang="ko-KR" dirty="0"/>
              <a:t>. </a:t>
            </a:r>
            <a:r>
              <a:rPr lang="ko-KR" altLang="en-US" dirty="0"/>
              <a:t>마이크로파처럼 파장이 짧으면 광파와 성질이 유사하여 직진</a:t>
            </a:r>
            <a:r>
              <a:rPr lang="en-US" altLang="ko-KR" dirty="0"/>
              <a:t>, </a:t>
            </a:r>
            <a:r>
              <a:rPr lang="ko-KR" altLang="en-US" dirty="0"/>
              <a:t>흡수</a:t>
            </a:r>
            <a:r>
              <a:rPr lang="en-US" altLang="ko-KR" dirty="0"/>
              <a:t>, </a:t>
            </a:r>
            <a:r>
              <a:rPr lang="ko-KR" altLang="en-US" dirty="0"/>
              <a:t>반사의 성질이 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300MHz~300GHz</a:t>
            </a:r>
            <a:r>
              <a:rPr lang="ko-KR" altLang="en-US" dirty="0"/>
              <a:t>의 무선 주파수대역을 포함하지만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en-US" altLang="ko-KR" dirty="0"/>
              <a:t>1~40GHz </a:t>
            </a:r>
            <a:r>
              <a:rPr lang="ko-KR" altLang="en-US" dirty="0"/>
              <a:t>대역폭을 주로 사용한다</a:t>
            </a:r>
            <a:r>
              <a:rPr lang="en-US" altLang="ko-KR" dirty="0"/>
              <a:t>. 300MHz~3GHz</a:t>
            </a:r>
            <a:r>
              <a:rPr lang="ko-KR" altLang="en-US" dirty="0"/>
              <a:t>의 주파수 대역을 사용하는 지상 마이크로파</a:t>
            </a:r>
            <a:r>
              <a:rPr lang="en-US" altLang="ko-KR" dirty="0"/>
              <a:t>(Terrestrial Microwave) </a:t>
            </a:r>
            <a:r>
              <a:rPr lang="ko-KR" altLang="en-US" dirty="0"/>
              <a:t>통신은 동축 케이블 등 유선통신 선로를 설치하기 힘든 지역에서 주로 사용한다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유선 전송매체 설치가 불가능한 지역에 파라볼라 안테나를 설치하여 전파를 전송한다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무선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2932"/>
            <a:ext cx="56959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37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43243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위 그림과 같이 스위치는 여러 대의 컴퓨터를 네트워크에 연결하기 위해 한 네트워크 안에서의 데이터 전송을 담당하고</a:t>
            </a:r>
            <a:r>
              <a:rPr lang="en-US" altLang="ko-KR" dirty="0"/>
              <a:t>, </a:t>
            </a:r>
            <a:r>
              <a:rPr lang="ko-KR" altLang="en-US" dirty="0"/>
              <a:t>라우터는 네트워크를 구분 짓고 서로 연결하는 역할을 담당한다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59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네트워크 전송 매체</a:t>
            </a:r>
          </a:p>
          <a:p>
            <a:pPr lvl="2"/>
            <a:r>
              <a:rPr lang="ko-KR" altLang="en-US" dirty="0"/>
              <a:t>컴퓨터와 네트워크 접속 장치는 전송 매체에 의해 서로 연결된다</a:t>
            </a:r>
            <a:r>
              <a:rPr lang="en-US" altLang="ko-KR" dirty="0"/>
              <a:t>. </a:t>
            </a:r>
            <a:r>
              <a:rPr lang="ko-KR" altLang="en-US" dirty="0"/>
              <a:t>전송 매체는 크게 유선전송 매체와 무선 전송 매체로 나뉘는데</a:t>
            </a:r>
            <a:r>
              <a:rPr lang="en-US" altLang="ko-KR" dirty="0"/>
              <a:t>, </a:t>
            </a:r>
            <a:r>
              <a:rPr lang="ko-KR" altLang="en-US" dirty="0"/>
              <a:t>유선 전송 매체는 일반적으로 케이블을 말한다</a:t>
            </a:r>
            <a:r>
              <a:rPr lang="en-US" altLang="ko-KR" dirty="0"/>
              <a:t>. </a:t>
            </a:r>
            <a:r>
              <a:rPr lang="ko-KR" altLang="en-US" dirty="0"/>
              <a:t>케이블에는 다양한 종류가 있으므로 네트워크 규격에 맞는 케이블을 사용해야 한다</a:t>
            </a:r>
            <a:r>
              <a:rPr lang="en-US" altLang="ko-KR" dirty="0"/>
              <a:t>. </a:t>
            </a:r>
            <a:r>
              <a:rPr lang="ko-KR" altLang="en-US" dirty="0"/>
              <a:t>무선 전송 매체는 전파를 말하며</a:t>
            </a:r>
            <a:r>
              <a:rPr lang="en-US" altLang="ko-KR" dirty="0"/>
              <a:t>, </a:t>
            </a:r>
            <a:r>
              <a:rPr lang="ko-KR" altLang="en-US" dirty="0"/>
              <a:t>네트워크 통신에 이용되는 전파는 규격에 따라 전파의 파장이나 주파수가 지정되어 있다</a:t>
            </a:r>
            <a:r>
              <a:rPr lang="en-US" altLang="ko-KR" dirty="0"/>
              <a:t>. </a:t>
            </a:r>
            <a:r>
              <a:rPr lang="ko-KR" altLang="en-US" dirty="0"/>
              <a:t>앞에서 살펴본 애플리케이션의 데이터는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이라는 디지털 신호로 이루어져 있기 때문에</a:t>
            </a:r>
            <a:r>
              <a:rPr lang="en-US" altLang="ko-KR" dirty="0"/>
              <a:t>, </a:t>
            </a:r>
            <a:r>
              <a:rPr lang="ko-KR" altLang="en-US" dirty="0"/>
              <a:t>네트워크에서 데이터를 송신할 때는 전송 매체에 따라 디지털 데이터가 물리적 신호로 변환된다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57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근거리 네트워크</a:t>
            </a:r>
            <a:r>
              <a:rPr lang="en-US" altLang="ko-KR" dirty="0"/>
              <a:t>(LAN, Local Area Network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근거리 </a:t>
            </a:r>
            <a:r>
              <a:rPr lang="ko-KR" altLang="en-US" dirty="0" smtClean="0"/>
              <a:t>네트워크는 </a:t>
            </a:r>
            <a:r>
              <a:rPr lang="ko-KR" altLang="en-US" dirty="0"/>
              <a:t>범위가 건물 안이나 특정 지역인 네트워크로 유선 케이블</a:t>
            </a:r>
            <a:r>
              <a:rPr lang="en-US" altLang="ko-KR" dirty="0"/>
              <a:t>, </a:t>
            </a:r>
            <a:r>
              <a:rPr lang="ko-KR" altLang="en-US" dirty="0"/>
              <a:t>적외선 링크</a:t>
            </a:r>
            <a:r>
              <a:rPr lang="en-US" altLang="ko-KR" dirty="0"/>
              <a:t>, </a:t>
            </a:r>
            <a:r>
              <a:rPr lang="ko-KR" altLang="en-US" dirty="0"/>
              <a:t>무선 송수신기 등을 이용하여 통신한다</a:t>
            </a:r>
            <a:r>
              <a:rPr lang="en-US" altLang="ko-KR" dirty="0"/>
              <a:t>. </a:t>
            </a:r>
            <a:r>
              <a:rPr lang="ko-KR" altLang="en-US" dirty="0"/>
              <a:t>한 건물 또는 인접한 건물군 내에 있는 네트워크는 하나의 </a:t>
            </a:r>
            <a:r>
              <a:rPr lang="en-US" altLang="ko-KR" dirty="0"/>
              <a:t>LAN</a:t>
            </a:r>
            <a:r>
              <a:rPr lang="ko-KR" altLang="en-US" dirty="0"/>
              <a:t>으로 간주된다</a:t>
            </a:r>
            <a:r>
              <a:rPr lang="en-US" altLang="ko-KR" dirty="0"/>
              <a:t>. </a:t>
            </a:r>
            <a:r>
              <a:rPr lang="ko-KR" altLang="en-US" dirty="0"/>
              <a:t>집이나 빌딩 안에 있는 사무실 등 지리적으로 제한된 곳에서 컴퓨터와 프린터</a:t>
            </a:r>
            <a:r>
              <a:rPr lang="en-US" altLang="ko-KR" dirty="0"/>
              <a:t>, </a:t>
            </a:r>
            <a:r>
              <a:rPr lang="ko-KR" altLang="en-US" dirty="0"/>
              <a:t>스캐너 등을 연결할 수 있는 네트워크가 바로 </a:t>
            </a:r>
            <a:r>
              <a:rPr lang="en-US" altLang="ko-KR" dirty="0"/>
              <a:t>LAN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상황에 </a:t>
            </a:r>
            <a:r>
              <a:rPr lang="ko-KR" altLang="en-US" dirty="0"/>
              <a:t>따라서는 서로 다른 </a:t>
            </a:r>
            <a:r>
              <a:rPr lang="en-US" altLang="ko-KR" dirty="0"/>
              <a:t>LAN</a:t>
            </a:r>
            <a:r>
              <a:rPr lang="ko-KR" altLang="en-US" dirty="0"/>
              <a:t>을 함께 연결하는 것이 도움이 되기도 한다</a:t>
            </a:r>
            <a:r>
              <a:rPr lang="en-US" altLang="ko-KR" dirty="0"/>
              <a:t>. </a:t>
            </a:r>
            <a:r>
              <a:rPr lang="ko-KR" altLang="en-US" dirty="0"/>
              <a:t>예를 들어 같은 학과에 속해 있는 연구실 </a:t>
            </a:r>
            <a:r>
              <a:rPr lang="en-US" altLang="ko-KR" dirty="0"/>
              <a:t>2</a:t>
            </a:r>
            <a:r>
              <a:rPr lang="ko-KR" altLang="en-US" dirty="0"/>
              <a:t>개는 각각의 </a:t>
            </a:r>
            <a:r>
              <a:rPr lang="en-US" altLang="ko-KR" dirty="0"/>
              <a:t>LAN</a:t>
            </a:r>
            <a:r>
              <a:rPr lang="ko-KR" altLang="en-US" dirty="0"/>
              <a:t>을 사용하는데 두 연구실 간에 데이터 통신이 필요할 때는 두 </a:t>
            </a:r>
            <a:r>
              <a:rPr lang="en-US" altLang="ko-KR" dirty="0"/>
              <a:t>LAN </a:t>
            </a:r>
            <a:r>
              <a:rPr lang="ko-KR" altLang="en-US" dirty="0"/>
              <a:t>간에 하나의 링크를 만들어야 한다</a:t>
            </a:r>
            <a:r>
              <a:rPr lang="en-US" altLang="ko-KR" dirty="0"/>
              <a:t>. </a:t>
            </a:r>
            <a:r>
              <a:rPr lang="ko-KR" altLang="en-US" dirty="0"/>
              <a:t>이것이 어떻게 가능한지 이해하려면 네트워크의 데이터 전송 원리와 서로 다른 네트워크 유형의 데이터 공유 방법을 알아야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네트워크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(LAN)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05929"/>
            <a:ext cx="3240360" cy="200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9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7339</TotalTime>
  <Words>3675</Words>
  <Application>Microsoft Office PowerPoint</Application>
  <PresentationFormat>화면 슬라이드 쇼(4:3)</PresentationFormat>
  <Paragraphs>281</Paragraphs>
  <Slides>63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Chapter 02. 네트워크의 구성</vt:lpstr>
      <vt:lpstr>PowerPoint 프레젠테이션</vt:lpstr>
      <vt:lpstr>PowerPoint 프레젠테이션</vt:lpstr>
      <vt:lpstr>01. 네트워크의 구성</vt:lpstr>
      <vt:lpstr>01. 네트워크의 구성</vt:lpstr>
      <vt:lpstr>01. 네트워크의 구성</vt:lpstr>
      <vt:lpstr>01. 네트워크의 구성</vt:lpstr>
      <vt:lpstr>01. 네트워크의 구성</vt:lpstr>
      <vt:lpstr>02. 네트워크 형태(LAN)</vt:lpstr>
      <vt:lpstr>02. 네트워크 형태(LAN)</vt:lpstr>
      <vt:lpstr>02. 네트워크 형태(WAN)</vt:lpstr>
      <vt:lpstr>02. 네트워크 형태(인트라넷)</vt:lpstr>
      <vt:lpstr>02. 네트워크 형태(인트라넷)</vt:lpstr>
      <vt:lpstr>03. 네트워크 접속장치</vt:lpstr>
      <vt:lpstr> 03. 네트워크 접속장치(LAN 카드) </vt:lpstr>
      <vt:lpstr> 03. 네트워크 접속장치(LAN카드) </vt:lpstr>
      <vt:lpstr>03. 네트워크 접속장치(LAN 카드)</vt:lpstr>
      <vt:lpstr>03. 네트워크 접속장치(LAN카드)</vt:lpstr>
      <vt:lpstr>03. 네트워크 접속장치(허브)</vt:lpstr>
      <vt:lpstr>03. 네트워크 접속장치(허브)</vt:lpstr>
      <vt:lpstr>03. 네트워크 접속장치(허브)</vt:lpstr>
      <vt:lpstr>03. 네트워크 접속장치(허브)</vt:lpstr>
      <vt:lpstr>03. 네트워크 접속장치(허브)</vt:lpstr>
      <vt:lpstr>03. 네트워크 접속장치(허브)</vt:lpstr>
      <vt:lpstr>03. 네트워크 접속장치(허브)</vt:lpstr>
      <vt:lpstr>03. 네트워크 접속장치(스위치)</vt:lpstr>
      <vt:lpstr>03. 네트워크 접속장치(스위치)</vt:lpstr>
      <vt:lpstr>03. 네트워크 접속장치(브리지)</vt:lpstr>
      <vt:lpstr>03. 네트워크 접속장치(브리지)</vt:lpstr>
      <vt:lpstr>03. 네트워크 접속장치(게이트웨이)</vt:lpstr>
      <vt:lpstr>03. 네트워크 접속장치(중계기)</vt:lpstr>
      <vt:lpstr>03. 네트워크 접속장치(중계기)</vt:lpstr>
      <vt:lpstr>03. 네트워크 접속장치(라우터)</vt:lpstr>
      <vt:lpstr>03. 네트워크 접속장치(라우터)</vt:lpstr>
      <vt:lpstr>03. 네트워크 접속장치(라우터)</vt:lpstr>
      <vt:lpstr>03. 네트워크 접속장치(라우터)</vt:lpstr>
      <vt:lpstr>04. 네트워크 접속형태</vt:lpstr>
      <vt:lpstr>04. 네트워크 접속형태(성형)</vt:lpstr>
      <vt:lpstr>04. 네트워크 접속형태(성형)</vt:lpstr>
      <vt:lpstr>04. 네트워크 접속형태(버스형)</vt:lpstr>
      <vt:lpstr>04. 네트워크 접속형태(버스형)</vt:lpstr>
      <vt:lpstr>04. 네트워크 접속형태(트리형)</vt:lpstr>
      <vt:lpstr>04. 네트워크 접속형태(트리형)</vt:lpstr>
      <vt:lpstr>04. 네트워크 접속형태(링형)</vt:lpstr>
      <vt:lpstr>04. 네트워크 접속형태(링형)</vt:lpstr>
      <vt:lpstr>04. 네트워크 접속형태(그물형)</vt:lpstr>
      <vt:lpstr>04. 네트워크 접속형태(그물형)</vt:lpstr>
      <vt:lpstr>04. 네트워크 접속형태(혼합형)</vt:lpstr>
      <vt:lpstr>04. 네트워크 접속형태(혼합형)</vt:lpstr>
      <vt:lpstr>05. 네트워크 전송매체</vt:lpstr>
      <vt:lpstr>05. 네트워크 전송매체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전송매체(무선 전송매체)</vt:lpstr>
      <vt:lpstr>05. 네트워크 전송매체(무선 전송매체)</vt:lpstr>
      <vt:lpstr>05. 네트워크 전송매체(무선 전송매체)</vt:lpstr>
      <vt:lpstr>05. 네트워크 전송매체(무선 전송매체)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639</cp:revision>
  <dcterms:created xsi:type="dcterms:W3CDTF">2012-07-11T10:23:22Z</dcterms:created>
  <dcterms:modified xsi:type="dcterms:W3CDTF">2019-07-31T02:46:46Z</dcterms:modified>
</cp:coreProperties>
</file>