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5" roundtripDataSignature="AMtx7miQZUC71XrImTMFktt9w+9caFGF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1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1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3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3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3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3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3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3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3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3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03-2 프로세스와 스레드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601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스레드(7)</a:t>
            </a:r>
            <a:endParaRPr/>
          </a:p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여러 PCB들은 커널 내에 프로세스 테이블(process table)의 형태로 관리되는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테이블 - 실행 중인 PCB의 모음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새롭게 실행되는 프로세스가 있다면 해당 프로세스의 PCB를 프로세스 테이블에 추가하고, </a:t>
            </a:r>
            <a:br>
              <a:rPr lang="ko-KR"/>
            </a:br>
            <a:r>
              <a:rPr lang="ko-KR"/>
              <a:t>필요한 자원을 할당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반대로, 종료되는 프로세스가 있다면 사용 중이던 자원을 해제하고 PCB도 프로세스 테이블에서 삭제</a:t>
            </a:r>
            <a:endParaRPr/>
          </a:p>
        </p:txBody>
      </p:sp>
      <p:sp>
        <p:nvSpPr>
          <p:cNvPr id="133" name="Google Shape;133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733" y="2553723"/>
            <a:ext cx="5418708" cy="266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/>
          <p:nvPr/>
        </p:nvSpPr>
        <p:spPr>
          <a:xfrm>
            <a:off x="1124886" y="5383155"/>
            <a:ext cx="9563830" cy="119181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프로세스가 비정상 종료되어 사용한 자원이 회수되었음에도 프로세스 테이블에 종료된 프로세스의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PCB가 남아 있는 경우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좀비 프로세스(zombie process) - 비정상 종료 상태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스레드(8)</a:t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 flipH="1" rot="10800000">
            <a:off x="1012052" y="1215200"/>
            <a:ext cx="9359145" cy="27176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1"/>
          <p:cNvGrpSpPr/>
          <p:nvPr/>
        </p:nvGrpSpPr>
        <p:grpSpPr>
          <a:xfrm>
            <a:off x="1012053" y="779306"/>
            <a:ext cx="9359143" cy="435894"/>
            <a:chOff x="1624613" y="3429000"/>
            <a:chExt cx="9359143" cy="435894"/>
          </a:xfrm>
        </p:grpSpPr>
        <p:sp>
          <p:nvSpPr>
            <p:cNvPr id="146" name="Google Shape;146;p11"/>
            <p:cNvSpPr/>
            <p:nvPr/>
          </p:nvSpPr>
          <p:spPr>
            <a:xfrm>
              <a:off x="1624613" y="3547697"/>
              <a:ext cx="935914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48" name="Google Shape;148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49" name="Google Shape;149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" name="Google Shape;151;p11"/>
          <p:cNvSpPr txBox="1"/>
          <p:nvPr/>
        </p:nvSpPr>
        <p:spPr>
          <a:xfrm>
            <a:off x="1271587" y="1442169"/>
            <a:ext cx="9099611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오픈 소스 소프트웨어 운영체제, 리눅스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운영체제도 프로그램이기 때문에 운영체제를 구성하는 소스 코드가 있기 마련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오픈 소스 소프트웨어(open source software)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소스 코드가 공개된 소프트웨어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리눅스(linux )는 그 중에서도 많은 개발자들이 사용하는 오픈 소스 소프트웨어 운영체제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안드로이드 등 다양한 운영체제에 영향을 끼쳤고, 오늘날 많은 서버 컴퓨터 환경에서 활용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https://kernel.org/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스레드(9)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일반적으로 메모리에 적재된 프로세스들은 한정된 시간 동안 번갈아 가며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다양한 프로세스들이 한정된 시간 동안 운영체제로부터 CPU의 자원을 번갈아 가며 할당받아서 이용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프로세스의 CPU 사용 시간은 타이머 인터럽트에 의해 제한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타이머 인터럽트(timer interrupt) 또는 타임아웃 인터럽트timeout interrupt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시간이 끝났음을 알리는 인터럽트</a:t>
            </a:r>
            <a:endParaRPr/>
          </a:p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921" y="3005090"/>
            <a:ext cx="8150158" cy="168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스레드(10)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차례가 되면 정해진 시간만큼 CPU를 이용하고, 타이머 인터럽트가 발생하면 자신의 차례를 양보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같이 프로세스 A가 운영체제로부터 CPU를 할당받아 실행되다가, 타이머 인터럽트가 발생하여 </a:t>
            </a:r>
            <a:br>
              <a:rPr lang="ko-KR"/>
            </a:br>
            <a:r>
              <a:rPr lang="ko-KR"/>
              <a:t>프로세스 B로 CPU 사용을 양보한다고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A는 중간 정보를 백업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 카운터 등 각종 레지스터 값과 메모리 정보, 실행을 위해 열었던 파일, 사용한 입출력장치 등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문맥(context) - 백업 대상이 되는 중간 정보, 즉 프로세스의 수행을 재개하기 위해 기억해야 할 정보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프로세스의 문맥은 해당 프로세스의 PCB에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프로세스의 PCB에 문맥을 백업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CPU를 사용할 수 있는 시간이 다 되거나 인터럽트가 발생하는 경우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뒤이어 실행할 프로세스의 문맥을 복구</a:t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스레드(11)</a:t>
            </a:r>
            <a:endParaRPr/>
          </a:p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8" name="Google Shape;17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304925"/>
            <a:ext cx="9648824" cy="342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스레드(12)</a:t>
            </a:r>
            <a:endParaRPr/>
          </a:p>
        </p:txBody>
      </p:sp>
      <p:sp>
        <p:nvSpPr>
          <p:cNvPr id="186" name="Google Shape;18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문맥 교환(context switching)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기존 프로세스의 문맥을 PCB에 백업하고, PCB에서 문맥을 복구하여 새로운 프로세스를 실행</a:t>
            </a:r>
            <a:endParaRPr/>
          </a:p>
        </p:txBody>
      </p:sp>
      <p:sp>
        <p:nvSpPr>
          <p:cNvPr id="188" name="Google Shape;188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5" y="1621971"/>
            <a:ext cx="78295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스레드(13)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프로세스의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운영체제는 PCB를 통해 프로세스의 상태를 인식하고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생성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준비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종료 </a:t>
            </a:r>
            <a:endParaRPr/>
          </a:p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7072" y="2001913"/>
            <a:ext cx="6817880" cy="365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스레드(14)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생성 상태(new) - 프로세스를 생성 중인 상태로, 메모리에 적재되어 PCB를 할당받은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준비 상태(ready) - 아직 자신의 차례가 아니기 때문에 기다리고 있는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디스패치(dispatch) - 준비 상태인 프로세스가 실행 상태로 전환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실행 상태(running) - CPU를 할당받아 실행 중인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일정 시간 동안만 CPU를 사용할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타이머 인터럽트가 발생하여 프로세스가 할당된 시간을 모두 사용하면 다시 준비 상태가 되고, 실행 도중 입출력장치를 사용하여 입출력장치의 작업이 끝날 때까지 기다려야 하면 대기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대기 상태(blocked)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입출력 작업을 요청하거나 바로 확보할 수 없는 자원을 요청하는 등 곧장 실행이 불가능한 조건에 </a:t>
            </a:r>
            <a:br>
              <a:rPr lang="ko-KR"/>
            </a:br>
            <a:r>
              <a:rPr lang="ko-KR"/>
              <a:t>놓이는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대기 상태였던 해당 프로세스는 입출력 작업이 완료되는 등 실행 가능한 상태가 되면 다시 준비 상태가 되어 CPU 할당을 기다림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종료 상태(terminated) - 프로세스가 종료된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종료되면 운영체제는 PCB와 프로세스가 사용한 메모리를 정리</a:t>
            </a:r>
            <a:endParaRPr/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스레드(15)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 flipH="1" rot="10800000">
            <a:off x="839787" y="1164555"/>
            <a:ext cx="10778915" cy="5307751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839789" y="728663"/>
            <a:ext cx="10778913" cy="435894"/>
            <a:chOff x="1624614" y="3429000"/>
            <a:chExt cx="10778913" cy="435894"/>
          </a:xfrm>
        </p:grpSpPr>
        <p:sp>
          <p:nvSpPr>
            <p:cNvPr id="219" name="Google Shape;219;p18"/>
            <p:cNvSpPr/>
            <p:nvPr/>
          </p:nvSpPr>
          <p:spPr>
            <a:xfrm>
              <a:off x="1624614" y="3547697"/>
              <a:ext cx="10778913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21" name="Google Shape;221;p1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18"/>
          <p:cNvSpPr txBox="1"/>
          <p:nvPr/>
        </p:nvSpPr>
        <p:spPr>
          <a:xfrm>
            <a:off x="839788" y="1239110"/>
            <a:ext cx="10778916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블로킹 입출력과 논블로킹 입출력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블로킹 입출력(blocking I/O)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프로세스가 실행 도중 입출력 작업을 수행해야 하는 경우, 일반적으로 프로세스는 이 상황에서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대기 상태로 접어들고, 입출력 작업이 완료되면 준비 상태가 되어 실행을 재개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논블로킹 입출력(non-blocking I/O) - 입출력장치에게 입출력 작업을 맡긴 뒤, 곧바로 이어질 명령어를 실행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1685" y="2986397"/>
            <a:ext cx="4114800" cy="355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멀티프로세스와 멀티스레드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만약 한 프로세스를 구성하는 코드를 동시에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프로그램을 각기 다른 여러 프로세스로 생성하여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‘hi.txt’라는 파일의 값을 읽어 들인 뒤, 그 값을 화면에 출력하는 프로그램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프로그램을 각기 다른 3개의 프로세스로 만들어 3번 메모리에 적재하면 ‘hi.txt’ 파일은 3번 읽히고, </a:t>
            </a:r>
            <a:br>
              <a:rPr lang="ko-KR"/>
            </a:br>
            <a:r>
              <a:rPr lang="ko-KR"/>
              <a:t>3번 화면에 출력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웹 브라우저의 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웹 브라우저는 일반적으로 하나의 탭마다 하나의 프로세스로 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[작업 관리자]를 열어 둔 상태에서 크롬 브라우저를 열어 보면,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[작업 관리자] - [프로세스] 탭에서 하나 이상의 프로세스가 실행되고 있는 것을 확인</a:t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스레드(17)</a:t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2" name="Google Shape;242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462" y="728663"/>
            <a:ext cx="6118229" cy="584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스레드(18)</a:t>
            </a:r>
            <a:endParaRPr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멀티프로세스(multi-process)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동시에 여러 프로세스가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각기 다른 작업을 수행하는 여러 탭을 열면 탭이 하나 추가될 때마다 프로세스도 하나씩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각기 다른 프로세스들이 기본적으로 자원을 공유하지 않고, 독립적으로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각각의 PID(프로세스 ID) 값이 다르고, 프로세스별로 파일과 입출력장치 등의 자원이 독립적으로 할당</a:t>
            </a:r>
            <a:endParaRPr/>
          </a:p>
        </p:txBody>
      </p:sp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625" y="2829956"/>
            <a:ext cx="2830749" cy="351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스레드(19)</a:t>
            </a:r>
            <a:endParaRPr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멀티스레드(multi-thread)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프로세스를 구성하는 코드를 동시에 실행하는데 여러 스레드를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스레드는 스레드를 식별할 수 있는 스레드 ID와 프로그램 카운터, 레지스터 값, 스택 등으로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스레드마다 각각의 프로그램 카운터 값과 스택을 가지고 있기 때문에 스레드마다 다음에 실행할 주소를 가질 수 있고, 연산 과정의 임시 저장 값을 가짐</a:t>
            </a:r>
            <a:endParaRPr/>
          </a:p>
        </p:txBody>
      </p:sp>
      <p:sp>
        <p:nvSpPr>
          <p:cNvPr id="262" name="Google Shape;26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스레드(20)</a:t>
            </a:r>
            <a:endParaRPr/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2" y="779306"/>
            <a:ext cx="5895975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스레드(21)</a:t>
            </a:r>
            <a:endParaRPr/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멀티프로세스와 멀티스레드의 가장 큰 차이점 - 자원의 공유 여부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멀티프로세스 - 서로 다른 프로세스들은 기본적으로 자원을 공유하지 않고 독립적으로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프로세스에 문제가 생겨도 다른 프로세스에는 지장이 없거나 적음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멀티스레드 - 같은 프로세스를 실행하는 여러 스레드들은 프로세스의 자원을 공유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동일한 주소 공간의 코드, 데이터, 힙 영역을 공유하고, 열린 파일과 같은 프로세스의 자원을 공유하기 </a:t>
            </a:r>
            <a:br>
              <a:rPr lang="ko-KR"/>
            </a:br>
            <a:r>
              <a:rPr lang="ko-KR"/>
              <a:t>때문에 쉽게 협력하고 통신할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스레드에 생긴 문제가 프로세스 전체의 문제가 될 수 있음</a:t>
            </a:r>
            <a:endParaRPr/>
          </a:p>
        </p:txBody>
      </p:sp>
      <p:sp>
        <p:nvSpPr>
          <p:cNvPr id="280" name="Google Shape;28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3429000"/>
            <a:ext cx="8305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스레드(22)</a:t>
            </a:r>
            <a:endParaRPr/>
          </a:p>
        </p:txBody>
      </p:sp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C/C++, 자바, 파이썬, Go 등 많은 프로그래밍 언어에서 스레드 생성과 관리를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프로그램 소스 코드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함수 foo, bar, baz를 실행하는 3개의 스레드 생성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foo, bar, baz 함수는 현재 프로세스의 PID와 스레드 ID를 출력하는 코드로 구성</a:t>
            </a:r>
            <a:endParaRPr/>
          </a:p>
        </p:txBody>
      </p:sp>
      <p:sp>
        <p:nvSpPr>
          <p:cNvPr id="290" name="Google Shape;290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291" name="Google Shape;291;p25"/>
          <p:cNvGrpSpPr/>
          <p:nvPr/>
        </p:nvGrpSpPr>
        <p:grpSpPr>
          <a:xfrm>
            <a:off x="1487488" y="2463876"/>
            <a:ext cx="7481686" cy="3250605"/>
            <a:chOff x="1487488" y="2463876"/>
            <a:chExt cx="7481686" cy="3250605"/>
          </a:xfrm>
        </p:grpSpPr>
        <p:pic>
          <p:nvPicPr>
            <p:cNvPr id="292" name="Google Shape;292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87488" y="2463876"/>
              <a:ext cx="7424253" cy="2936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3" name="Google Shape;293;p25"/>
            <p:cNvGrpSpPr/>
            <p:nvPr/>
          </p:nvGrpSpPr>
          <p:grpSpPr>
            <a:xfrm>
              <a:off x="1487488" y="5365628"/>
              <a:ext cx="7481686" cy="140690"/>
              <a:chOff x="1876857" y="5902300"/>
              <a:chExt cx="8381561" cy="270922"/>
            </a:xfrm>
          </p:grpSpPr>
          <p:sp>
            <p:nvSpPr>
              <p:cNvPr id="294" name="Google Shape;294;p25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5014369" y="5902300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25"/>
            <p:cNvSpPr txBox="1"/>
            <p:nvPr/>
          </p:nvSpPr>
          <p:spPr>
            <a:xfrm>
              <a:off x="4415731" y="5437482"/>
              <a:ext cx="12779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[이하 코드 생략]</a:t>
              </a:r>
              <a:endPara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3" name="Google Shape;3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5081" y="3562184"/>
            <a:ext cx="36766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스레드(23)</a:t>
            </a:r>
            <a:endParaRPr/>
          </a:p>
        </p:txBody>
      </p:sp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1" name="Google Shape;311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 flipH="1" rot="10800000">
            <a:off x="947738" y="1215200"/>
            <a:ext cx="10477500" cy="4111402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6"/>
          <p:cNvGrpSpPr/>
          <p:nvPr/>
        </p:nvGrpSpPr>
        <p:grpSpPr>
          <a:xfrm>
            <a:off x="947739" y="779306"/>
            <a:ext cx="10477499" cy="435894"/>
            <a:chOff x="1624614" y="3429000"/>
            <a:chExt cx="8313989" cy="435894"/>
          </a:xfrm>
        </p:grpSpPr>
        <p:sp>
          <p:nvSpPr>
            <p:cNvPr id="314" name="Google Shape;314;p26"/>
            <p:cNvSpPr/>
            <p:nvPr/>
          </p:nvSpPr>
          <p:spPr>
            <a:xfrm>
              <a:off x="1624614" y="3547697"/>
              <a:ext cx="831398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16" name="Google Shape;316;p2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9" name="Google Shape;319;p26"/>
          <p:cNvSpPr txBox="1"/>
          <p:nvPr/>
        </p:nvSpPr>
        <p:spPr>
          <a:xfrm>
            <a:off x="1111972" y="1304925"/>
            <a:ext cx="10350811" cy="183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스레드 조인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- 스레드를 생성한 주체가 ‘생성/실행된 스레드가 종료될 때까지 대기’해야 함을 의미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‘main’ 스레드가 ‘a’ 스레드를 생성할 때 join을 호출했다면 ‘main’ 스레드는 생성한 ‘a’ 스레드가 종료될 때까지 실행되지 않고 대기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앞선 예제 코드 속 조건문에 다음과 같은 마지막 세 줄이 추가될 경우, 이는 각 스레드의 실행이 종료될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때까지 기다리라는 의미</a:t>
            </a:r>
            <a:endParaRPr/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031" y="3373414"/>
            <a:ext cx="74390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스레드(24)</a:t>
            </a:r>
            <a:endParaRPr/>
          </a:p>
        </p:txBody>
      </p:sp>
      <p:sp>
        <p:nvSpPr>
          <p:cNvPr id="327" name="Google Shape;327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8" name="Google Shape;328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 flipH="1" rot="10800000">
            <a:off x="947738" y="1215200"/>
            <a:ext cx="10477500" cy="443987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27"/>
          <p:cNvGrpSpPr/>
          <p:nvPr/>
        </p:nvGrpSpPr>
        <p:grpSpPr>
          <a:xfrm>
            <a:off x="947739" y="779306"/>
            <a:ext cx="10477499" cy="435894"/>
            <a:chOff x="1624614" y="3429000"/>
            <a:chExt cx="8313989" cy="435894"/>
          </a:xfrm>
        </p:grpSpPr>
        <p:sp>
          <p:nvSpPr>
            <p:cNvPr id="331" name="Google Shape;331;p27"/>
            <p:cNvSpPr/>
            <p:nvPr/>
          </p:nvSpPr>
          <p:spPr>
            <a:xfrm>
              <a:off x="1624614" y="3547697"/>
              <a:ext cx="831398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36" name="Google Shape;3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620" y="1475083"/>
            <a:ext cx="8072760" cy="39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스레드(25)</a:t>
            </a:r>
            <a:endParaRPr/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프로세스 간 통신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프로세스 간 통신(IPC, Inter-Process Communication)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간 자원을 공유하고 데이터를 주고 받는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메모리 - 데이터를 주고받는 프로세스가 공통적으로 사용할 메모리 영역을 두는 방식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전달 - 프로세스 간에 주고받을 데이터를 메시지의 형태로 주고받는 방식</a:t>
            </a:r>
            <a:endParaRPr/>
          </a:p>
        </p:txBody>
      </p:sp>
      <p:sp>
        <p:nvSpPr>
          <p:cNvPr id="345" name="Google Shape;345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128" y="2926498"/>
            <a:ext cx="5243744" cy="34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스레드(26)</a:t>
            </a:r>
            <a:endParaRPr/>
          </a:p>
        </p:txBody>
      </p:sp>
      <p:sp>
        <p:nvSpPr>
          <p:cNvPr id="353" name="Google Shape;353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공유 메모리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공유 메모리(shared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간에 공유하는 메모리 영역을 토대로 데이터를 주고받는 통신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프로세스는 기본적으로 자원을 공유하지 않으므로 특정 프로세스가 다른 프로세스의 메모리 공간을 임의로 수정할 수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메모리라는 특별한 메모리 공간을 할당하면 프로세스가 해당 메모리 공간을 공유하여 읽고 쓸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프로세스 A는 공유 메모리 공간에 데이터를 쓰고, 프로세스 B는 해당 메모리 공간을 읽는다고 가정</a:t>
            </a:r>
            <a:endParaRPr/>
          </a:p>
        </p:txBody>
      </p:sp>
      <p:sp>
        <p:nvSpPr>
          <p:cNvPr id="355" name="Google Shape;355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043" y="3533314"/>
            <a:ext cx="2836586" cy="3051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프로세스와 스레드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스레드(27)</a:t>
            </a:r>
            <a:endParaRPr/>
          </a:p>
        </p:txBody>
      </p:sp>
      <p:sp>
        <p:nvSpPr>
          <p:cNvPr id="363" name="Google Shape;363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공유 메모리 기반 IPC는 프로세스가 공유하는 메모리 영역을 확보하는 시스템 콜을 기반으로 수행하거나 또는 간단하게 프로세스가 공유하는 변수나 파일을 활용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예)프로세스 A는 ‘hi.txt’라는 파일을 수정하는 프로세스, 프로세스 B는 ‘hi.txt’라는 파일을 읽는 프로세스라고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프로세스는 ‘hi.txt’라는 파일을 매개로 프로세스 간에 통신을 주고 받은 셈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공유 메모리 기반 IPC의 가장 중요한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통신을 주고받는 각 프로세스가 마치 자신의 메모리 영역을 읽고 쓰는 것처럼 통신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데이터를 주고받는 과정에 커널의 개입이 거의 없음</a:t>
            </a:r>
            <a:endParaRPr/>
          </a:p>
        </p:txBody>
      </p:sp>
      <p:sp>
        <p:nvSpPr>
          <p:cNvPr id="365" name="Google Shape;365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6" name="Google Shape;3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750" y="3679795"/>
            <a:ext cx="5946500" cy="253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스레드(28)</a:t>
            </a:r>
            <a:endParaRPr/>
          </a:p>
        </p:txBody>
      </p:sp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4" name="Google Shape;374;p31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메시지 전달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메시지 전달은 프로세스 간에 주고받을 데이터가 커널을 거쳐 송수신되는 통신 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전달 기반 IPC는 메시지를 보내는 수단과 받는 수단이 명확하게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메시지를 보내는 시스템 콜 send()과 메시지를 받는 시스템 콜 recv() 정해져 있고, 각 프로세스는 두 시스템 콜을 호출하며 메시지를 송수신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메시지 전달 기반 IPC의 특징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메모리 기반 IPC보다 커널의 도움을 적극적으로 받을 수 있으므로 레이스 컨디션, 동기화 등의 문제를 고려하는 일이 상대적으로 적음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주고받는 데이터가 커널을 통해 송수신되므로 공유 메모리 기반 IPC보다 통신 속도는 느림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메시지 전달 기반 IPC를 위한 대표적인 수단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파이프(pipe) - 단방향 프로세스 간의 통신 도구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시그널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소켓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원격 프로시저 호출(RPC)</a:t>
            </a:r>
            <a:endParaRPr/>
          </a:p>
        </p:txBody>
      </p:sp>
      <p:sp>
        <p:nvSpPr>
          <p:cNvPr id="375" name="Google Shape;375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6" name="Google Shape;3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5040137"/>
            <a:ext cx="67246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스레드(29)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 flipH="1" rot="10800000">
            <a:off x="947738" y="1164556"/>
            <a:ext cx="10477499" cy="3363055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87" name="Google Shape;387;p3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89" name="Google Shape;389;p3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90" name="Google Shape;390;p3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" name="Google Shape;392;p32"/>
          <p:cNvSpPr txBox="1"/>
          <p:nvPr/>
        </p:nvSpPr>
        <p:spPr>
          <a:xfrm>
            <a:off x="1271588" y="1304925"/>
            <a:ext cx="10153650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익명 파이프 vs 지명 파이프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익명 파이프(unnamed pipe)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단방향 통신 수단인 전통적인 파이프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양방향 통신을 지원하지 않고, 부모 프로세스와 자식 프로세스 간에만 통신이 가능하다는 한계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FIFO, 혹은 지명 파이프(named pipe)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익명 파이프를 확장한 파이프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영문 그대로 ‘네임드 파이프’라고 부르는 경우가 더 많음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양방향 통신을 지원하며, 부모 프로세스와 자식 프로세스 간에만 통신이 가능한 것이 아니라, 임의의 프로세스 간에도 사용할 수 있음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스레드(30)</a:t>
            </a:r>
            <a:endParaRPr/>
          </a:p>
        </p:txBody>
      </p:sp>
      <p:sp>
        <p:nvSpPr>
          <p:cNvPr id="399" name="Google Shape;399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시그널(signal) - 프로세스에게 특정 이벤트event가 발생했음을 알리는 비동기적인 신호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리눅스 운영체제의 대표적인 시그널</a:t>
            </a:r>
            <a:endParaRPr/>
          </a:p>
        </p:txBody>
      </p:sp>
      <p:sp>
        <p:nvSpPr>
          <p:cNvPr id="401" name="Google Shape;401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2" name="Google Shape;4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5139" y="1611296"/>
            <a:ext cx="8681722" cy="363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스레드(31)</a:t>
            </a:r>
            <a:endParaRPr/>
          </a:p>
        </p:txBody>
      </p:sp>
      <p:sp>
        <p:nvSpPr>
          <p:cNvPr id="409" name="Google Shape;409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시그널 핸들러(signal handler)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프로세스는 시그널이 발생하면 여느 인터럽트 처리 과정과 유사하게 하던 일을 잠시 중단하고, 시그널 처리를 </a:t>
            </a:r>
            <a:br>
              <a:rPr lang="ko-KR"/>
            </a:br>
            <a:r>
              <a:rPr lang="ko-KR"/>
              <a:t>위한 시그널 핸들러를 실행한 뒤 실행을 재개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프로세스는 직접 특정 시그널을 발생시킬 수 있고, 직접 일부 시그널 핸들러를 (재)정의할 수 있음</a:t>
            </a:r>
            <a:endParaRPr/>
          </a:p>
        </p:txBody>
      </p:sp>
      <p:sp>
        <p:nvSpPr>
          <p:cNvPr id="411" name="Google Shape;411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2" name="Google Shape;4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0" y="2429364"/>
            <a:ext cx="6172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스레드(32)</a:t>
            </a:r>
            <a:endParaRPr/>
          </a:p>
        </p:txBody>
      </p:sp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0" name="Google Shape;420;p35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시그널을 이용하는 방법은 앞선 IPC 기법들과 다르게 직접적으로 메시지를 주고받지는 않지만, </a:t>
            </a:r>
            <a:br>
              <a:rPr lang="ko-KR"/>
            </a:br>
            <a:r>
              <a:rPr lang="ko-KR"/>
              <a:t>비동기적으로 원하는 동작을 수행할 수 있는 좋은 수단</a:t>
            </a:r>
            <a:endParaRPr/>
          </a:p>
        </p:txBody>
      </p:sp>
      <p:sp>
        <p:nvSpPr>
          <p:cNvPr id="421" name="Google Shape;421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263" y="1859871"/>
            <a:ext cx="7531474" cy="1469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스레드(33)</a:t>
            </a:r>
            <a:endParaRPr/>
          </a:p>
        </p:txBody>
      </p:sp>
      <p:sp>
        <p:nvSpPr>
          <p:cNvPr id="429" name="Google Shape;429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0" name="Google Shape;430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flipH="1" rot="10800000">
            <a:off x="1074198" y="1215199"/>
            <a:ext cx="10351038" cy="252229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36"/>
          <p:cNvGrpSpPr/>
          <p:nvPr/>
        </p:nvGrpSpPr>
        <p:grpSpPr>
          <a:xfrm>
            <a:off x="1074199" y="779306"/>
            <a:ext cx="10351039" cy="435894"/>
            <a:chOff x="1624614" y="3429000"/>
            <a:chExt cx="10351039" cy="435894"/>
          </a:xfrm>
        </p:grpSpPr>
        <p:sp>
          <p:nvSpPr>
            <p:cNvPr id="433" name="Google Shape;433;p36"/>
            <p:cNvSpPr/>
            <p:nvPr/>
          </p:nvSpPr>
          <p:spPr>
            <a:xfrm>
              <a:off x="1624614" y="3547697"/>
              <a:ext cx="1035103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435" name="Google Shape;435;p3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436" name="Google Shape;436;p3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36"/>
          <p:cNvSpPr txBox="1"/>
          <p:nvPr/>
        </p:nvSpPr>
        <p:spPr>
          <a:xfrm>
            <a:off x="1271587" y="1412875"/>
            <a:ext cx="10153649" cy="2262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시그널의 기본 동작과 코어 덤프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시그널마다 수행할 기본 동작이 정해져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대부분은 프로세스를 종료하거나 무시하거나 코어 덤프를 생성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코어 덤프(core dump) - 주로 비정상적으로 종료하는 경우에 생성되는 파일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프로그램이 특정 시점에 작업하던 메모리 상태가 기록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실무 개발 과정에서 디버깅 용도로 자주 보게 될 파일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72708"/>
            <a:ext cx="8077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스레드(34)</a:t>
            </a:r>
            <a:endParaRPr/>
          </a:p>
        </p:txBody>
      </p:sp>
      <p:sp>
        <p:nvSpPr>
          <p:cNvPr id="446" name="Google Shape;446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7" name="Google Shape;447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8" name="Google Shape;4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122" y="1229556"/>
            <a:ext cx="8923756" cy="439888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7"/>
          <p:cNvSpPr txBox="1"/>
          <p:nvPr/>
        </p:nvSpPr>
        <p:spPr>
          <a:xfrm>
            <a:off x="5488584" y="5489944"/>
            <a:ext cx="12779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[이하 코드 생략]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37"/>
          <p:cNvGrpSpPr/>
          <p:nvPr/>
        </p:nvGrpSpPr>
        <p:grpSpPr>
          <a:xfrm>
            <a:off x="1828970" y="5419599"/>
            <a:ext cx="8728908" cy="70345"/>
            <a:chOff x="1876857" y="5902303"/>
            <a:chExt cx="8381561" cy="270919"/>
          </a:xfrm>
        </p:grpSpPr>
        <p:sp>
          <p:nvSpPr>
            <p:cNvPr id="451" name="Google Shape;451;p37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스레드(35)</a:t>
            </a:r>
            <a:endParaRPr/>
          </a:p>
        </p:txBody>
      </p:sp>
      <p:sp>
        <p:nvSpPr>
          <p:cNvPr id="465" name="Google Shape;465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6" name="Google Shape;466;p38"/>
          <p:cNvSpPr txBox="1"/>
          <p:nvPr>
            <p:ph idx="1" type="body"/>
          </p:nvPr>
        </p:nvSpPr>
        <p:spPr>
          <a:xfrm>
            <a:off x="487014" y="815008"/>
            <a:ext cx="11605595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원격 프로시저 호출(RPC)이나 네트워크 소켓을 통해 IPC를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RPC는 원격 코드를 실행하는 IPC 기술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로컬 프로시저 호출 - 프로세스 내의 특정 코드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원격 프로시저 호출 - 다른 프로세스의 원격 코드 실행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RPC를 통해 프로그래밍 언어나 플랫폼과 무관하게 성능 저하를 최소화하고, 메시지 송수신이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대규모 트래픽 처리 환경, 특히 서버 간 통신 환경에서 사용되는 경우가 많음</a:t>
            </a:r>
            <a:endParaRPr/>
          </a:p>
        </p:txBody>
      </p:sp>
      <p:sp>
        <p:nvSpPr>
          <p:cNvPr id="467" name="Google Shape;467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68" name="Google Shape;468;p38"/>
          <p:cNvSpPr/>
          <p:nvPr/>
        </p:nvSpPr>
        <p:spPr>
          <a:xfrm>
            <a:off x="2146717" y="4502154"/>
            <a:ext cx="6819729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 관련 기능은 RPC 프레임워크로 구현할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오늘날 가장 대중적으로 사용되는 RPC 프레임워크는 구글의 gRPC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포그라운드 프로세스(foreground process)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사용자가 보는 공간에서 사용자와 상호작용하며 실행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백그라운드 프로세스(background process)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사용자가 보지 못하는 곳에서 실행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데몬(daemon) - 사용자와 별다른 상호작용 없이 주어진 작업만 수행하는 특별한 백그라운드 프로세스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운영체제에서는 데몬을 서비스(service)라고 칭함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프로세스를 구성하는 메모리 내의 정보의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커널 영역 - 프로세스 제어 블록(PCB)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 영역 -  실행 중인 프로세스가 코드 영역, 데이터 영역, 힙 영역, 스택 영역으로 나뉘어 저장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373" y="1194046"/>
            <a:ext cx="8235254" cy="446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스레드(3)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u="sng"/>
              <a:t>정적 할당 영역</a:t>
            </a:r>
            <a:endParaRPr u="sng"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600"/>
              <a:buNone/>
            </a:pPr>
            <a:r>
              <a:rPr lang="ko-KR">
                <a:solidFill>
                  <a:srgbClr val="215968"/>
                </a:solidFill>
              </a:rPr>
              <a:t>➊</a:t>
            </a:r>
            <a:r>
              <a:rPr lang="ko-KR"/>
              <a:t> 코드 영역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코드 영역(code segment) - 실행 가능한 명령어가 저장되는 공간, 텍스트 영역(text segment)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읽고 실행할 명령어가 담겨 있기 때문에 쓰기가 금지되어 있는 읽기 전용(read-only) 공간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600"/>
              <a:buNone/>
            </a:pPr>
            <a:r>
              <a:rPr lang="ko-KR">
                <a:solidFill>
                  <a:srgbClr val="215968"/>
                </a:solidFill>
              </a:rPr>
              <a:t>➋</a:t>
            </a:r>
            <a:r>
              <a:rPr lang="ko-KR"/>
              <a:t> 데이터 영역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영역(data segment) - 프로그램이 실행되는 동안 유지할 데이터가 저장되는 공간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영역에 저장되는 데이터는 정적 변수나 전역 변수가 대표적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ko-KR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</a:t>
            </a:r>
            <a:r>
              <a:rPr b="0" i="0" lang="ko-KR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 할당 영역</a:t>
            </a:r>
            <a:endParaRPr u="sng">
              <a:solidFill>
                <a:srgbClr val="215968"/>
              </a:solidFill>
            </a:endParaRPr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600"/>
              <a:buNone/>
            </a:pPr>
            <a:r>
              <a:rPr lang="ko-KR">
                <a:solidFill>
                  <a:srgbClr val="215968"/>
                </a:solidFill>
              </a:rPr>
              <a:t>➌</a:t>
            </a:r>
            <a:r>
              <a:rPr lang="ko-KR"/>
              <a:t> 힙 영역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힙 영역(heap segment) - 프로그램을 만드는 사용자(개발자)가 직접 할당 가능한 저장 공간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힙 영역에 메모리 공간을 할당했다면 언젠가는 해당 공간을 반환</a:t>
            </a:r>
            <a:br>
              <a:rPr lang="ko-KR"/>
            </a:br>
            <a:r>
              <a:rPr lang="ko-KR"/>
              <a:t>- 메모리 공간을 반환하지 않으면 메모리 누수(memory leak) 문제를 초래</a:t>
            </a:r>
            <a:br>
              <a:rPr lang="ko-KR"/>
            </a:br>
            <a:r>
              <a:rPr lang="ko-KR"/>
              <a:t>- 프로그래밍 언어에서 자체적으로 사용되지 않는 힙 메모리를 해제하는 가비지 컬렉션(garbage collection)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15968"/>
              </a:buClr>
              <a:buSzPts val="1600"/>
              <a:buNone/>
            </a:pPr>
            <a:r>
              <a:rPr lang="ko-KR">
                <a:solidFill>
                  <a:srgbClr val="215968"/>
                </a:solidFill>
              </a:rPr>
              <a:t>➍</a:t>
            </a:r>
            <a:r>
              <a:rPr lang="ko-KR"/>
              <a:t> 스택 영역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 영역(stack segment) - 일시적으로 사용할 값들이 저장되는 공간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함수의 실행이 끝나면 사라지는 매개변수, 지역 변수, 함수 복귀 주소 등이 스택 영역에 저장</a:t>
            </a:r>
            <a:endParaRPr/>
          </a:p>
        </p:txBody>
      </p:sp>
      <p:sp>
        <p:nvSpPr>
          <p:cNvPr id="95" name="Google Shape;95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스레드(4)</a:t>
            </a:r>
            <a:endParaRPr/>
          </a:p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스택 트레이스(stack trace) -  특정 시점에 스택 영역에 저장된 함수 호출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스택 트레이스로는 문제의 발생 지점을 추적할 수 있어, 디버깅에 매우 유용하게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자바와 파이썬의 스택 트레이스</a:t>
            </a:r>
            <a:endParaRPr/>
          </a:p>
        </p:txBody>
      </p:sp>
      <p:sp>
        <p:nvSpPr>
          <p:cNvPr id="104" name="Google Shape;104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87" y="2070190"/>
            <a:ext cx="7286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스레드(5)</a:t>
            </a:r>
            <a:endParaRPr/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PCB와 문맥 교환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프로세스 제어 블록(PCB, Process Control Block)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운영체제가 메모리에 적재된 다수의 프로세스를 관리하려면 프로세스를 식별할 수 있는 커널 영역 내의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PCB는 프로세스와 관련한 다양한 정보를 내포하는 구조체의 일종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새로운 프로세스가 메모리에 적재(프로세스 생성)됐을 때 커널 영역에 만들어지고, 실행이 끝나면 폐기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PCB에 담기는 정보(운영체제마다 차이)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ID (PID) - 프로세스 식별 번호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실행 과정에서 사용한 레지스터 값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현재 어떤 상태인지를 나타내는 프로세스 상태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언제, 어떤 순서로 CPU를 할당받을지 나타내는 CPU 스케줄링(우선순위)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프로세스의 메모리상 적재 위치를 알 수 있는 메모리 관련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프로세스가 사용한 파일 및 입출력장치 관련 정보</a:t>
            </a:r>
            <a:endParaRPr/>
          </a:p>
        </p:txBody>
      </p:sp>
      <p:sp>
        <p:nvSpPr>
          <p:cNvPr id="114" name="Google Shape;114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03-2 </a:t>
            </a:r>
            <a:r>
              <a:rPr lang="ko-KR"/>
              <a:t>프로세스와 스레드(6)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487014" y="815008"/>
            <a:ext cx="11542229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실제 PCB의 일부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리눅스 운영체제의 PCB인 task_struct 구조체의 주요 정보</a:t>
            </a:r>
            <a:endParaRPr/>
          </a:p>
        </p:txBody>
      </p:sp>
      <p:sp>
        <p:nvSpPr>
          <p:cNvPr id="123" name="Google Shape;123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7" y="1666782"/>
            <a:ext cx="80867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