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90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74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9" roundtripDataSignature="AMtx7mgIq+pd9L1DxpRNkfSkP5wkWib+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0" orient="horz"/>
        <p:guide pos="937"/>
        <p:guide pos="3999"/>
        <p:guide pos="822" orient="horz"/>
        <p:guide pos="597"/>
        <p:guide pos="1774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5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5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5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35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6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3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7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7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7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37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37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7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7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7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7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7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8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8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3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3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9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9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9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05 네트워크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05-1 네트워크의 큰 그림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12624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그림(7)</a:t>
            </a:r>
            <a:endParaRPr/>
          </a:p>
        </p:txBody>
      </p:sp>
      <p:sp>
        <p:nvSpPr>
          <p:cNvPr id="135" name="Google Shape;135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6" name="Google Shape;136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두 호스트가 패킷을 주고받는 과정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/>
              <a:t>프로토콜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프로토콜(protocol) - 네트워크에서 통신을 주고받는 노드 간의 합의된 규칙이나 방법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프로토콜의 종류</a:t>
            </a:r>
            <a:endParaRPr/>
          </a:p>
        </p:txBody>
      </p:sp>
      <p:sp>
        <p:nvSpPr>
          <p:cNvPr id="137" name="Google Shape;137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38" name="Google Shape;1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1212" y="2838450"/>
            <a:ext cx="8029575" cy="11811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그림(8)</a:t>
            </a:r>
            <a:endParaRPr/>
          </a:p>
        </p:txBody>
      </p:sp>
      <p:sp>
        <p:nvSpPr>
          <p:cNvPr id="145" name="Google Shape;145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프로토콜의 목적과 특징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 - 네트워크 간의 주소를 지정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ARP - IP 주소와 MAC 주소를 대응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HTTPS - 보안상 HTTP에 비해 안전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TCP - UDP에 비해 신뢰성이 높음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패킷은 패킷을 구성하는 프로토콜의 목적과 특징에 따라 다음과 같이 적절한 패킷 헤더를 가짐</a:t>
            </a:r>
            <a:endParaRPr/>
          </a:p>
        </p:txBody>
      </p:sp>
      <p:sp>
        <p:nvSpPr>
          <p:cNvPr id="147" name="Google Shape;147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716" y="3075020"/>
            <a:ext cx="7427650" cy="3234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그림(9)</a:t>
            </a:r>
            <a:endParaRPr/>
          </a:p>
        </p:txBody>
      </p:sp>
      <p:sp>
        <p:nvSpPr>
          <p:cNvPr id="155" name="Google Shape;155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6" name="Google Shape;156;p1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네트워크 참조 모델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네트워크 참조 모델(network reference model) - 통신이 이루어지는 단계를 계층적으로 표현</a:t>
            </a:r>
            <a:endParaRPr/>
          </a:p>
        </p:txBody>
      </p:sp>
      <p:sp>
        <p:nvSpPr>
          <p:cNvPr id="157" name="Google Shape;157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58" name="Google Shape;1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0" y="1822540"/>
            <a:ext cx="8153400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그림(10)</a:t>
            </a:r>
            <a:endParaRPr/>
          </a:p>
        </p:txBody>
      </p:sp>
      <p:sp>
        <p:nvSpPr>
          <p:cNvPr id="165" name="Google Shape;165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패킷을 송신하는 쪽에서는 상위 계층에서 하위 계층으로 정보를 보내고, </a:t>
            </a:r>
            <a:br>
              <a:rPr lang="ko-KR"/>
            </a:br>
            <a:r>
              <a:rPr lang="ko-KR"/>
              <a:t>패킷을 수신하는 쪽에서는 하위 계층에서 상위 계층으로 정보를 받아들임</a:t>
            </a:r>
            <a:endParaRPr/>
          </a:p>
        </p:txBody>
      </p:sp>
      <p:sp>
        <p:nvSpPr>
          <p:cNvPr id="167" name="Google Shape;167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437" y="1730821"/>
            <a:ext cx="823912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그림(11)</a:t>
            </a:r>
            <a:endParaRPr/>
          </a:p>
        </p:txBody>
      </p:sp>
      <p:sp>
        <p:nvSpPr>
          <p:cNvPr id="175" name="Google Shape;175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OSI 모델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OSI 모델 - 국제 표준화 기구 (ISO, International Organization for Standardization)에서 만든 </a:t>
            </a:r>
            <a:br>
              <a:rPr lang="ko-KR"/>
            </a:br>
            <a:r>
              <a:rPr lang="ko-KR"/>
              <a:t>네트워크 참조 모델로, 통신 단계를 7개의 계층으로 나눠 OSI 7계층이라 함</a:t>
            </a:r>
            <a:endParaRPr/>
          </a:p>
        </p:txBody>
      </p:sp>
      <p:sp>
        <p:nvSpPr>
          <p:cNvPr id="177" name="Google Shape;177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6866" y="2117816"/>
            <a:ext cx="3181350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그림(12)</a:t>
            </a:r>
            <a:endParaRPr/>
          </a:p>
        </p:txBody>
      </p:sp>
      <p:sp>
        <p:nvSpPr>
          <p:cNvPr id="185" name="Google Shape;185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6" name="Google Shape;186;p1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물리 계층(physical layer)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가장 최하위 계층으로, 비트 신호를 주고받는 계층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물리 계층은 신호를 유무선 통신 매체를 통해 운반하는 계층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데이터 링크 계층(data link layer)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LAN에 속한 호스트끼리 올바르게 정보를 주고받기 위한 계층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네트워크에 속한 호스트를 식별할 수 있는 주소(MAC 주소)를 사용하고, 물리계층을 통해 주고받는 정보에 </a:t>
            </a:r>
            <a:br>
              <a:rPr lang="ko-KR"/>
            </a:br>
            <a:r>
              <a:rPr lang="ko-KR"/>
              <a:t>오류가 없는지 확인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네트워크 계층(network layer)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 간 통신을 가능하게 하는 계층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 계층에서 대표적으로 사용되는 프로토콜이 IP</a:t>
            </a:r>
            <a:endParaRPr/>
          </a:p>
        </p:txBody>
      </p:sp>
      <p:sp>
        <p:nvSpPr>
          <p:cNvPr id="187" name="Google Shape;187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그림(13)</a:t>
            </a:r>
            <a:endParaRPr/>
          </a:p>
        </p:txBody>
      </p:sp>
      <p:sp>
        <p:nvSpPr>
          <p:cNvPr id="194" name="Google Shape;194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5" name="Google Shape;195;p1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lang="ko-KR"/>
              <a:t>전송 계층(transport layer)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신뢰성 있는 전송을 가능하게 하는 계층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포트(port) 정보를 통해 특정 응용 프로그램과의 연결 다리 역할을 수행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전송 계층에 속한 대표적인 프로토콜은 TCP와 UDP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lang="ko-KR"/>
              <a:t>세션 계층(session layer)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응용 프로그램 간의 연결 상태를 의미하는 세션(session)을 관리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응용 프로그램 간의 연결 상태를 유지하거나 새롭게 생성하고, 필요하다면 연결을 끊는 역할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lang="ko-KR"/>
              <a:t>표현 계층(presentation layer)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인코딩과 압축, 암호화와 같은 작업을 수행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세션 계층과 표현 계층은 다른 계층과 달리, 두 계층을 명확하게 구분하지 않거나 응용 계층에 포함하여 간주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lang="ko-KR"/>
              <a:t>응용 계층(application layer)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사용자와 가장 밀접하게 맞닿아 있어 여러 네트워크 서비스를 제공하는 계층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대표적인 프로토콜은 HTTP, HTTPS, DNS 등</a:t>
            </a:r>
            <a:endParaRPr/>
          </a:p>
        </p:txBody>
      </p:sp>
      <p:sp>
        <p:nvSpPr>
          <p:cNvPr id="196" name="Google Shape;196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그림(14)</a:t>
            </a:r>
            <a:endParaRPr/>
          </a:p>
        </p:txBody>
      </p:sp>
      <p:sp>
        <p:nvSpPr>
          <p:cNvPr id="203" name="Google Shape;203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4" name="Google Shape;204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TCP/IP 모델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TCP/IP 모델은 네트워크 액세스 계층과 인터넷 계층, 전송 계층, 응용 계층으로 구성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OSI 모델은 주로 네트워크의 이론적 기술을 목적으로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TCP/IP 모델은 구현과 프로토콜에 중점을 둔 네트워크 참조 모델</a:t>
            </a:r>
            <a:endParaRPr/>
          </a:p>
        </p:txBody>
      </p:sp>
      <p:sp>
        <p:nvSpPr>
          <p:cNvPr id="205" name="Google Shape;205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06" name="Google Shape;2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5307" y="2535110"/>
            <a:ext cx="3190875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7"/>
          <p:cNvSpPr txBox="1"/>
          <p:nvPr/>
        </p:nvSpPr>
        <p:spPr>
          <a:xfrm>
            <a:off x="4596954" y="5611168"/>
            <a:ext cx="636056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링크 계층(link layer) 또는 네트워크 인터페이스 계층(network interface layer)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OSI 모델의 데이터 링크 계층과 유사</a:t>
            </a:r>
            <a:endParaRPr/>
          </a:p>
        </p:txBody>
      </p:sp>
      <p:sp>
        <p:nvSpPr>
          <p:cNvPr id="208" name="Google Shape;208;p17"/>
          <p:cNvSpPr txBox="1"/>
          <p:nvPr/>
        </p:nvSpPr>
        <p:spPr>
          <a:xfrm>
            <a:off x="4596954" y="3008774"/>
            <a:ext cx="63963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4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응용 계층(application layer)은 OSI 모델의 세션 계층, 표현 계층, 응용 계층을 합친 것과 유사</a:t>
            </a:r>
            <a:endParaRPr/>
          </a:p>
        </p:txBody>
      </p:sp>
      <p:sp>
        <p:nvSpPr>
          <p:cNvPr id="209" name="Google Shape;209;p17"/>
          <p:cNvSpPr txBox="1"/>
          <p:nvPr/>
        </p:nvSpPr>
        <p:spPr>
          <a:xfrm>
            <a:off x="4596954" y="4921891"/>
            <a:ext cx="70947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2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인터넷 계층(internet layer)은 OSI 모델의 네트워크 계층과 유사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4596954" y="4350077"/>
            <a:ext cx="61078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3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전송 계층(transport layer)은 OSI 모델의 전송 계층과 유사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그림(15)</a:t>
            </a:r>
            <a:endParaRPr/>
          </a:p>
        </p:txBody>
      </p:sp>
      <p:sp>
        <p:nvSpPr>
          <p:cNvPr id="217" name="Google Shape;217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8" name="Google Shape;218;p1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학습에서는 (다른 여러 전공 서적에서 서술하는 방식을 차용하여)TCP/IP 모델에 물리 계층을 </a:t>
            </a:r>
            <a:br>
              <a:rPr lang="ko-KR"/>
            </a:br>
            <a:r>
              <a:rPr lang="ko-KR"/>
              <a:t>추가한 확장된 모델로써 네트워크를 설명</a:t>
            </a:r>
            <a:endParaRPr/>
          </a:p>
        </p:txBody>
      </p:sp>
      <p:sp>
        <p:nvSpPr>
          <p:cNvPr id="219" name="Google Shape;219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20" name="Google Shape;2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350" y="1632040"/>
            <a:ext cx="8115300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그림(16)</a:t>
            </a:r>
            <a:endParaRPr/>
          </a:p>
        </p:txBody>
      </p:sp>
      <p:sp>
        <p:nvSpPr>
          <p:cNvPr id="227" name="Google Shape;227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8" name="Google Shape;228;p1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캡슐화와 역캡슐화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패킷의 송신 과정에서는 캡슐화가 이루어지고, 수신 과정에서는 역캡슐화가 이루어짐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캡슐화(encapsulation) - 송신 과정에서 헤더(및 트레일러)를 추가해 나가는 과정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역캡슐화(decapsulation) - 캡슐화 과정에서 붙인 헤더(및 트레일러)를 각 계층에서 확인한 뒤 제거하는 과정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네트워크 계층 구조를 통한 송수신과 패킷의 구조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패킷을 송신하는 쪽에서는 상위 계층에서 하위 계층으로 정보를 보내고, </a:t>
            </a:r>
            <a:br>
              <a:rPr lang="ko-KR"/>
            </a:br>
            <a:r>
              <a:rPr lang="ko-KR"/>
              <a:t>패킷을 수신하는 쪽에서는 하위 계층에서 상위 계층으로 정보를 받아들임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 계층 구조를 이용하면 프로토콜을 계층별로 구성할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하나의 패킷은 헤더와 페이로드(때로는 트레일러까지)를 포함하며, 프로토콜의 목적과 특징에 따라 헤더의 </a:t>
            </a:r>
            <a:br>
              <a:rPr lang="ko-KR"/>
            </a:br>
            <a:r>
              <a:rPr lang="ko-KR"/>
              <a:t>내용은 달라질 수 있음</a:t>
            </a:r>
            <a:endParaRPr/>
          </a:p>
        </p:txBody>
      </p:sp>
      <p:sp>
        <p:nvSpPr>
          <p:cNvPr id="229" name="Google Shape;229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</a:t>
            </a: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04	자료구조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04-1 	자료구조의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04-2	배열과 연결 리스트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04-3	스택과 큐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04-4	해시 테이블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04-5	트리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04-6	그래프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05	네트워크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05-1	네트워크의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05-2	물리 계층과 데이터 링크 계층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05-3	네트워크 계층 - IP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05-4	전송 계층 - TCP와 UDP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05-5	응용 계층 - HTTP의 기초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05-6	응용 계층 - HTTP의 응용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05-7	프록시와 안정적인 트래픽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그림(17)</a:t>
            </a:r>
            <a:endParaRPr/>
          </a:p>
        </p:txBody>
      </p:sp>
      <p:sp>
        <p:nvSpPr>
          <p:cNvPr id="236" name="Google Shape;236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7" name="Google Shape;237;p2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각 계층에서 주고받는 패킷(메시지)을 지칭하는 이름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OSI 모델을 기준으로 계층마다 패킷을 부르는 이름이 다름</a:t>
            </a:r>
            <a:endParaRPr/>
          </a:p>
        </p:txBody>
      </p:sp>
      <p:sp>
        <p:nvSpPr>
          <p:cNvPr id="238" name="Google Shape;238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39" name="Google Shape;2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1212" y="1831760"/>
            <a:ext cx="802957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그림(18)</a:t>
            </a:r>
            <a:endParaRPr/>
          </a:p>
        </p:txBody>
      </p:sp>
      <p:sp>
        <p:nvSpPr>
          <p:cNvPr id="246" name="Google Shape;246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캡슐화와 역캡슐화 과정</a:t>
            </a:r>
            <a:endParaRPr/>
          </a:p>
        </p:txBody>
      </p:sp>
      <p:sp>
        <p:nvSpPr>
          <p:cNvPr id="248" name="Google Shape;248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49" name="Google Shape;2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7862" y="1224033"/>
            <a:ext cx="8296275" cy="52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그림(19)</a:t>
            </a:r>
            <a:endParaRPr/>
          </a:p>
        </p:txBody>
      </p:sp>
      <p:sp>
        <p:nvSpPr>
          <p:cNvPr id="256" name="Google Shape;256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실제 네트워크를 통해 주고받는 패킷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오른쪽은 실제 데이터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왼쪽은 같은 내용을 보기 좋게 표현</a:t>
            </a:r>
            <a:endParaRPr/>
          </a:p>
        </p:txBody>
      </p:sp>
      <p:sp>
        <p:nvSpPr>
          <p:cNvPr id="258" name="Google Shape;258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59" name="Google Shape;2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587" y="1981200"/>
            <a:ext cx="812482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2"/>
          <p:cNvSpPr/>
          <p:nvPr/>
        </p:nvSpPr>
        <p:spPr>
          <a:xfrm>
            <a:off x="3117541" y="5828978"/>
            <a:ext cx="5956917" cy="37457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 와이어샤크(wireshark)라는 패킷 캡처 프로그램을 이용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그림(20)</a:t>
            </a:r>
            <a:endParaRPr/>
          </a:p>
        </p:txBody>
      </p:sp>
      <p:sp>
        <p:nvSpPr>
          <p:cNvPr id="267" name="Google Shape;267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8" name="Google Shape;268;p2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데이터 링크 계층과 네트워크 계층의 헤더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 계층의 헤더가 데이터 링크 계층의 헤더 다음으로 덧붙여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 링크 계층의 헤더 - 그림 오른쪽의 ‘f2 00 00’부터 ’01 08 00’까지</a:t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70" name="Google Shape;27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9300" y="1906062"/>
            <a:ext cx="81248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그림(21)</a:t>
            </a:r>
            <a:endParaRPr/>
          </a:p>
        </p:txBody>
      </p:sp>
      <p:sp>
        <p:nvSpPr>
          <p:cNvPr id="277" name="Google Shape;277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8" name="Google Shape;278;p2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3" marL="1600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 계층의 헤더 - 그림 오른쪽의 ‘45 00 01’부터 ‘0a 0a 01’까지</a:t>
            </a:r>
            <a:endParaRPr/>
          </a:p>
        </p:txBody>
      </p:sp>
      <p:sp>
        <p:nvSpPr>
          <p:cNvPr id="279" name="Google Shape;279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80" name="Google Shape;28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875" y="1195202"/>
            <a:ext cx="80962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그림(22)</a:t>
            </a:r>
            <a:endParaRPr/>
          </a:p>
        </p:txBody>
      </p:sp>
      <p:sp>
        <p:nvSpPr>
          <p:cNvPr id="287" name="Google Shape;287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8" name="Google Shape;288;p2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3" marL="1600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전송 계층의 헤더 - ‘fe 81 00’부터 ‘cb 00 00’까지</a:t>
            </a:r>
            <a:endParaRPr/>
          </a:p>
        </p:txBody>
      </p:sp>
      <p:sp>
        <p:nvSpPr>
          <p:cNvPr id="289" name="Google Shape;289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90" name="Google Shape;2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8825" y="1195202"/>
            <a:ext cx="81343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그림(23)</a:t>
            </a:r>
            <a:endParaRPr/>
          </a:p>
        </p:txBody>
      </p:sp>
      <p:sp>
        <p:nvSpPr>
          <p:cNvPr id="297" name="Google Shape;297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8" name="Google Shape;298;p2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3" marL="1600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응용 계층에서 붙여진 데이터로, 실제 송수신하고자 하는 데이터를 포함</a:t>
            </a:r>
            <a:endParaRPr/>
          </a:p>
        </p:txBody>
      </p:sp>
      <p:sp>
        <p:nvSpPr>
          <p:cNvPr id="299" name="Google Shape;299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00" name="Google Shape;30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4062" y="1199318"/>
            <a:ext cx="81438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그림(24)</a:t>
            </a:r>
            <a:endParaRPr/>
          </a:p>
        </p:txBody>
      </p:sp>
      <p:sp>
        <p:nvSpPr>
          <p:cNvPr id="307" name="Google Shape;307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8" name="Google Shape;308;p2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네트워크 지도 그리기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물리 계층과 데이터 링크 계층</a:t>
            </a:r>
            <a:endParaRPr/>
          </a:p>
        </p:txBody>
      </p:sp>
      <p:sp>
        <p:nvSpPr>
          <p:cNvPr id="309" name="Google Shape;309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10" name="Google Shape;31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9234" y="2064057"/>
            <a:ext cx="4809244" cy="2729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그림(25)</a:t>
            </a:r>
            <a:endParaRPr/>
          </a:p>
        </p:txBody>
      </p:sp>
      <p:sp>
        <p:nvSpPr>
          <p:cNvPr id="317" name="Google Shape;317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8" name="Google Shape;318;p2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네트워크 계층</a:t>
            </a:r>
            <a:endParaRPr/>
          </a:p>
        </p:txBody>
      </p:sp>
      <p:sp>
        <p:nvSpPr>
          <p:cNvPr id="319" name="Google Shape;319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20" name="Google Shape;32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6642" y="1390482"/>
            <a:ext cx="7458716" cy="333356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8"/>
          <p:cNvSpPr/>
          <p:nvPr/>
        </p:nvSpPr>
        <p:spPr>
          <a:xfrm>
            <a:off x="2539554" y="5299524"/>
            <a:ext cx="8052046" cy="91940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DHCP는 엄밀히 말해 응용 계층의 프로토콜이지만 네트워크 계층과 깊은 연관이 있는 프로토콜이므로 05-3절에서 학습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그림(26)</a:t>
            </a:r>
            <a:endParaRPr/>
          </a:p>
        </p:txBody>
      </p:sp>
      <p:sp>
        <p:nvSpPr>
          <p:cNvPr id="328" name="Google Shape;328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9" name="Google Shape;329;p2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전송 계층</a:t>
            </a:r>
            <a:endParaRPr/>
          </a:p>
        </p:txBody>
      </p:sp>
      <p:sp>
        <p:nvSpPr>
          <p:cNvPr id="330" name="Google Shape;330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31" name="Google Shape;3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6781" y="1676697"/>
            <a:ext cx="5338438" cy="2279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05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네트워크의 큰 그림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그림(27)</a:t>
            </a:r>
            <a:endParaRPr/>
          </a:p>
        </p:txBody>
      </p:sp>
      <p:sp>
        <p:nvSpPr>
          <p:cNvPr id="338" name="Google Shape;338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9" name="Google Shape;339;p3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응용 계층</a:t>
            </a:r>
            <a:endParaRPr/>
          </a:p>
        </p:txBody>
      </p:sp>
      <p:sp>
        <p:nvSpPr>
          <p:cNvPr id="340" name="Google Shape;340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41" name="Google Shape;3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996" y="1304925"/>
            <a:ext cx="5240008" cy="3848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그림(28)</a:t>
            </a:r>
            <a:endParaRPr/>
          </a:p>
        </p:txBody>
      </p:sp>
      <p:sp>
        <p:nvSpPr>
          <p:cNvPr id="348" name="Google Shape;348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9" name="Google Shape;349;p3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여러 대의 서버로 다중화되어 있는 환경과 클라이언트와 서버 사이에 위치하는 중간 서버</a:t>
            </a:r>
            <a:endParaRPr/>
          </a:p>
        </p:txBody>
      </p:sp>
      <p:sp>
        <p:nvSpPr>
          <p:cNvPr id="350" name="Google Shape;350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51" name="Google Shape;35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9184" y="1675223"/>
            <a:ext cx="7693632" cy="2001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그림(29)</a:t>
            </a:r>
            <a:endParaRPr/>
          </a:p>
        </p:txBody>
      </p:sp>
      <p:sp>
        <p:nvSpPr>
          <p:cNvPr id="358" name="Google Shape;358;p3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9" name="Google Shape;359;p3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60" name="Google Shape;3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930" y="947798"/>
            <a:ext cx="3989034" cy="5634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3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네트워크의 기본 구조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네트워크는 노드와 간선으로 이루어진 자료구조라는 점에서 그래프의 형태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 - 네트워크 기기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간선 - 네트워크 기기 간에 정보를 주고받는 유무선의 통신 매체</a:t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8627" y="2572884"/>
            <a:ext cx="5194746" cy="3869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그림(2)</a:t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네트워크 토폴로지(network topology)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 상에서 노드와 노드 사이의 연결 구조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망형, 트리형, 링형 등</a:t>
            </a:r>
            <a:endParaRPr/>
          </a:p>
        </p:txBody>
      </p:sp>
      <p:sp>
        <p:nvSpPr>
          <p:cNvPr id="87" name="Google Shape;87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075" y="2092325"/>
            <a:ext cx="79438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그림(3)</a:t>
            </a:r>
            <a:endParaRPr/>
          </a:p>
        </p:txBody>
      </p:sp>
      <p:sp>
        <p:nvSpPr>
          <p:cNvPr id="95" name="Google Shape;95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호스트(host)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네트워크의 가장자리에 위치하면서 네트워크를 통해 주고받는 정보를 최초로 송신하고 최종 수신하는 노드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클라이언트(client) - 요청(request)을 보내는 호스트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서버(server) - 응답(response)을 보내는 호스트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노트북의 웹 브라우저를 통해 구글 홈페이지에 접속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노트북이 구글의 서버 컴퓨터에게 웹 페이지를 가져다 달라는 요청을 보냄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구글의 서버 컴퓨터가 노트북에게 웹 페이지로 응답</a:t>
            </a:r>
            <a:endParaRPr/>
          </a:p>
          <a:p>
            <a:pPr indent="-2413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중간 노드 - 가장자리에 위치한 호스트가 주고받는 정보들을 원하는 수신지까지 안정적으로 전송하는 역할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스위치와 라우터, 공유기 등</a:t>
            </a:r>
            <a:endParaRPr/>
          </a:p>
        </p:txBody>
      </p:sp>
      <p:sp>
        <p:nvSpPr>
          <p:cNvPr id="97" name="Google Shape;97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0967" y="3429000"/>
            <a:ext cx="4930066" cy="1225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그림(4)</a:t>
            </a:r>
            <a:endParaRPr/>
          </a:p>
        </p:txBody>
      </p:sp>
      <p:sp>
        <p:nvSpPr>
          <p:cNvPr id="105" name="Google Shape;105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LAN과 WAN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LAN(Local Area Network) - 근거리 네트워크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WAN(Wide Area Network) - 원거리 네트워크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인터넷을 가능하게 만드는 네트워크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일반적으로 ISP(Internet Service Provider)라는 인터넷 서비스 업체가 구축하고 관리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대표적인 국내 ISP 업체 - KT, LG유플러스, SK브로드밴드</a:t>
            </a:r>
            <a:endParaRPr/>
          </a:p>
        </p:txBody>
      </p:sp>
      <p:sp>
        <p:nvSpPr>
          <p:cNvPr id="107" name="Google Shape;107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100" y="3260816"/>
            <a:ext cx="67818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그림(5)</a:t>
            </a:r>
            <a:endParaRPr/>
          </a:p>
        </p:txBody>
      </p:sp>
      <p:sp>
        <p:nvSpPr>
          <p:cNvPr id="115" name="Google Shape;115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패킷 교환 네트워크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패킷(packet) - 송수신되는 데이터의 단위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네트워크는 패킷 단위로 주고받는 정보를 쪼개서 송수신하고 수신지에서 재조립하며 패킷을 주고받는</a:t>
            </a:r>
            <a:br>
              <a:rPr lang="ko-KR"/>
            </a:br>
            <a:r>
              <a:rPr lang="ko-KR"/>
              <a:t>‘패킷 교환 네트워크’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패킷의 구성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페이로드(payload) - 패킷에서 송수신하고자 하는 데이터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헤더(header)와 트레일러(trailer) -패킷에 추가되는 부가 정보</a:t>
            </a:r>
            <a:endParaRPr/>
          </a:p>
        </p:txBody>
      </p:sp>
      <p:sp>
        <p:nvSpPr>
          <p:cNvPr id="117" name="Google Shape;117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3825" y="3562184"/>
            <a:ext cx="43243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05-1 </a:t>
            </a:r>
            <a:r>
              <a:rPr lang="ko-KR"/>
              <a:t>네트워크의 큰 그림(6)</a:t>
            </a:r>
            <a:endParaRPr/>
          </a:p>
        </p:txBody>
      </p:sp>
      <p:sp>
        <p:nvSpPr>
          <p:cNvPr id="125" name="Google Shape;125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6" name="Google Shape;126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주소의 개념과 전송 방식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주소(address) - 패킷의 헤더에 명시되는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 주소와 MAC 주소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유니캐스트(unicast) - 송신지와 수신지가 일대일로 메시지를 주고받는 전송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브로드캐스트(broadcast) - 네트워크상의 모든 호스트에게 메시지를 전송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브로드캐스트 도메인(broadcast domain) - 브로드캐스트가 전송되는 범위</a:t>
            </a:r>
            <a:br>
              <a:rPr lang="ko-KR"/>
            </a:br>
            <a:r>
              <a:rPr lang="ko-KR"/>
              <a:t>- 호스트가 같은 브로드캐스트 도메인에 속해 있는 경우에는 같은 LAN에 속해 있다고 간주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멀티캐스트(multicast) - 네트워크 내의 동일 그룹에 속한 호스트에게만 전송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애니캐스트(anycast) - 네트워크 내의 동일 그룹에 속한 호스트 중 가장 가까운 호스트에게 전송</a:t>
            </a:r>
            <a:endParaRPr/>
          </a:p>
        </p:txBody>
      </p:sp>
      <p:sp>
        <p:nvSpPr>
          <p:cNvPr id="127" name="Google Shape;127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0541" y="4251960"/>
            <a:ext cx="53340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