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6" roundtripDataSignature="AMtx7mg5VQbIEVWSdg38BPE4Cb5pHU9w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2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2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2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2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4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05 네트워크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05-2 물리 계층과 데이터 링크 계층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12624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계층(7)</a:t>
            </a:r>
            <a:endParaRPr/>
          </a:p>
        </p:txBody>
      </p:sp>
      <p:sp>
        <p:nvSpPr>
          <p:cNvPr id="133" name="Google Shape;133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실제 이더넷 프레임(그림에서 박스 표기된 부분)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수신지 MAC 주소(Destination) - ‘f2:00:00:02:02:02’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MAC 주소(Source) - ‘f2:00:00:01:01:01’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타입에 명시되어 있는 ‘0800’은 Ipv4를 나타냄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이 프레임은 MAC 주소가 ‘f2:00:00:02:02:02’인 호스트가 ‘f2:00:00:01:01:01’에게 보내는</a:t>
            </a:r>
            <a:br>
              <a:rPr lang="ko-KR"/>
            </a:br>
            <a:r>
              <a:rPr lang="ko-KR"/>
              <a:t> ‘IPv4가 캡슐화된 프레임’</a:t>
            </a:r>
            <a:endParaRPr/>
          </a:p>
        </p:txBody>
      </p:sp>
      <p:sp>
        <p:nvSpPr>
          <p:cNvPr id="135" name="Google Shape;135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890" y="2925099"/>
            <a:ext cx="81534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/>
          <p:nvPr/>
        </p:nvSpPr>
        <p:spPr>
          <a:xfrm>
            <a:off x="3042082" y="5668421"/>
            <a:ext cx="6107836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제시된 그림에는 프리앰블과 FCS는 포함되어 있지 않음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계층(8)</a:t>
            </a:r>
            <a:endParaRPr/>
          </a:p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유무선 통신 매체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유선 매체 - 트위스티드 페어 케이블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트위스티드 페어 케이블(twisted pair cable)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가닥(pair)씩 꼬아져 있는(twisted) 구리선을 통해 전기적으로 신호를 주고받는 통신 매체 </a:t>
            </a:r>
            <a:endParaRPr/>
          </a:p>
        </p:txBody>
      </p:sp>
      <p:sp>
        <p:nvSpPr>
          <p:cNvPr id="146" name="Google Shape;146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637" y="2816225"/>
            <a:ext cx="80867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계층(9)</a:t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트위스티드 페어 케이블의 성능 카테고리(category) 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노이즈(noise)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트위스티드 페어 케이블은 구리선을 통해 전기적인 신호를 주고받기 때문에 전기 신호에 왜곡을 줄 수 있는 주변 잡음에 취약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차폐(shielding) - 케이블을 그물 모양의 철사나 포일(foil)로 감싸 노이즈를 방지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STP(Shielded Twisted Pair) 케이블 - 브레이드 실드(braided shield)로 노이즈를 감소시킨 케이블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FTP(Foil Twisted Pair) 케이블 - 포일 실드(foil shield)로 노이즈를 감소시킨 케이블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UTP(Unshielded Twisted Pair) 케이블 - 아무것도 감싸지 않아 구리선만 있는 케이블</a:t>
            </a:r>
            <a:endParaRPr/>
          </a:p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990" y="1304925"/>
            <a:ext cx="80486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계층(10)</a:t>
            </a:r>
            <a:endParaRPr/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5" name="Google Shape;165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 flipH="1" rot="10800000">
            <a:off x="947738" y="1215199"/>
            <a:ext cx="10477499" cy="526954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13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168" name="Google Shape;168;p13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70" name="Google Shape;170;p1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71" name="Google Shape;171;p1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3" name="Google Shape;173;p13"/>
          <p:cNvSpPr txBox="1"/>
          <p:nvPr/>
        </p:nvSpPr>
        <p:spPr>
          <a:xfrm>
            <a:off x="1271588" y="1304925"/>
            <a:ext cx="10111666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실드의 상세한 표기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   ] / [    ] TP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첫 번째와 두 번째 괄호 안에 U, S, F를 명시 - U는 실드 없음, S는 브레이드 실드, F는 포일 실드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(첫 번째 괄호) 케이블의 외부를 감싸는 실드의 종류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(두 번째 괄호) 꼬아 놓은 구리선을 감싸는 실드의 종류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3" marL="1657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S/FTP 케이블: (외부) 브레이드 실드, (구리선) 포일 실드</a:t>
            </a:r>
            <a:endParaRPr/>
          </a:p>
          <a:p>
            <a:pPr indent="-285750" lvl="3" marL="1657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F/FTP 케이블: (외부) + (구리선) 모두 포일 실드</a:t>
            </a:r>
            <a:endParaRPr/>
          </a:p>
          <a:p>
            <a:pPr indent="-285750" lvl="3" marL="1657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SF/FTP 케이블: (외부) 브레이드 실드와 포일 실드, (구리선) 포일 실드</a:t>
            </a:r>
            <a:endParaRPr/>
          </a:p>
          <a:p>
            <a:pPr indent="-285750" lvl="3" marL="16573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U/UTP 케이블: 아무것도 감싸지 않은 케이블</a:t>
            </a:r>
            <a:endParaRPr/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9964" y="4304187"/>
            <a:ext cx="6052072" cy="226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계층(11)</a:t>
            </a:r>
            <a:endParaRPr/>
          </a:p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무선 매체 - 전파와 WiFi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진동수 2.4GHz와 5GHz - 와이파이를 사용할 때 주로 활용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와이파이(Wi-Fi) - ‘IEEE 802.11’이라는 표준을 따르는 무선 LAN 기술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‘IEEE 802.11ax’, ‘IEEE 802.11ac’ 등 각기 다른 표준 규격을 구분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와이파이 4, 와이파이 5와 같이 와이파이 뒤에 붙는 숫자로 세대를 구분</a:t>
            </a:r>
            <a:endParaRPr/>
          </a:p>
        </p:txBody>
      </p:sp>
      <p:sp>
        <p:nvSpPr>
          <p:cNvPr id="183" name="Google Shape;183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471" y="3054889"/>
            <a:ext cx="4134772" cy="22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488" y="3054889"/>
            <a:ext cx="40100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계층(12)</a:t>
            </a:r>
            <a:endParaRPr/>
          </a:p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윈도우 운영체제의 와이파이 설정 화면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[프로토콜]의 ‘Wi-Fi 4(802.11n)’에서 와이파이의 세대와 표준 규격을 확인</a:t>
            </a:r>
            <a:endParaRPr/>
          </a:p>
        </p:txBody>
      </p:sp>
      <p:sp>
        <p:nvSpPr>
          <p:cNvPr id="194" name="Google Shape;194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9538" y="1662305"/>
            <a:ext cx="5012924" cy="491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계층(13)</a:t>
            </a:r>
            <a:endParaRPr/>
          </a:p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별개의 무선 네트워크는 같은 주파수 대역을 사용하더라도 서로의 신호에 간섭하지 않도록 같은 대역을 사용하는 서로 다른 무선 네트워크를 구분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채널(channel) - 하위 주파수 대역으로 세분화 해당 채널 대역에서 무선 통신이 이루어집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채널은 자동 설정되지만, 특정 채널을 사용하도록 수동으로 설정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신호가 중첩되지 않는 채널을 사용</a:t>
            </a:r>
            <a:endParaRPr/>
          </a:p>
        </p:txBody>
      </p:sp>
      <p:sp>
        <p:nvSpPr>
          <p:cNvPr id="204" name="Google Shape;204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933" y="2816225"/>
            <a:ext cx="6280134" cy="352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계층(14)</a:t>
            </a:r>
            <a:endParaRPr/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3" name="Google Shape;213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 flipH="1" rot="10800000">
            <a:off x="947738" y="1164557"/>
            <a:ext cx="10477499" cy="299907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17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216" name="Google Shape;216;p17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1" name="Google Shape;221;p17"/>
          <p:cNvSpPr txBox="1"/>
          <p:nvPr/>
        </p:nvSpPr>
        <p:spPr>
          <a:xfrm>
            <a:off x="1172534" y="1341618"/>
            <a:ext cx="1002790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AP와 SSID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AP(Access Point) 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무선 통신 기기를 연결해 무선 네트워크를 구성하는 장비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무선 공유기가 AP의 역할을 담당하는 대표적인 네트워크 장비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SSID(Service Set Identifier) - 서비스 셋 식별자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서비스 셋(Service Set) - AP를 중심으로 구성된 무선 네트워크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SSID - 서비스 셋을 식별하는 정보</a:t>
            </a:r>
            <a:endParaRPr/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0103" y="2022573"/>
            <a:ext cx="18002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계층(15)</a:t>
            </a:r>
            <a:endParaRPr/>
          </a:p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네트워크 인터페이스: NIC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인터페이스(network interface) - 네트워크 상에서 노드와 통신 매체가 연결되는 지점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노드와 네트워크 사이의 통로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인터페이스마다 물리적 주소라고 불리는 MAC 주소가 부여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NIC(Network Interface Controller) - 네트워크 인터페이스의 역할을 담당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인터페이스 카드, 네트워크 어댑터, LAN 카드, 네트워크 카드, (이더넷 네트워크의 경우)이더넷 카드 등 다양한 명칭으로 불리는 하드웨어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통신 매체의 신호를 호스트가 이해하는 프레임으로 변환하거나 호스트가 이해하는 프레임을 통신 매체의 신호로 변환하는 역할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때로는 MAC 주소를 토대로 잘못 전송된 패킷이 없는지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NIC는 본래 확장 카드 형태의 장비였지만, 최근에는 USB 연결이나 </a:t>
            </a:r>
            <a:br>
              <a:rPr lang="ko-KR"/>
            </a:br>
            <a:r>
              <a:rPr lang="ko-KR"/>
              <a:t>메인 보드 내장 등 다양한 형태로 변화</a:t>
            </a:r>
            <a:endParaRPr/>
          </a:p>
        </p:txBody>
      </p:sp>
      <p:sp>
        <p:nvSpPr>
          <p:cNvPr id="231" name="Google Shape;231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8621" y="4052267"/>
            <a:ext cx="29146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계층(16)</a:t>
            </a:r>
            <a:endParaRPr/>
          </a:p>
        </p:txBody>
      </p:sp>
      <p:sp>
        <p:nvSpPr>
          <p:cNvPr id="239" name="Google Shape;239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NIC의 동작은 2장 ‘컴퓨터 구조’와 3장 ‘운영체제’에서 설명한 입출력 방식과 동일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NIC를 작동시키는 시스템 콜이 호출되면 (커널 모드로 전환된 뒤에)송수신이 수행되고, </a:t>
            </a:r>
            <a:br>
              <a:rPr lang="ko-KR"/>
            </a:br>
            <a:r>
              <a:rPr lang="ko-KR"/>
              <a:t>입출력이 완료되면 인터럽트를 통해 CPU에게 작업이 완료되었음을 알림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대부분 DMA도 지원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고대역폭을 감당해야 하는 환경에서는 메인 보드에 내장된 NIC가 있더라도 고가의 고속 NIC를 추가로 구비</a:t>
            </a:r>
            <a:endParaRPr/>
          </a:p>
        </p:txBody>
      </p:sp>
      <p:sp>
        <p:nvSpPr>
          <p:cNvPr id="241" name="Google Shape;241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계층(17)</a:t>
            </a:r>
            <a:endParaRPr/>
          </a:p>
        </p:txBody>
      </p:sp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9" name="Google Shape;249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0136" y="1015529"/>
            <a:ext cx="7131728" cy="522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계층(18)</a:t>
            </a:r>
            <a:endParaRPr/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8" name="Google Shape;258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 flipH="1" rot="10800000">
            <a:off x="1271588" y="1215200"/>
            <a:ext cx="10056319" cy="324191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21"/>
          <p:cNvGrpSpPr/>
          <p:nvPr/>
        </p:nvGrpSpPr>
        <p:grpSpPr>
          <a:xfrm>
            <a:off x="1271589" y="779306"/>
            <a:ext cx="10153649" cy="435894"/>
            <a:chOff x="1624614" y="3429000"/>
            <a:chExt cx="10153649" cy="435894"/>
          </a:xfrm>
        </p:grpSpPr>
        <p:sp>
          <p:nvSpPr>
            <p:cNvPr id="261" name="Google Shape;261;p21"/>
            <p:cNvSpPr/>
            <p:nvPr/>
          </p:nvSpPr>
          <p:spPr>
            <a:xfrm>
              <a:off x="1624614" y="3547697"/>
              <a:ext cx="1015364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63" name="Google Shape;263;p2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64" name="Google Shape;264;p2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6" name="Google Shape;266;p21"/>
          <p:cNvSpPr txBox="1"/>
          <p:nvPr/>
        </p:nvSpPr>
        <p:spPr>
          <a:xfrm>
            <a:off x="1401908" y="1302406"/>
            <a:ext cx="10023330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티밍과 본딩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티밍(teaming) 혹은 본딩(bonding)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 단계의 성능 향상을 위해 사용하는 방식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물리적인 NIC를 마치 하나의 고속 NIC처럼 구성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티밍은 윈도우 운영체제에서 주로 사용하고 본딩은 리눅스 운영체제에서 주로 사용하는 용어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저성능의 여러 물리적인 입출력장치를 고성능의 논리적 입출력장치 하나로 묶어 사용한다는 점에서 2장 ‘컴퓨터 구조’에서 학습했던 RAID와 유사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RAID를 통해 빠르고 안정적인 입출력이 가능한 것처럼 티밍과 본딩을 통해 송수신 성능을 향상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하나의 NIC에 문제가 발생하더라도 다른 NIC를 통해 송수신되도록 하여 안정적으로 송수신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계층(19)</a:t>
            </a:r>
            <a:endParaRPr/>
          </a:p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허브와 스위치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물리 계층의 허브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허브 - 물리 계층의 대표적인 네트워크 장비로, 여러 대의 호스트를 연결하는 장치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리피터 허브(repeater hub)라고 부르기도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이더넷 허브(Ethernet hub) - 특히 이더넷 네트워크의 허브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포트(port) - 허브에서 케이블의 커넥터가 꽂히는 부분</a:t>
            </a:r>
            <a:br>
              <a:rPr lang="ko-KR"/>
            </a:br>
            <a:r>
              <a:rPr lang="ko-KR"/>
              <a:t>통신 매체를 연결하는 지점</a:t>
            </a:r>
            <a:endParaRPr/>
          </a:p>
        </p:txBody>
      </p:sp>
      <p:sp>
        <p:nvSpPr>
          <p:cNvPr id="275" name="Google Shape;275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6" name="Google Shape;2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2634" y="2594518"/>
            <a:ext cx="3256395" cy="172015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2"/>
          <p:cNvSpPr/>
          <p:nvPr/>
        </p:nvSpPr>
        <p:spPr>
          <a:xfrm>
            <a:off x="3685795" y="5583291"/>
            <a:ext cx="4458548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포트(port)는 다른 의미로도 사용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05-4절‘전송 계층 - TCP와 UDP’에서 참고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계층(20)</a:t>
            </a:r>
            <a:endParaRPr/>
          </a:p>
        </p:txBody>
      </p:sp>
      <p:sp>
        <p:nvSpPr>
          <p:cNvPr id="284" name="Google Shape;284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허브의 2가지 중요한 특징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전달받은 신호를 모든 포트로 내보냄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허브는 신호를 전달받으면 해당 신호에 대한 어떠한 조작이나 판단도 하지 않고, 모든 포트에 단순하게 신호를 내보냄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반이중 모드로 통신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반이중(half duplex) 모드 - 송신 또는 수신을 번갈아 가면서 수행해야 하는 통신 방식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동시 송수신이 불가능한 상태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ko-KR"/>
              <a:t>전이중(full duplex) 모드 - 동시 송수신이 가능한 상태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전화기처럼 양방향 송수신이 가능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 링크 계층의 네트워크 장비인 스위치는 전이중 모드를 지원</a:t>
            </a:r>
            <a:endParaRPr/>
          </a:p>
        </p:txBody>
      </p:sp>
      <p:sp>
        <p:nvSpPr>
          <p:cNvPr id="286" name="Google Shape;286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계층(21)</a:t>
            </a:r>
            <a:endParaRPr/>
          </a:p>
        </p:txBody>
      </p:sp>
      <p:sp>
        <p:nvSpPr>
          <p:cNvPr id="293" name="Google Shape;293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4" name="Google Shape;294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flipH="1" rot="10800000">
            <a:off x="947738" y="1215200"/>
            <a:ext cx="10477499" cy="525710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24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97" name="Google Shape;297;p24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99" name="Google Shape;299;p2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00" name="Google Shape;300;p2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2" name="Google Shape;302;p24"/>
          <p:cNvSpPr txBox="1"/>
          <p:nvPr/>
        </p:nvSpPr>
        <p:spPr>
          <a:xfrm>
            <a:off x="1198485" y="1346602"/>
            <a:ext cx="10120544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충돌과 충돌 도메인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허브는 반이중 모드로 통신하기 때문에 어느 한 호스트가 허브를 향해 정보를 전달하면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다른 호스트는 정보를 전송할 수 없음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만일 허브를 향해 동시에 메시지를 보내면 충돌(collision ) 문제가 발생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콜리전(충돌) 도메인(collision domain ) - 충돌이 발생할 수 있는 영역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허브는 전달받은 신호를 모든 포트로 내보내는 동시에 반이중 모드로 통신하므로 허브에서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충돌이 발생할 수 있는 영역(콜리전도메인)은 ‘허브에 연결된 모든 호스트’가 됨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61" y="3514560"/>
            <a:ext cx="5681708" cy="288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계층(22)</a:t>
            </a:r>
            <a:endParaRPr/>
          </a:p>
        </p:txBody>
      </p:sp>
      <p:sp>
        <p:nvSpPr>
          <p:cNvPr id="310" name="Google Shape;310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1" name="Google Shape;311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데이터 링크 계층의 스위치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스위치(switch) - 허브의 한계를 보완하기 위한 네트워크 장비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스위치는 허브와 달리 전달받은 신호를 목적지 호스트가 연결된 포트로만 내보냄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전이중 모드를 지원하므로 허브와 비교해 콜리전 도메인이 좁음</a:t>
            </a:r>
            <a:endParaRPr/>
          </a:p>
        </p:txBody>
      </p:sp>
      <p:sp>
        <p:nvSpPr>
          <p:cNvPr id="312" name="Google Shape;312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1551914" y="5145719"/>
            <a:ext cx="9314354" cy="107721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여기서 설명하는 스위치는 2계층(데이터 링크 계층)에서 사용한다는 점에서 L2 스위치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링크 계층의 상위 계층에서 사용되는 L3 스위치, L4 스위치 등도 있지만, 책에서는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혼동을 방지하기 위해 ‘스위치’라는 용어를 L2 스위치와 동일한 의미로 사용</a:t>
            </a:r>
            <a:endParaRPr/>
          </a:p>
        </p:txBody>
      </p:sp>
      <p:pic>
        <p:nvPicPr>
          <p:cNvPr id="314" name="Google Shape;3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712" y="2816225"/>
            <a:ext cx="61245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계층(23)</a:t>
            </a:r>
            <a:endParaRPr/>
          </a:p>
        </p:txBody>
      </p:sp>
      <p:sp>
        <p:nvSpPr>
          <p:cNvPr id="321" name="Google Shape;321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2" name="Google Shape;322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MAC 주소 학습(MAC address learning) 기능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스위치가 전달받은 신호를 원하는 포트에만 내보냄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MAC 주소 테이블(MAC address table)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스위치는 프레임 속 MAC 주소를 토대로 현재 어떤 포트에 어떤 MAC 주소를 가진 호스트가 연결되어 </a:t>
            </a:r>
            <a:br>
              <a:rPr lang="ko-KR"/>
            </a:br>
            <a:r>
              <a:rPr lang="ko-KR"/>
              <a:t>있는지 파악하고, ‘포트, 연결된 호스트의 MAC 주소’ 의 대응 관계를 테이블의 형태로 메모리에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스위치가 전달받은 신호를 목적지 호스트가 연결된 포트로만 내보낼 수 있는 이유는 MAC 주소 테이블을 </a:t>
            </a:r>
            <a:br>
              <a:rPr lang="ko-KR"/>
            </a:br>
            <a:r>
              <a:rPr lang="ko-KR"/>
              <a:t>생성하고 참조할 수 있기 때문임</a:t>
            </a:r>
            <a:endParaRPr/>
          </a:p>
        </p:txBody>
      </p:sp>
      <p:sp>
        <p:nvSpPr>
          <p:cNvPr id="323" name="Google Shape;323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계층(24)</a:t>
            </a:r>
            <a:endParaRPr/>
          </a:p>
        </p:txBody>
      </p:sp>
      <p:sp>
        <p:nvSpPr>
          <p:cNvPr id="330" name="Google Shape;330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1" name="Google Shape;331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107" y="1238435"/>
            <a:ext cx="8711786" cy="438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계층(25)</a:t>
            </a:r>
            <a:endParaRPr/>
          </a:p>
        </p:txBody>
      </p:sp>
      <p:sp>
        <p:nvSpPr>
          <p:cNvPr id="339" name="Google Shape;339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VLAN 기능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VLAN(Virtual LAN) - 가상(Virtual )의 LAN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스위치에 연결된 모든 호스트를 하나의 네트워크로 간주하고 싶지 않을 때, 여러 논리적인 네트워크로 나누고 싶을 때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다음과 같이 스위치에 연결된 호스트 A~I를 2개의 논리적인 네트워크(VLAN)로 나누는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A~D와 호스트 E~I는 서로 다른 VLAN에 속해 있으므로 서로 다른 네트워크로 간주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브로드캐스트 도메인도 겹치지 않아 VLAN1의 브로드캐스트 메시지가 VLAN2에 도달하지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A~D와 호스트 E~I가 서로 통신을 주고받으려면 네트워크 계층 이상의 장비가 필요</a:t>
            </a:r>
            <a:endParaRPr/>
          </a:p>
        </p:txBody>
      </p:sp>
      <p:sp>
        <p:nvSpPr>
          <p:cNvPr id="341" name="Google Shape;341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계층(26)</a:t>
            </a:r>
            <a:endParaRPr/>
          </a:p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9" name="Google Shape;349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0" name="Google Shape;3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841" y="1304925"/>
            <a:ext cx="81534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05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물리 계층과 데이터 링크 계층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이더넷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이더넷(Ethernet)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통신 매체를 통해 신호를 송수신하는 방법, 데이터 링크 계층에서 주고받는 데이터(프레임) 형식 등이 </a:t>
            </a:r>
            <a:br>
              <a:rPr lang="ko-KR"/>
            </a:br>
            <a:r>
              <a:rPr lang="ko-KR"/>
              <a:t>정의된 기술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현대 대부분의 (유선)LAN은 이더넷을 기반으로 구현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이더넷 표준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이더넷은 IEEE 802.3이라는 이름으로 국제 표준화</a:t>
            </a:r>
            <a:endParaRPr/>
          </a:p>
        </p:txBody>
      </p:sp>
      <p:sp>
        <p:nvSpPr>
          <p:cNvPr id="86" name="Google Shape;86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4358" y="1842116"/>
            <a:ext cx="9523284" cy="221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계층(3)</a:t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이더넷의 특징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(유선)LAN 대부분이 이더넷 표준을 따르기 때문에 대다수의 LAN 장비들이 특정 이더넷 표준을 따름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이더넷 표준에 따라 통신 매체의 종류를 비롯한 신호 송수신 방법, 나아가 최대 지원 속도도 달라질 수 있음</a:t>
            </a:r>
            <a:endParaRPr/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2195512"/>
            <a:ext cx="80962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계층(4)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이더넷 프레임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이더넷 프레임(Ethernet frame) - 이더넷 기반의 네트워크에서 주고받는 프레임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프리앰블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송수신지 MAC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타입/길이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FCS</a:t>
            </a:r>
            <a:endParaRPr/>
          </a:p>
        </p:txBody>
      </p:sp>
      <p:sp>
        <p:nvSpPr>
          <p:cNvPr id="106" name="Google Shape;106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172" y="3604334"/>
            <a:ext cx="9174738" cy="169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계층(5)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프리앰블(preamble)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송수신지 동기화를 위해 사용되는 8바이트(64비트) 크기의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프리앰블의 첫 7바이트는 10101010이라는 값을 가지고, 마지막 바이트는 10101011이라는 값을 가짐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수신지 입장에서는 이 프리앰블 비트를 통해 현재의 이더넷 프레임이 수신되고 있다는 사실을 알아차림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송수신지 MAC 주소(mac address)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프레임에서 가장 중요한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송신지와 수신지를 특정할 수 있는 6바이트(48비트) 길이의 MAC 주소가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콜론(:)으로 구분된 12자리 16진수로 구성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MAC 주소는 네트워크 인터페이스마다 하나씩 부여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NIC가 여러 개인 상황처럼 네트워크 인터페이스가 여럿이라면 한 호스트가 여러 개의 </a:t>
            </a:r>
            <a:br>
              <a:rPr lang="ko-KR"/>
            </a:br>
            <a:r>
              <a:rPr lang="ko-KR"/>
              <a:t>MAC 주소를 가질 수 있음</a:t>
            </a:r>
            <a:endParaRPr/>
          </a:p>
        </p:txBody>
      </p:sp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0112" y="3875103"/>
            <a:ext cx="27717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물리 계층과 데이터 링크 계층(6)</a:t>
            </a:r>
            <a:endParaRPr/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타입/길이(type/length)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필드에 명시된 크기가 1500 이하(16진수 05DC)이면 이 필드는 프레임의 크기를 나타내고, </a:t>
            </a:r>
            <a:br>
              <a:rPr lang="ko-KR"/>
            </a:br>
            <a:r>
              <a:rPr lang="ko-KR"/>
              <a:t>1536 이상(16진수 0600)이면 타입을 나타냄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타입은 캡슐화된 상위 계층의 정보를 의미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타입을 통해 어떤 상위 계층 프로토콜이 캡슐화되었는지를 알 수 있음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데이터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페이로드, 즉 상위 계층으로 전달하거나 전달받을 데이터가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 필드에 포함될 수 있는 데이터의 최대 크기는 일반적으로 1500바이트 이하로 제한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이보다 큰 데이터를 보낼 경우에는 여러 패킷으로 나뉘어 전송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MTU - ‘1500바이트’는 이더넷 프레임으로 전송 가능한 최대 데이터의 크기이자, 네트워크 계층 패킷</a:t>
            </a:r>
            <a:br>
              <a:rPr lang="ko-KR"/>
            </a:br>
            <a:r>
              <a:rPr lang="ko-KR"/>
              <a:t>(헤더 + 페이로드)의 최대 크기를 지칭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FCS(Frame Check Sequence)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트레일러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프레임의 오류가 있는지의 여부를 확인 - CRC(Cyclic Redundancy Check) 오류 검출용 값이 명시</a:t>
            </a:r>
            <a:endParaRPr/>
          </a:p>
        </p:txBody>
      </p:sp>
      <p:sp>
        <p:nvSpPr>
          <p:cNvPr id="126" name="Google Shape;12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