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6"/>
  </p:notesMasterIdLst>
  <p:handoutMasterIdLst>
    <p:handoutMasterId r:id="rId57"/>
  </p:handoutMasterIdLst>
  <p:sldIdLst>
    <p:sldId id="461" r:id="rId2"/>
    <p:sldId id="462" r:id="rId3"/>
    <p:sldId id="386" r:id="rId4"/>
    <p:sldId id="387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44" r:id="rId28"/>
    <p:sldId id="545" r:id="rId29"/>
    <p:sldId id="546" r:id="rId30"/>
    <p:sldId id="547" r:id="rId31"/>
    <p:sldId id="548" r:id="rId32"/>
    <p:sldId id="554" r:id="rId33"/>
    <p:sldId id="550" r:id="rId34"/>
    <p:sldId id="549" r:id="rId35"/>
    <p:sldId id="551" r:id="rId36"/>
    <p:sldId id="553" r:id="rId37"/>
    <p:sldId id="555" r:id="rId38"/>
    <p:sldId id="557" r:id="rId39"/>
    <p:sldId id="558" r:id="rId40"/>
    <p:sldId id="559" r:id="rId41"/>
    <p:sldId id="556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2" r:id="rId54"/>
    <p:sldId id="571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DCECDD"/>
    <a:srgbClr val="9DCBA0"/>
    <a:srgbClr val="FFE6AD"/>
    <a:srgbClr val="AD5693"/>
    <a:srgbClr val="974387"/>
    <a:srgbClr val="EBF0E0"/>
    <a:srgbClr val="D4A8C6"/>
    <a:srgbClr val="76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8898" autoAdjust="0"/>
  </p:normalViewPr>
  <p:slideViewPr>
    <p:cSldViewPr>
      <p:cViewPr varScale="1">
        <p:scale>
          <a:sx n="93" d="100"/>
          <a:sy n="93" d="100"/>
        </p:scale>
        <p:origin x="78" y="35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300611-ED0B-4277-AC81-39A32914EA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3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FFE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ACE57F89-61A9-44E2-A0E6-2A26241F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1" y="128993"/>
            <a:ext cx="6725574" cy="5445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3C86BF-9989-42A1-A888-E7DC9087D8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4" y="437571"/>
            <a:ext cx="1057765" cy="846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EA143B-EB7A-4191-A310-E154AE75AC27}"/>
              </a:ext>
            </a:extLst>
          </p:cNvPr>
          <p:cNvGrpSpPr/>
          <p:nvPr userDrawn="1"/>
        </p:nvGrpSpPr>
        <p:grpSpPr>
          <a:xfrm>
            <a:off x="5148063" y="4247667"/>
            <a:ext cx="2337857" cy="2040235"/>
            <a:chOff x="5076056" y="4365104"/>
            <a:chExt cx="2520280" cy="21602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9C4392-691D-4A6D-BB6E-D87D08B7C13D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ACF1DE-6665-4227-98CC-178860928CE9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3">
            <a:extLst>
              <a:ext uri="{FF2B5EF4-FFF2-40B4-BE49-F238E27FC236}">
                <a16:creationId xmlns:a16="http://schemas.microsoft.com/office/drawing/2014/main" id="{2E24C320-CDE6-4630-83B2-85D0399C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44" y="5733256"/>
            <a:ext cx="7437512" cy="1008112"/>
          </a:xfrm>
        </p:spPr>
        <p:txBody>
          <a:bodyPr>
            <a:noAutofit/>
          </a:bodyPr>
          <a:lstStyle>
            <a:lvl1pPr algn="l">
              <a:defRPr sz="3400" b="1">
                <a:solidFill>
                  <a:schemeClr val="tx1"/>
                </a:solidFill>
                <a:latin typeface="+mj-lt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8BF4A-C6E9-4915-A8D9-E054DC69ADE3}"/>
              </a:ext>
            </a:extLst>
          </p:cNvPr>
          <p:cNvGrpSpPr/>
          <p:nvPr userDrawn="1"/>
        </p:nvGrpSpPr>
        <p:grpSpPr>
          <a:xfrm>
            <a:off x="5004048" y="3717032"/>
            <a:ext cx="2861255" cy="2304256"/>
            <a:chOff x="5076056" y="3933056"/>
            <a:chExt cx="3336427" cy="259233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7C7F911-86B5-45CD-AC7B-8532C573E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5" y="3933056"/>
              <a:ext cx="2976388" cy="25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B4DCC-822B-450A-826C-7E7CBD15EBFF}"/>
                </a:ext>
              </a:extLst>
            </p:cNvPr>
            <p:cNvSpPr/>
            <p:nvPr userDrawn="1"/>
          </p:nvSpPr>
          <p:spPr>
            <a:xfrm>
              <a:off x="5076056" y="5733306"/>
              <a:ext cx="936104" cy="792088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B39D77-9595-4D2C-ABEA-3D1EA8503E4A}"/>
                </a:ext>
              </a:extLst>
            </p:cNvPr>
            <p:cNvSpPr/>
            <p:nvPr userDrawn="1"/>
          </p:nvSpPr>
          <p:spPr>
            <a:xfrm>
              <a:off x="7020272" y="4365104"/>
              <a:ext cx="576064" cy="504056"/>
            </a:xfrm>
            <a:prstGeom prst="rect">
              <a:avLst/>
            </a:prstGeom>
            <a:solidFill>
              <a:srgbClr val="FFE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34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DC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050"/>
            </a:lvl4pPr>
            <a:lvl5pPr marL="990600" indent="-180975">
              <a:buClr>
                <a:srgbClr val="9DCBA0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D318F1A-AEAF-4077-9FB6-1A8668FF1976}" type="datetime1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94BB8-8022-47B5-AFFE-602E470A1A99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A8AB61-3B6D-4448-BD4D-E1F5F872AABD}"/>
                </a:ext>
              </a:extLst>
            </p:cNvPr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9DCBA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A252BC3-DC9E-40A8-82EF-4EA824E345B8}"/>
                </a:ext>
              </a:extLst>
            </p:cNvPr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C0DEC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825EF-1A70-4CF4-A6CA-A2ADE76A72B5}"/>
                </a:ext>
              </a:extLst>
            </p:cNvPr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DCECDD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02A5D1-A1A7-41E6-9C71-CC3110FF0014}"/>
                </a:ext>
              </a:extLst>
            </p:cNvPr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559E5B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9DCBA0"/>
              </a:buClr>
              <a:buSzPct val="96000"/>
              <a:defRPr sz="1100"/>
            </a:lvl4pPr>
            <a:lvl5pPr marL="990600" indent="-180975">
              <a:buClr>
                <a:srgbClr val="9DCBA0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CCEB8D-24AF-43D3-A3CE-EFAD3CC9732A}" type="datetime1">
              <a:rPr lang="ko-KR" altLang="en-US" smtClean="0"/>
              <a:t>2021-04-05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1" r:id="rId3"/>
    <p:sldLayoutId id="2147483702" r:id="rId4"/>
    <p:sldLayoutId id="2147483703" r:id="rId5"/>
    <p:sldLayoutId id="2147483685" r:id="rId6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E11882_01/index.htm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PL/SQL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DF11D-B3BF-496A-B9B0-CA21817041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Procedural Language/Structured Query Language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ko-KR" altLang="en-US" dirty="0"/>
              <a:t> 데이터베이스 응용 프로그램을 작성하는 데 사용하는 오라클의 </a:t>
            </a:r>
            <a:r>
              <a:rPr lang="en-US" altLang="ko-KR" dirty="0"/>
              <a:t>SQL </a:t>
            </a:r>
            <a:r>
              <a:rPr lang="ko-KR" altLang="en-US" dirty="0"/>
              <a:t>전용 언어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전용 언어로 </a:t>
            </a:r>
            <a:r>
              <a:rPr lang="en-US" altLang="ko-KR" dirty="0"/>
              <a:t>SQL </a:t>
            </a:r>
            <a:r>
              <a:rPr lang="ko-KR" altLang="en-US" dirty="0"/>
              <a:t>문에 변수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입출력 등의 프로그래밍 기능을 추가하여 </a:t>
            </a:r>
            <a:r>
              <a:rPr lang="en-US" altLang="ko-KR" dirty="0"/>
              <a:t>SQL </a:t>
            </a:r>
            <a:r>
              <a:rPr lang="ko-KR" altLang="en-US" dirty="0"/>
              <a:t>만으로 처리하기 어려운 문제를 해결함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PL/SQL</a:t>
            </a:r>
            <a:r>
              <a:rPr lang="ko-KR" altLang="en-US" dirty="0"/>
              <a:t>은 </a:t>
            </a:r>
            <a:r>
              <a:rPr lang="en-US" altLang="ko-KR" dirty="0"/>
              <a:t>SQL Developer</a:t>
            </a:r>
            <a:r>
              <a:rPr lang="ko-KR" altLang="en-US" dirty="0"/>
              <a:t>에서 바로 작성하고 컴파일한 후 결과를 실행함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9C5F6D-5815-40E2-B4BF-E816A8DB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8" y="3189245"/>
            <a:ext cx="7008344" cy="33360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프로시저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01C69C4D-7FB6-4512-AC0B-E70E7080639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8" y="1125538"/>
            <a:ext cx="6796497" cy="539908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5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C6044-0B64-43FC-94BB-53F204B802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프로시저를 정의하려면 </a:t>
            </a:r>
            <a:r>
              <a:rPr lang="en-US" altLang="ko-KR" dirty="0"/>
              <a:t>CREATE PROCEDURE </a:t>
            </a:r>
            <a:r>
              <a:rPr lang="ko-KR" altLang="en-US" dirty="0"/>
              <a:t>문을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정의 방법</a:t>
            </a:r>
          </a:p>
          <a:p>
            <a:pPr lvl="1"/>
            <a:r>
              <a:rPr lang="en-US" altLang="ko-KR" dirty="0"/>
              <a:t>PL/SQL</a:t>
            </a:r>
            <a:r>
              <a:rPr lang="ko-KR" altLang="en-US" dirty="0"/>
              <a:t>은 선언부와 </a:t>
            </a:r>
            <a:r>
              <a:rPr lang="ko-KR" altLang="en-US" dirty="0" err="1"/>
              <a:t>실행부</a:t>
            </a:r>
            <a:r>
              <a:rPr lang="en-US" altLang="ko-KR" dirty="0"/>
              <a:t>(BEGIN-END)</a:t>
            </a:r>
            <a:r>
              <a:rPr lang="ko-KR" altLang="en-US" dirty="0"/>
              <a:t>로 구성됨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선언부에서는 변수와 매개변수를 선언하고</a:t>
            </a:r>
            <a:r>
              <a:rPr lang="en-US" altLang="ko-KR" dirty="0"/>
              <a:t>, </a:t>
            </a:r>
            <a:r>
              <a:rPr lang="ko-KR" altLang="en-US" dirty="0"/>
              <a:t>실행부에서는 프로그램 로직을 구현함</a:t>
            </a:r>
            <a:r>
              <a:rPr lang="en-US" altLang="ko-KR" dirty="0"/>
              <a:t>.</a:t>
            </a:r>
          </a:p>
          <a:p>
            <a:pPr lvl="1"/>
            <a:endParaRPr lang="en-US" altLang="ko-KR" sz="100" dirty="0"/>
          </a:p>
          <a:p>
            <a:pPr lvl="1"/>
            <a:r>
              <a:rPr lang="ko-KR" altLang="en-US" dirty="0"/>
              <a:t>매개변수</a:t>
            </a:r>
            <a:r>
              <a:rPr lang="en-US" altLang="ko-KR" dirty="0"/>
              <a:t>(parameter)</a:t>
            </a:r>
            <a:r>
              <a:rPr lang="ko-KR" altLang="en-US" dirty="0"/>
              <a:t>는 저장 프로시저가 호출될 때 그 프로시저에 전달되는 값임</a:t>
            </a:r>
            <a:r>
              <a:rPr lang="en-US" altLang="ko-KR" dirty="0"/>
              <a:t>.</a:t>
            </a:r>
          </a:p>
          <a:p>
            <a:pPr lvl="1"/>
            <a:endParaRPr lang="en-US" altLang="ko-KR" sz="100" dirty="0"/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저장 프로시저나 트리거 내에서 사용되는 값임</a:t>
            </a:r>
            <a:r>
              <a:rPr lang="en-US" altLang="ko-KR" dirty="0"/>
              <a:t>.</a:t>
            </a:r>
          </a:p>
          <a:p>
            <a:pPr lvl="1"/>
            <a:endParaRPr lang="en-US" altLang="ko-KR" sz="100" dirty="0"/>
          </a:p>
          <a:p>
            <a:pPr lvl="1"/>
            <a:r>
              <a:rPr lang="ko-KR" altLang="en-US" dirty="0"/>
              <a:t>소스코드에 대한 설명문은 </a:t>
            </a:r>
            <a:r>
              <a:rPr lang="en-US" altLang="ko-KR" dirty="0"/>
              <a:t>/*</a:t>
            </a:r>
            <a:r>
              <a:rPr lang="ko-KR" altLang="en-US" dirty="0"/>
              <a:t>와 *</a:t>
            </a:r>
            <a:r>
              <a:rPr lang="en-US" altLang="ko-KR" dirty="0"/>
              <a:t>/ </a:t>
            </a:r>
            <a:r>
              <a:rPr lang="ko-KR" altLang="en-US" dirty="0"/>
              <a:t>사이에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만약 설명문이 한 줄이면 이중 대시</a:t>
            </a:r>
            <a:r>
              <a:rPr lang="en-US" altLang="ko-KR" dirty="0"/>
              <a:t>(--) </a:t>
            </a:r>
            <a:r>
              <a:rPr lang="ko-KR" altLang="en-US" dirty="0"/>
              <a:t>기호 다음에 기술해도 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8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작업을 하는 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C6044-0B64-43FC-94BB-53F204B802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프로시저로 데이터를 삽입 작업을 하면 좀 더 복잡한 조건의 삽입 작업을 인자 값만 바꾸어 수행할 수도 있고</a:t>
            </a:r>
            <a:r>
              <a:rPr lang="en-US" altLang="ko-KR" dirty="0"/>
              <a:t>, </a:t>
            </a:r>
            <a:r>
              <a:rPr lang="ko-KR" altLang="en-US" dirty="0" err="1"/>
              <a:t>저장해두었다가</a:t>
            </a:r>
            <a:r>
              <a:rPr lang="ko-KR" altLang="en-US" dirty="0"/>
              <a:t> 필요할 때마다 호출하여 사용할 수도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72871C-7C18-46B2-A19C-D1ABD86E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7" y="1988840"/>
            <a:ext cx="7191825" cy="43488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03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작업을 하는 프로시저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A4427-5499-44D7-9BC7-D1A5F5495A1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4519803" cy="332602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9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제어문을 사용하는 프로시저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1B9EA-3DDC-48E0-BD0E-3997049714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PL/SQL</a:t>
            </a:r>
            <a:r>
              <a:rPr lang="ko-KR" altLang="en-US" dirty="0"/>
              <a:t>의 제어문은 어떤 조건에서 어떤 코드가 실행되어야 하는지를 제어하기 위한 문법으로</a:t>
            </a:r>
            <a:r>
              <a:rPr lang="en-US" altLang="ko-KR" dirty="0"/>
              <a:t>, </a:t>
            </a:r>
            <a:r>
              <a:rPr lang="ko-KR" altLang="en-US" dirty="0"/>
              <a:t>절차적 언어의 구성요소를 포함함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9BF3244-DE22-4DD1-80BD-ABC840A6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6" y="2132856"/>
            <a:ext cx="7081927" cy="42666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제어문을 사용하는 프로시저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04E1AB3-3D83-45D6-A18A-4088D376698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56" y="1196752"/>
            <a:ext cx="5398947" cy="2886150"/>
          </a:xfr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107B606-DC45-482A-ACD4-CE791B4C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56" y="3996706"/>
            <a:ext cx="5500168" cy="26444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63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제어문을 사용하는 프로시저</a:t>
            </a:r>
          </a:p>
        </p:txBody>
      </p:sp>
      <p:pic>
        <p:nvPicPr>
          <p:cNvPr id="7" name="내용 개체 틀 6" descr="영수증이(가) 표시된 사진&#10;&#10;자동 생성된 설명">
            <a:extLst>
              <a:ext uri="{FF2B5EF4-FFF2-40B4-BE49-F238E27FC236}">
                <a16:creationId xmlns:a16="http://schemas.microsoft.com/office/drawing/2014/main" id="{23FAD4DD-2754-4C81-AD9F-B1175C31042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19" y="2132856"/>
            <a:ext cx="6624762" cy="3037695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3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결과를 반환하는 프로시저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0948C-6904-417A-A33C-9C06F29BF25E}"/>
              </a:ext>
            </a:extLst>
          </p:cNvPr>
          <p:cNvSpPr txBox="1"/>
          <p:nvPr/>
        </p:nvSpPr>
        <p:spPr>
          <a:xfrm>
            <a:off x="715130" y="1085429"/>
            <a:ext cx="7797603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5-3 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저장된 도서의 평균가격을 반환하는 프로시저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AveragePrice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50686973-D93B-4819-BA15-BD1AB8D4691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2"/>
          <a:stretch/>
        </p:blipFill>
        <p:spPr>
          <a:xfrm>
            <a:off x="873836" y="1556792"/>
            <a:ext cx="6892272" cy="4048456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B453E6E-058A-4027-A985-50DCD575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931642"/>
            <a:ext cx="3702408" cy="17416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7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989C37-0056-47F3-842B-793EAEBFD5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7869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커서</a:t>
            </a:r>
            <a:r>
              <a:rPr lang="en-US" altLang="ko-KR" dirty="0"/>
              <a:t>(cursor)</a:t>
            </a:r>
            <a:r>
              <a:rPr lang="ko-KR" altLang="en-US" dirty="0"/>
              <a:t>는 실행 결과 테이블을 한 번에 한 </a:t>
            </a:r>
            <a:r>
              <a:rPr lang="ko-KR" altLang="en-US" dirty="0" err="1"/>
              <a:t>행씩</a:t>
            </a:r>
            <a:r>
              <a:rPr lang="ko-KR" altLang="en-US" dirty="0"/>
              <a:t> 처리하기 위하여 테이블의 행을 순서대로 가리키는 데 사용함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커서를 반환하는 프로시저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B124D354-F118-497E-B03B-04547EBB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4968552" cy="207972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91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05F-9558-48D1-9C04-D0B92D4A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 05. </a:t>
            </a:r>
            <a:r>
              <a:rPr lang="ko-KR" altLang="en-US" sz="3100" dirty="0"/>
              <a:t>데이터베이스 프로그래밍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9322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커서를 반환하는 프로시저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27DC6-E272-4BF4-A333-17024996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0"/>
          <a:stretch/>
        </p:blipFill>
        <p:spPr>
          <a:xfrm>
            <a:off x="827584" y="6182044"/>
            <a:ext cx="5472608" cy="591144"/>
          </a:xfrm>
          <a:prstGeom prst="rect">
            <a:avLst/>
          </a:prstGeom>
        </p:spPr>
      </p:pic>
      <p:pic>
        <p:nvPicPr>
          <p:cNvPr id="12" name="내용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B44351AD-E837-48B3-9CEB-365E646BD5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14025"/>
            <a:ext cx="5561280" cy="468515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03319-7A14-427C-B402-A210ABE1198B}"/>
              </a:ext>
            </a:extLst>
          </p:cNvPr>
          <p:cNvSpPr txBox="1"/>
          <p:nvPr/>
        </p:nvSpPr>
        <p:spPr>
          <a:xfrm>
            <a:off x="715131" y="1085429"/>
            <a:ext cx="6593174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5-4 Orders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판매 도서에 대한 이익을 계산하는 프로시저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(Interest)</a:t>
            </a: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F48F5E6-9B59-4AB7-97F5-1BF242854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62988"/>
            <a:ext cx="3625280" cy="16821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2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7D7B99-4944-4B1B-897B-2A8819C436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r>
              <a:rPr lang="en-US" altLang="ko-KR" dirty="0"/>
              <a:t>(trigger)</a:t>
            </a:r>
            <a:r>
              <a:rPr lang="ko-KR" altLang="en-US" dirty="0"/>
              <a:t>는 데이터의 변경</a:t>
            </a:r>
            <a:r>
              <a:rPr lang="en-US" altLang="ko-KR" dirty="0"/>
              <a:t>(INSERT, DELETE, UPDATE)</a:t>
            </a:r>
            <a:r>
              <a:rPr lang="ko-KR" altLang="en-US" dirty="0"/>
              <a:t>문이 실행될 때 자동으로 따라서 실행되는 프로시저를 말함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트리거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FDD114B1-9F50-4CA9-BE67-F62D6328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7" y="2390466"/>
            <a:ext cx="6001278" cy="16900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9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CCE01CF5-2A62-42C3-A669-EBAFA99D783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50633"/>
            <a:ext cx="7437690" cy="3010906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트리거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C30D-D60B-4CCB-8F5C-577E6A573B83}"/>
              </a:ext>
            </a:extLst>
          </p:cNvPr>
          <p:cNvSpPr txBox="1"/>
          <p:nvPr/>
        </p:nvSpPr>
        <p:spPr>
          <a:xfrm>
            <a:off x="715130" y="1085429"/>
            <a:ext cx="7898663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5-5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새로운 도서를 삽입한 후 자동으로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Book_log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삽입한 내용을 기록하는 트리거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94536-8467-495B-BDA5-387AE0901F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r>
              <a:rPr lang="ko-KR" altLang="en-US" dirty="0"/>
              <a:t>실습을 위한 </a:t>
            </a:r>
            <a:r>
              <a:rPr lang="en-US" altLang="ko-KR" dirty="0" err="1"/>
              <a:t>Book_log</a:t>
            </a:r>
            <a:r>
              <a:rPr lang="ko-KR" altLang="en-US" dirty="0"/>
              <a:t> 테이블 생성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62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트리거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C30D-D60B-4CCB-8F5C-577E6A573B83}"/>
              </a:ext>
            </a:extLst>
          </p:cNvPr>
          <p:cNvSpPr txBox="1"/>
          <p:nvPr/>
        </p:nvSpPr>
        <p:spPr>
          <a:xfrm>
            <a:off x="715130" y="1085429"/>
            <a:ext cx="7898663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5-5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새로운 도서를 삽입한 후 자동으로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Book_log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삽입한 내용을 기록하는 트리거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94536-8467-495B-BDA5-387AE0901F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120D7805-6DB3-4389-B4CD-FA3E91618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14" y="1618340"/>
            <a:ext cx="6605425" cy="323062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5F1D427-3546-4974-9F8F-0DEF60620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5" y="5007996"/>
            <a:ext cx="5181195" cy="17342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50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C30D-D60B-4CCB-8F5C-577E6A573B83}"/>
              </a:ext>
            </a:extLst>
          </p:cNvPr>
          <p:cNvSpPr txBox="1"/>
          <p:nvPr/>
        </p:nvSpPr>
        <p:spPr>
          <a:xfrm>
            <a:off x="916655" y="2132856"/>
            <a:ext cx="5887593" cy="3738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예제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5-6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판매된 도서에 대한 이익을 계산하는 함수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fnc_Interest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94536-8467-495B-BDA5-387AE0901F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5B5DA01-D18B-4D5A-AD28-BFB619A1E725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 정의 함수는 수학의 함수와 마찬가지로 입력된 값을 가공하여 결과 값을 </a:t>
            </a:r>
            <a:r>
              <a:rPr lang="ko-KR" altLang="en-US" dirty="0" err="1"/>
              <a:t>되돌려줌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0A1B950-D6AF-4A8E-B030-FDC1EC2D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9" y="2613225"/>
            <a:ext cx="5887593" cy="37678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5158A2-DF5E-447D-A9BB-ECF380E01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98" y="4015288"/>
            <a:ext cx="2946293" cy="243793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856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사용자 정의 함수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94536-8467-495B-BDA5-387AE0901F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5B5DA01-D18B-4D5A-AD28-BFB619A1E725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E5970D6-50CB-46DA-AD9A-5698AEAFF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2" y="1870058"/>
            <a:ext cx="7824920" cy="31178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68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PL/SQL </a:t>
            </a:r>
            <a:r>
              <a:rPr lang="ko-KR" altLang="en-US" dirty="0"/>
              <a:t>문법 요약</a:t>
            </a: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5094536-8467-495B-BDA5-387AE0901F92}"/>
              </a:ext>
            </a:extLst>
          </p:cNvPr>
          <p:cNvSpPr txBox="1">
            <a:spLocks/>
          </p:cNvSpPr>
          <p:nvPr/>
        </p:nvSpPr>
        <p:spPr>
          <a:xfrm>
            <a:off x="530206" y="11247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5B5DA01-D18B-4D5A-AD28-BFB619A1E725}"/>
              </a:ext>
            </a:extLst>
          </p:cNvPr>
          <p:cNvSpPr txBox="1">
            <a:spLocks/>
          </p:cNvSpPr>
          <p:nvPr/>
        </p:nvSpPr>
        <p:spPr>
          <a:xfrm>
            <a:off x="682606" y="1277144"/>
            <a:ext cx="82089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1" hangingPunct="1">
              <a:lnSpc>
                <a:spcPct val="150000"/>
              </a:lnSpc>
              <a:spcBef>
                <a:spcPts val="0"/>
              </a:spcBef>
              <a:buClr>
                <a:srgbClr val="559E5B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400"/>
              </a:spcAft>
              <a:buClr>
                <a:srgbClr val="9DCBA0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spcAft>
                <a:spcPts val="300"/>
              </a:spcAft>
              <a:buClr>
                <a:srgbClr val="9DCBA0"/>
              </a:buClr>
              <a:buSzPct val="96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685800" rtl="0" eaLnBrk="1" latinLnBrk="1" hangingPunct="1">
              <a:lnSpc>
                <a:spcPct val="90000"/>
              </a:lnSpc>
              <a:spcBef>
                <a:spcPts val="375"/>
              </a:spcBef>
              <a:buClr>
                <a:srgbClr val="9DCBA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DCA9C53-309E-47A8-8304-A13953465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2" y="1124744"/>
            <a:ext cx="5804238" cy="5517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24D53D-57D0-40AE-894C-5D65CFCB50EA}"/>
              </a:ext>
            </a:extLst>
          </p:cNvPr>
          <p:cNvSpPr/>
          <p:nvPr/>
        </p:nvSpPr>
        <p:spPr>
          <a:xfrm>
            <a:off x="4710862" y="927596"/>
            <a:ext cx="41044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u="sng" dirty="0">
                <a:hlinkClick r:id="rId3"/>
              </a:rPr>
              <a:t>http://docs.oracle.com/cd/E11882_01/index.htm</a:t>
            </a:r>
            <a:endParaRPr lang="en-US" altLang="ko-KR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91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2A541-6E8F-4360-96B4-661A9473F2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8"/>
            </a:pPr>
            <a:r>
              <a:rPr lang="ko-KR" altLang="en-US" dirty="0"/>
              <a:t>다음 프로그램을 프로시저로 작성하고 </a:t>
            </a:r>
            <a:r>
              <a:rPr lang="ko-KR" altLang="en-US" dirty="0" err="1"/>
              <a:t>실행하시오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데이터베이스는 마당서점을 이용한다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66700" lvl="1" indent="0">
              <a:buNone/>
            </a:pPr>
            <a:r>
              <a:rPr lang="en-US" altLang="ko-KR" b="0" dirty="0"/>
              <a:t> </a:t>
            </a:r>
            <a:r>
              <a:rPr lang="en-US" altLang="ko-KR" b="0" dirty="0" smtClean="0"/>
              <a:t>(</a:t>
            </a:r>
            <a:r>
              <a:rPr lang="en-US" altLang="ko-KR" b="0" dirty="0"/>
              <a:t>1)  </a:t>
            </a:r>
            <a:r>
              <a:rPr lang="en-US" altLang="ko-KR" b="0" dirty="0" err="1"/>
              <a:t>InsertBook</a:t>
            </a:r>
            <a:r>
              <a:rPr lang="en-US" altLang="ko-KR" b="0" dirty="0"/>
              <a:t>() </a:t>
            </a:r>
            <a:r>
              <a:rPr lang="ko-KR" altLang="en-US" b="0" dirty="0"/>
              <a:t>프로시저를 수정하여 고객을 새로 등록하는 </a:t>
            </a:r>
            <a:r>
              <a:rPr lang="en-US" altLang="ko-KR" b="0" dirty="0" err="1"/>
              <a:t>InsertCustomer</a:t>
            </a:r>
            <a:r>
              <a:rPr lang="en-US" altLang="ko-KR" b="0"/>
              <a:t>() </a:t>
            </a:r>
            <a:endParaRPr lang="en-US" altLang="ko-KR" b="0" smtClean="0"/>
          </a:p>
          <a:p>
            <a:pPr marL="266700" lvl="1" indent="0">
              <a:buNone/>
            </a:pPr>
            <a:r>
              <a:rPr lang="en-US" altLang="ko-KR"/>
              <a:t>	</a:t>
            </a:r>
            <a:r>
              <a:rPr lang="ko-KR" altLang="en-US" b="0" smtClean="0"/>
              <a:t>프로시저를 </a:t>
            </a:r>
            <a:r>
              <a:rPr lang="ko-KR" altLang="en-US" b="0" dirty="0" smtClean="0"/>
              <a:t>작성하시오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/>
              <a:t>연습문제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3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12A541-6E8F-4360-96B4-661A9473F2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소스코드 설명</a:t>
            </a:r>
            <a:endParaRPr lang="en-US" altLang="ko-KR" dirty="0"/>
          </a:p>
          <a:p>
            <a:r>
              <a:rPr lang="ko-KR" altLang="en-US" dirty="0"/>
              <a:t>프로그램 실습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데이터베이스 연동 자바 프로그래밍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7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실습 환경과 자바 프로그램 소개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1D1FDBC1-A0CE-4F82-AEBB-5CC1C2AF5B4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628800"/>
            <a:ext cx="7056784" cy="210900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18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프로그래밍의 개념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PL-SQL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연동 자바 프로그래밍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데이터베이스 연동 웹 프로그래밍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실습 환경과 자바 프로그램 소개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E738F6D-C342-4533-B932-F55509153E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41" y="1125538"/>
            <a:ext cx="6966931" cy="539908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46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실습환경 및 자바 프로그램 소개</a:t>
            </a:r>
          </a:p>
        </p:txBody>
      </p:sp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C67A646C-B011-4EBA-B78D-4D041574A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7439984" cy="189257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C689FF2-EDAD-45B8-BA15-07AF0741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6336704" cy="27925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29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실습환경 및 자바 프로그램 소개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4A7A02-CAAF-4C4B-B7C2-307043F7E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윈도우의 명령 프롬프트의 </a:t>
            </a:r>
            <a:r>
              <a:rPr lang="en-US" altLang="ko-KR" dirty="0"/>
              <a:t>booklist.java </a:t>
            </a:r>
            <a:r>
              <a:rPr lang="ko-KR" altLang="en-US" dirty="0"/>
              <a:t>프로그램 실행결과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67BCE90-EF31-4F7C-AE65-E5597715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5" y="1658707"/>
            <a:ext cx="7821990" cy="43326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68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63061-72F2-4AAD-A5DD-16F211FEE2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자바프로그램 실습 단계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65F92825-D29C-4BF1-B33E-6002B61D4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530509"/>
              </p:ext>
            </p:extLst>
          </p:nvPr>
        </p:nvGraphicFramePr>
        <p:xfrm>
          <a:off x="404882" y="1844824"/>
          <a:ext cx="8496943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120">
                <a:tc gridSpan="2"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8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18c XE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오라클 접속을 위한 사용자  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18c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A.1~A.3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92">
                <a:tc grid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    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05">
                <a:tc rowSpan="2"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자바 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명령 프롬프트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42">
                <a:tc vMerge="1"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 </a:t>
                      </a:r>
                    </a:p>
                    <a:p>
                      <a:pPr latinLnBrk="1">
                        <a:lnSpc>
                          <a:spcPts val="1900"/>
                        </a:lnSpc>
                      </a:pPr>
                      <a:r>
                        <a:rPr lang="ko-KR" altLang="en-US" sz="1400" b="1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이용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자바와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이클립스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개발도구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자바 프로그램 준비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(booklist.java)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컴파일 및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JDK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Eclipse</a:t>
                      </a:r>
                    </a:p>
                    <a:p>
                      <a:pPr>
                        <a:lnSpc>
                          <a:spcPts val="19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270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프로그램 실습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94FB1A0C-21C7-45FC-B448-5D408E2E310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" y="2378775"/>
            <a:ext cx="8208963" cy="289261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44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 설치 및 환경설정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오라클 </a:t>
            </a:r>
            <a:r>
              <a:rPr lang="en-US" altLang="ko-KR" dirty="0"/>
              <a:t>18c </a:t>
            </a:r>
            <a:r>
              <a:rPr lang="ko-KR" altLang="en-US" dirty="0"/>
              <a:t>설치</a:t>
            </a: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오라클 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 startAt="3"/>
            </a:pPr>
            <a:r>
              <a:rPr lang="ko-KR" altLang="en-US" dirty="0"/>
              <a:t>마당서점 데이터베이스 준비</a:t>
            </a:r>
            <a:r>
              <a:rPr lang="en-US" altLang="ko-KR" dirty="0"/>
              <a:t>(</a:t>
            </a:r>
            <a:r>
              <a:rPr lang="en-US" altLang="ko-KR" b="0" dirty="0" err="1"/>
              <a:t>demo_madang.sql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마당서점 데이터베이스의 샘플 데이터는 이미 </a:t>
            </a:r>
            <a:r>
              <a:rPr lang="en-US" altLang="ko-KR" dirty="0"/>
              <a:t>3</a:t>
            </a:r>
            <a:r>
              <a:rPr lang="ko-KR" altLang="en-US" dirty="0"/>
              <a:t>장에서 설치하였다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이 책의 순서대로 실습을 진행하지 않았다면 부록 </a:t>
            </a:r>
            <a:r>
              <a:rPr lang="en-US" altLang="ko-KR" dirty="0"/>
              <a:t>B.3</a:t>
            </a:r>
            <a:r>
              <a:rPr lang="ko-KR" altLang="en-US" dirty="0"/>
              <a:t>을 참고하여 설치함</a:t>
            </a:r>
            <a:r>
              <a:rPr lang="en-US" altLang="ko-KR" dirty="0"/>
              <a:t>.</a:t>
            </a:r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783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(A)] </a:t>
            </a:r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명령 프롬프트를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4"/>
            </a:pPr>
            <a:r>
              <a:rPr lang="ko-KR" altLang="en-US" dirty="0"/>
              <a:t>자바 컴파일러 설치 </a:t>
            </a:r>
            <a:endParaRPr lang="en-US" altLang="ko-KR" dirty="0"/>
          </a:p>
          <a:p>
            <a:pPr lvl="1"/>
            <a:r>
              <a:rPr lang="ko-KR" altLang="en-US" b="0" dirty="0"/>
              <a:t>부록 </a:t>
            </a:r>
            <a:r>
              <a:rPr lang="en-US" altLang="ko-KR" b="0" dirty="0"/>
              <a:t>C.2</a:t>
            </a:r>
            <a:r>
              <a:rPr lang="ko-KR" altLang="en-US" b="0" dirty="0"/>
              <a:t>를 참고하여 설치</a:t>
            </a:r>
            <a:endParaRPr lang="en-US" altLang="ko-KR" b="0" dirty="0"/>
          </a:p>
          <a:p>
            <a:pPr>
              <a:buFont typeface="+mj-ea"/>
              <a:buAutoNum type="circleNumDbPlain" startAt="4"/>
            </a:pPr>
            <a:endParaRPr lang="en-US" altLang="ko-KR" dirty="0"/>
          </a:p>
          <a:p>
            <a:pPr>
              <a:buFont typeface="+mj-ea"/>
              <a:buAutoNum type="circleNumDbPlain" startAt="4"/>
            </a:pPr>
            <a:r>
              <a:rPr lang="en-US" altLang="ko-KR" dirty="0"/>
              <a:t>JDBC </a:t>
            </a:r>
            <a:r>
              <a:rPr lang="ko-KR" altLang="en-US" dirty="0"/>
              <a:t>드라이버 설치 </a:t>
            </a:r>
            <a:endParaRPr lang="en-US" altLang="ko-KR" dirty="0"/>
          </a:p>
          <a:p>
            <a:pPr lvl="1"/>
            <a:r>
              <a:rPr lang="ko-KR" altLang="en-US" b="0" dirty="0"/>
              <a:t>부록 </a:t>
            </a:r>
            <a:r>
              <a:rPr lang="en-US" altLang="ko-KR" b="0" dirty="0"/>
              <a:t>C.3</a:t>
            </a:r>
            <a:r>
              <a:rPr lang="ko-KR" altLang="en-US" b="0" dirty="0"/>
              <a:t>을 참고하여 설치</a:t>
            </a:r>
            <a:endParaRPr lang="en-US" altLang="ko-KR" b="0" dirty="0"/>
          </a:p>
          <a:p>
            <a:pPr>
              <a:buFont typeface="+mj-ea"/>
              <a:buAutoNum type="circleNumDbPlain" startAt="4"/>
            </a:pPr>
            <a:endParaRPr lang="en-US" altLang="ko-KR" dirty="0"/>
          </a:p>
          <a:p>
            <a:pPr>
              <a:buFont typeface="+mj-ea"/>
              <a:buAutoNum type="circleNumDbPlain" startAt="4"/>
            </a:pPr>
            <a:r>
              <a:rPr lang="ko-KR" altLang="en-US" dirty="0"/>
              <a:t>자바 프로그램 준비</a:t>
            </a:r>
            <a:r>
              <a:rPr lang="en-US" altLang="ko-KR" dirty="0"/>
              <a:t>(booklist.java)</a:t>
            </a:r>
          </a:p>
          <a:p>
            <a:pPr marL="104775" lvl="1" indent="0">
              <a:buNone/>
            </a:pPr>
            <a:r>
              <a:rPr lang="en-US" altLang="ko-KR" b="0" dirty="0"/>
              <a:t>    </a:t>
            </a:r>
          </a:p>
          <a:p>
            <a:pPr>
              <a:buFont typeface="+mj-ea"/>
              <a:buAutoNum type="circleNumDbPlain" startAt="4"/>
            </a:pPr>
            <a:r>
              <a:rPr lang="ko-KR" altLang="en-US" dirty="0"/>
              <a:t>컴파일 및 실행</a:t>
            </a:r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786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(A)] </a:t>
            </a:r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– </a:t>
            </a:r>
            <a:r>
              <a:rPr lang="ko-KR" altLang="en-US" dirty="0"/>
              <a:t>명령 프롬프트를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7"/>
            </a:pPr>
            <a:r>
              <a:rPr lang="ko-KR" altLang="en-US" dirty="0"/>
              <a:t>컴파일 및 실행</a:t>
            </a:r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943DBCA-46A2-49D9-85BF-8AC4772E5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5" y="1628800"/>
            <a:ext cx="7328209" cy="38290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879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(B)] </a:t>
            </a:r>
            <a:r>
              <a:rPr lang="ko-KR" altLang="en-US" dirty="0"/>
              <a:t>자바실행 </a:t>
            </a:r>
            <a:r>
              <a:rPr lang="en-US" altLang="ko-KR" dirty="0"/>
              <a:t>– </a:t>
            </a:r>
            <a:r>
              <a:rPr lang="ko-KR" altLang="en-US" dirty="0"/>
              <a:t>이클립스를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이클립스 개발도구 설치</a:t>
            </a:r>
            <a:endParaRPr lang="en-US" altLang="ko-KR" dirty="0"/>
          </a:p>
          <a:p>
            <a:pPr lvl="2"/>
            <a:r>
              <a:rPr lang="ko-KR" altLang="en-US" b="0" dirty="0"/>
              <a:t>부록 </a:t>
            </a:r>
            <a:r>
              <a:rPr lang="en-US" altLang="ko-KR" b="0" dirty="0"/>
              <a:t>C.4</a:t>
            </a:r>
            <a:r>
              <a:rPr lang="ko-KR" altLang="en-US" b="0" dirty="0"/>
              <a:t>를 참고하여 설치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새로운 프로젝트를 생성</a:t>
            </a:r>
            <a:endParaRPr lang="en-US" altLang="ko-KR" dirty="0"/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booklist.java </a:t>
            </a:r>
            <a:r>
              <a:rPr lang="ko-KR" altLang="en-US" dirty="0"/>
              <a:t>파일을 프로젝트에 </a:t>
            </a:r>
            <a:r>
              <a:rPr lang="en-US" altLang="ko-KR" dirty="0"/>
              <a:t>import </a:t>
            </a:r>
          </a:p>
          <a:p>
            <a:pPr lvl="1"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JDBC </a:t>
            </a:r>
            <a:r>
              <a:rPr lang="ko-KR" altLang="en-US" dirty="0"/>
              <a:t>드라이버 설치 </a:t>
            </a:r>
            <a:endParaRPr lang="en-US" altLang="ko-KR" dirty="0"/>
          </a:p>
          <a:p>
            <a:pPr lvl="1"/>
            <a:r>
              <a:rPr lang="en-US" altLang="ko-KR" dirty="0"/>
              <a:t>JDBC </a:t>
            </a:r>
            <a:r>
              <a:rPr lang="ko-KR" altLang="en-US" dirty="0"/>
              <a:t>드라이버 </a:t>
            </a:r>
            <a:r>
              <a:rPr lang="en-US" altLang="ko-KR" dirty="0"/>
              <a:t>ojdbc8.jar</a:t>
            </a:r>
            <a:r>
              <a:rPr lang="ko-KR" altLang="en-US" dirty="0"/>
              <a:t>를 </a:t>
            </a:r>
            <a:r>
              <a:rPr lang="en-US" altLang="ko-KR" dirty="0"/>
              <a:t>[Java Build Path]</a:t>
            </a:r>
            <a:r>
              <a:rPr lang="ko-KR" altLang="en-US" dirty="0"/>
              <a:t>에 설치 </a:t>
            </a:r>
            <a:endParaRPr lang="en-US" altLang="ko-KR" dirty="0"/>
          </a:p>
          <a:p>
            <a:pPr lvl="2"/>
            <a:r>
              <a:rPr lang="en-US" altLang="ko-KR" dirty="0"/>
              <a:t>booklist </a:t>
            </a: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→ </a:t>
            </a:r>
            <a:r>
              <a:rPr lang="en-US" altLang="ko-KR" dirty="0"/>
              <a:t>Properties  → Java Build Path → Libraries → </a:t>
            </a:r>
            <a:r>
              <a:rPr lang="en-US" altLang="ko-KR" dirty="0" err="1"/>
              <a:t>Classpath</a:t>
            </a:r>
            <a:r>
              <a:rPr lang="en-US" altLang="ko-KR" dirty="0"/>
              <a:t> → Add External JARs →  </a:t>
            </a:r>
            <a:r>
              <a:rPr lang="ko-KR" altLang="en-US" dirty="0"/>
              <a:t>폴더</a:t>
            </a:r>
            <a:r>
              <a:rPr lang="en-US" altLang="ko-KR" dirty="0"/>
              <a:t>(C:\Program Files\Java\jdk-14.0.1\lib) </a:t>
            </a:r>
            <a:r>
              <a:rPr lang="ko-KR" altLang="en-US" dirty="0"/>
              <a:t>및 </a:t>
            </a:r>
            <a:r>
              <a:rPr lang="en-US" altLang="ko-KR" dirty="0"/>
              <a:t>JAR </a:t>
            </a:r>
            <a:r>
              <a:rPr lang="ko-KR" altLang="en-US" dirty="0"/>
              <a:t>선택</a:t>
            </a:r>
            <a:r>
              <a:rPr lang="en-US" altLang="ko-KR" dirty="0"/>
              <a:t>(ojdbc8.jar) → Apply and Close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76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(B)] </a:t>
            </a:r>
            <a:r>
              <a:rPr lang="ko-KR" altLang="en-US" dirty="0"/>
              <a:t>자바실행 </a:t>
            </a:r>
            <a:r>
              <a:rPr lang="en-US" altLang="ko-KR" dirty="0"/>
              <a:t>– </a:t>
            </a:r>
            <a:r>
              <a:rPr lang="ko-KR" altLang="en-US" dirty="0"/>
              <a:t>이클립스를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4"/>
            </a:pPr>
            <a:r>
              <a:rPr lang="en-US" altLang="ko-KR" dirty="0"/>
              <a:t>JDBC </a:t>
            </a:r>
            <a:r>
              <a:rPr lang="ko-KR" altLang="en-US" dirty="0"/>
              <a:t>드라이버 설치 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6429EFF-3988-4E83-8851-D490D413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33900"/>
            <a:ext cx="5976664" cy="49914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8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ko-KR" altLang="en-US" dirty="0"/>
              <a:t>데이터베이스 프로그래밍의 개념을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PL-SQL</a:t>
            </a:r>
            <a:r>
              <a:rPr lang="ko-KR" altLang="en-US" dirty="0"/>
              <a:t>의 문법과 사용방법을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프로그램과 데이터베이스를 연동하는 방법을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JSP </a:t>
            </a:r>
            <a:r>
              <a:rPr lang="ko-KR" altLang="en-US" dirty="0"/>
              <a:t>프로그램과 데이터베이스를 연동하는 방법을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(B)] </a:t>
            </a:r>
            <a:r>
              <a:rPr lang="ko-KR" altLang="en-US" dirty="0"/>
              <a:t>자바실행 </a:t>
            </a:r>
            <a:r>
              <a:rPr lang="en-US" altLang="ko-KR" dirty="0"/>
              <a:t>– </a:t>
            </a:r>
            <a:r>
              <a:rPr lang="ko-KR" altLang="en-US" dirty="0"/>
              <a:t>이클립스를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4"/>
            </a:pPr>
            <a:r>
              <a:rPr lang="en-US" altLang="ko-KR" dirty="0"/>
              <a:t>JDBC </a:t>
            </a:r>
            <a:r>
              <a:rPr lang="ko-KR" altLang="en-US" dirty="0"/>
              <a:t>드라이버 설치 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6429EFF-3988-4E83-8851-D490D413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33900"/>
            <a:ext cx="5976664" cy="49914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112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(B)] </a:t>
            </a:r>
            <a:r>
              <a:rPr lang="ko-KR" altLang="en-US" dirty="0"/>
              <a:t>자바실행 </a:t>
            </a:r>
            <a:r>
              <a:rPr lang="en-US" altLang="ko-KR" dirty="0"/>
              <a:t>– </a:t>
            </a:r>
            <a:r>
              <a:rPr lang="ko-KR" altLang="en-US" dirty="0"/>
              <a:t>이클립스를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5"/>
            </a:pPr>
            <a:r>
              <a:rPr lang="ko-KR" altLang="en-US" dirty="0"/>
              <a:t>컴파일 및 실행</a:t>
            </a:r>
            <a:endParaRPr lang="en-US" altLang="ko-KR" dirty="0"/>
          </a:p>
          <a:p>
            <a:pPr lvl="2"/>
            <a:r>
              <a:rPr lang="en-US" altLang="ko-KR" dirty="0"/>
              <a:t>booklist </a:t>
            </a: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→ </a:t>
            </a:r>
            <a:r>
              <a:rPr lang="en-US" altLang="ko-KR" dirty="0"/>
              <a:t>Run As  → Java Application  → Matching items: booklist-booklist → OK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D6ECB10-BABC-44F1-9846-504F0D9A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5" y="1988840"/>
            <a:ext cx="7478029" cy="434228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187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(B)] </a:t>
            </a:r>
            <a:r>
              <a:rPr lang="ko-KR" altLang="en-US" dirty="0"/>
              <a:t>자바실행 </a:t>
            </a:r>
            <a:r>
              <a:rPr lang="en-US" altLang="ko-KR" dirty="0"/>
              <a:t>– </a:t>
            </a:r>
            <a:r>
              <a:rPr lang="ko-KR" altLang="en-US" dirty="0"/>
              <a:t>이클립스를 이용하는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이클립스에서 자바 프로그램 실행 결과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34FDF5C-30A2-4933-A7E6-19F59AC3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45" y="1598908"/>
            <a:ext cx="5897910" cy="50719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73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연동 웹 프로그래밍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FB6E6-7017-4127-948F-5D2364DA58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환경과 웹 프로그램 소개</a:t>
            </a:r>
            <a:endParaRPr lang="en-US" altLang="ko-KR" dirty="0"/>
          </a:p>
          <a:p>
            <a:r>
              <a:rPr lang="ko-KR" altLang="en-US" dirty="0"/>
              <a:t>프로그램 실습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21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데이터베이스 연동 웹 프로그래밍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C756EE3-67F7-4E2F-962B-88B928D2B8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0" y="1628800"/>
            <a:ext cx="7139583" cy="263351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050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실습환경과 웹 프로그램 소개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75CFB7-AF9E-492E-9735-DD123E2BE95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프로그램은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/>
              <a:t>JSP </a:t>
            </a:r>
            <a:r>
              <a:rPr lang="ko-KR" altLang="en-US" dirty="0"/>
              <a:t>스크립트를 끼워 넣어 작성</a:t>
            </a:r>
            <a:endParaRPr lang="en-US" altLang="ko-KR" dirty="0"/>
          </a:p>
          <a:p>
            <a:r>
              <a:rPr lang="en-US" altLang="ko-KR" dirty="0"/>
              <a:t>JSP </a:t>
            </a:r>
            <a:r>
              <a:rPr lang="ko-KR" altLang="en-US" dirty="0"/>
              <a:t>스크립트 부분은 </a:t>
            </a:r>
            <a:r>
              <a:rPr lang="en-US" altLang="ko-KR" dirty="0"/>
              <a:t>&lt;% ... %&gt;</a:t>
            </a:r>
            <a:r>
              <a:rPr lang="ko-KR" altLang="en-US" dirty="0"/>
              <a:t>에 넣어서 실행시킴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AA9651-AC85-44DE-B816-F92AFA99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67" y="2040356"/>
            <a:ext cx="6333866" cy="449710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1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2E76879C-E1AF-4F22-9441-F555AA59D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560870"/>
              </p:ext>
            </p:extLst>
          </p:nvPr>
        </p:nvGraphicFramePr>
        <p:xfrm>
          <a:off x="251520" y="1772816"/>
          <a:ext cx="8678611" cy="357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83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9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09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DBMS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 및 환경설정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18c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설치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접속을 위한 사용자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madang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오라클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A.1~A.3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291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[2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준비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마당서점 데이터베이스 준비   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(</a:t>
                      </a:r>
                      <a:r>
                        <a:rPr lang="en-US" altLang="ko-KR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demo_madang.sql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부록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B.3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74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[3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 JSP </a:t>
                      </a:r>
                      <a:r>
                        <a:rPr lang="ko-KR" altLang="en-US" sz="14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실행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① 자바 컴파일러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② </a:t>
                      </a: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드라이버 설치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③ JSP </a:t>
                      </a: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프로그램 준비</a:t>
                      </a:r>
                      <a:endParaRPr lang="en-US" altLang="ko-KR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(booklist.jsp, bookview.jsp)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④ 실행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JSP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톰캣</a:t>
                      </a:r>
                      <a:endParaRPr lang="ko-KR" altLang="en-US" sz="1400" kern="1200" baseline="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JDBC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C.1~C.3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부록 </a:t>
                      </a:r>
                      <a:r>
                        <a:rPr lang="en-US" altLang="ko-KR" sz="1200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C.5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914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FA9E925F-6A86-430C-8585-68E3E15756B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" y="1700808"/>
            <a:ext cx="8208963" cy="3186733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01704-F330-4C13-A139-93EC1F19BD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DBMS </a:t>
            </a:r>
            <a:r>
              <a:rPr lang="ko-KR" altLang="en-US" dirty="0"/>
              <a:t>설치 및 환경설정</a:t>
            </a:r>
            <a:endParaRPr lang="en-US" altLang="ko-KR" dirty="0"/>
          </a:p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데이터베이스 준비</a:t>
            </a:r>
            <a:endParaRPr lang="en-US" altLang="ko-KR" dirty="0"/>
          </a:p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JSP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22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01704-F330-4C13-A139-93EC1F19BD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DBMS </a:t>
            </a:r>
            <a:r>
              <a:rPr lang="ko-KR" altLang="en-US" dirty="0"/>
              <a:t>설치 및 환경설정</a:t>
            </a: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오라클 </a:t>
            </a:r>
            <a:r>
              <a:rPr lang="en-US" altLang="ko-KR" dirty="0"/>
              <a:t>18c XE </a:t>
            </a:r>
            <a:r>
              <a:rPr lang="ko-KR" altLang="en-US" dirty="0"/>
              <a:t>설치</a:t>
            </a:r>
          </a:p>
          <a:p>
            <a:pPr lvl="2"/>
            <a:r>
              <a:rPr lang="ko-KR" altLang="en-US" dirty="0"/>
              <a:t>오라클 </a:t>
            </a:r>
            <a:r>
              <a:rPr lang="en-US" altLang="ko-KR" dirty="0"/>
              <a:t>18c</a:t>
            </a:r>
            <a:r>
              <a:rPr lang="ko-KR" altLang="en-US" dirty="0"/>
              <a:t>는 이미 </a:t>
            </a:r>
            <a:r>
              <a:rPr lang="en-US" altLang="ko-KR" dirty="0"/>
              <a:t>3</a:t>
            </a:r>
            <a:r>
              <a:rPr lang="ko-KR" altLang="en-US" dirty="0"/>
              <a:t>장에서 설치</a:t>
            </a:r>
            <a:endParaRPr lang="en-US" altLang="ko-KR" dirty="0"/>
          </a:p>
          <a:p>
            <a:pPr lvl="2"/>
            <a:r>
              <a:rPr lang="ko-KR" altLang="en-US" dirty="0"/>
              <a:t>아직 설치하지 않았다면 부록 </a:t>
            </a:r>
            <a:r>
              <a:rPr lang="en-US" altLang="ko-KR" dirty="0"/>
              <a:t>A.1~A.3</a:t>
            </a:r>
            <a:r>
              <a:rPr lang="ko-KR" altLang="en-US" dirty="0"/>
              <a:t>을 참고하여 설치</a:t>
            </a: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SQL </a:t>
            </a:r>
            <a:r>
              <a:rPr lang="ko-KR" altLang="en-US" dirty="0"/>
              <a:t>접속을 위한 사용자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  <a:p>
            <a:pPr lvl="2"/>
            <a:r>
              <a:rPr lang="ko-KR" altLang="en-US" dirty="0"/>
              <a:t>오라클에 접속하기 위한 사용자 계정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</a:t>
            </a:r>
            <a:r>
              <a:rPr lang="ko-KR" altLang="en-US" dirty="0"/>
              <a:t>과 비밀번호</a:t>
            </a:r>
            <a:r>
              <a:rPr lang="en-US" altLang="ko-KR" dirty="0"/>
              <a:t>(</a:t>
            </a:r>
            <a:r>
              <a:rPr lang="en-US" altLang="ko-KR" dirty="0" err="1"/>
              <a:t>madang</a:t>
            </a:r>
            <a:r>
              <a:rPr lang="en-US" altLang="ko-KR" dirty="0"/>
              <a:t>)</a:t>
            </a:r>
            <a:r>
              <a:rPr lang="ko-KR" altLang="en-US" dirty="0"/>
              <a:t>를 부록 </a:t>
            </a:r>
            <a:r>
              <a:rPr lang="en-US" altLang="ko-KR" dirty="0"/>
              <a:t>B.3</a:t>
            </a:r>
            <a:r>
              <a:rPr lang="ko-KR" altLang="en-US" dirty="0"/>
              <a:t>을 참고하여 설정</a:t>
            </a:r>
            <a:endParaRPr lang="en-US" altLang="ko-KR" dirty="0"/>
          </a:p>
          <a:p>
            <a:pPr lvl="2"/>
            <a:r>
              <a:rPr lang="ko-KR" altLang="en-US" dirty="0"/>
              <a:t>정상적으로 설정되었는지 확인하기 위해 </a:t>
            </a:r>
            <a:r>
              <a:rPr lang="en-US" altLang="ko-KR" dirty="0"/>
              <a:t>SQL Developer</a:t>
            </a:r>
            <a:r>
              <a:rPr lang="ko-KR" altLang="en-US" dirty="0"/>
              <a:t>를 실행한 후 </a:t>
            </a:r>
            <a:r>
              <a:rPr lang="en-US" altLang="ko-KR" dirty="0"/>
              <a:t>c##</a:t>
            </a:r>
            <a:r>
              <a:rPr lang="en-US" altLang="ko-KR" dirty="0" err="1"/>
              <a:t>madang</a:t>
            </a:r>
            <a:r>
              <a:rPr lang="en-US" altLang="ko-KR" dirty="0"/>
              <a:t>/</a:t>
            </a:r>
            <a:r>
              <a:rPr lang="en-US" altLang="ko-KR" dirty="0" err="1"/>
              <a:t>madang</a:t>
            </a:r>
            <a:r>
              <a:rPr lang="ko-KR" altLang="en-US" dirty="0"/>
              <a:t>으로 접속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데이터베이스 준비</a:t>
            </a:r>
            <a:endParaRPr lang="en-US" altLang="ko-KR" dirty="0"/>
          </a:p>
          <a:p>
            <a:pPr marL="609600" lvl="1" indent="-342900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마당서점 데이터베이스 준비</a:t>
            </a:r>
            <a:r>
              <a:rPr lang="en-US" altLang="ko-KR" dirty="0"/>
              <a:t>(</a:t>
            </a:r>
            <a:r>
              <a:rPr lang="en-US" altLang="ko-KR" dirty="0" err="1"/>
              <a:t>demo_madang.sql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마당서점 데이터베이스의 샘플 데이터는 이미 </a:t>
            </a:r>
            <a:r>
              <a:rPr lang="en-US" altLang="ko-KR" dirty="0"/>
              <a:t>3</a:t>
            </a:r>
            <a:r>
              <a:rPr lang="ko-KR" altLang="en-US" dirty="0"/>
              <a:t>장에서 설치</a:t>
            </a:r>
            <a:endParaRPr lang="en-US" altLang="ko-KR" dirty="0"/>
          </a:p>
          <a:p>
            <a:pPr lvl="2"/>
            <a:r>
              <a:rPr lang="ko-KR" altLang="en-US" dirty="0"/>
              <a:t>책의 순서대로 실습 을 진행하지 않았다면 부록 </a:t>
            </a:r>
            <a:r>
              <a:rPr lang="en-US" altLang="ko-KR" dirty="0"/>
              <a:t>B.3</a:t>
            </a:r>
            <a:r>
              <a:rPr lang="ko-KR" altLang="en-US" dirty="0"/>
              <a:t>을 참고하여 설치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58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 프로그래밍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프로그래밍</a:t>
            </a:r>
            <a:endParaRPr lang="en-US" altLang="ko-KR" dirty="0"/>
          </a:p>
          <a:p>
            <a:pPr lvl="1" algn="just"/>
            <a:r>
              <a:rPr lang="ko-KR" altLang="en-US" dirty="0"/>
              <a:t>프로그램을 설계하고 소스코드를 작성하여 디버깅하는 과정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데이터베이스 프로그래밍</a:t>
            </a:r>
            <a:endParaRPr lang="en-US" altLang="ko-KR" dirty="0"/>
          </a:p>
          <a:p>
            <a:pPr lvl="1" algn="just"/>
            <a:r>
              <a:rPr lang="en-US" altLang="ko-KR" dirty="0"/>
              <a:t>DBMS</a:t>
            </a:r>
            <a:r>
              <a:rPr lang="ko-KR" altLang="en-US" dirty="0"/>
              <a:t>에 데이터를 정의하고 저장된 데이터를 읽어와 데이터를 변경하는 프로그램을 작성하는 과정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일반프로그래밍과는 데이터베이스 언어인 </a:t>
            </a:r>
            <a:r>
              <a:rPr lang="en-US" altLang="ko-KR" dirty="0"/>
              <a:t>SQL</a:t>
            </a:r>
            <a:r>
              <a:rPr lang="ko-KR" altLang="en-US" dirty="0"/>
              <a:t>을 포함한다는 점이 다름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D6CB6B-2DE9-48A3-B4E8-7700E075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12976"/>
            <a:ext cx="6768752" cy="32128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416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01704-F330-4C13-A139-93EC1F19BD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JSP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466725" lvl="1" indent="-361950">
              <a:buClr>
                <a:srgbClr val="008000"/>
              </a:buClr>
              <a:buFont typeface="+mj-ea"/>
              <a:buAutoNum type="circleNumDbPlain" startAt="4"/>
            </a:pPr>
            <a:r>
              <a:rPr lang="ko-KR" altLang="en-US" dirty="0"/>
              <a:t>자바 컴파일러</a:t>
            </a:r>
            <a:r>
              <a:rPr lang="en-US" altLang="ko-KR" dirty="0"/>
              <a:t>, JDBC </a:t>
            </a:r>
            <a:r>
              <a:rPr lang="ko-KR" altLang="en-US" dirty="0"/>
              <a:t>드라이버 설치 </a:t>
            </a:r>
            <a:r>
              <a:rPr lang="en-US" altLang="ko-KR" dirty="0"/>
              <a:t>- </a:t>
            </a:r>
            <a:r>
              <a:rPr lang="ko-KR" altLang="en-US" dirty="0"/>
              <a:t> 부록 </a:t>
            </a:r>
            <a:r>
              <a:rPr lang="en-US" altLang="ko-KR" dirty="0"/>
              <a:t>C.1~C.3</a:t>
            </a:r>
            <a:r>
              <a:rPr lang="ko-KR" altLang="en-US" dirty="0"/>
              <a:t>을 참고하여 설치</a:t>
            </a:r>
            <a:endParaRPr lang="en-US" altLang="ko-KR" dirty="0"/>
          </a:p>
          <a:p>
            <a:pPr marL="466725" lvl="1" indent="-361950">
              <a:buClr>
                <a:srgbClr val="008000"/>
              </a:buClr>
              <a:buFont typeface="+mj-ea"/>
              <a:buAutoNum type="circleNumDbPlain" startAt="4"/>
            </a:pPr>
            <a:r>
              <a:rPr lang="ko-KR" altLang="en-US" dirty="0" err="1"/>
              <a:t>톰캣</a:t>
            </a:r>
            <a:r>
              <a:rPr lang="ko-KR" altLang="en-US" dirty="0"/>
              <a:t> 설치 </a:t>
            </a:r>
            <a:r>
              <a:rPr lang="en-US" altLang="ko-KR" dirty="0"/>
              <a:t>- </a:t>
            </a:r>
            <a:r>
              <a:rPr lang="ko-KR" altLang="en-US" b="0" dirty="0"/>
              <a:t>부록 </a:t>
            </a:r>
            <a:r>
              <a:rPr lang="en-US" altLang="ko-KR" b="0" dirty="0"/>
              <a:t>C.5</a:t>
            </a:r>
            <a:r>
              <a:rPr lang="ko-KR" altLang="en-US" b="0" dirty="0"/>
              <a:t>를 참고하여 설치</a:t>
            </a:r>
            <a:endParaRPr lang="en-US" altLang="ko-KR" b="0" dirty="0"/>
          </a:p>
          <a:p>
            <a:pPr lvl="1"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08240E6-2045-48B6-B3BE-D1F3302DD908}"/>
              </a:ext>
            </a:extLst>
          </p:cNvPr>
          <p:cNvSpPr txBox="1">
            <a:spLocks/>
          </p:cNvSpPr>
          <p:nvPr/>
        </p:nvSpPr>
        <p:spPr bwMode="auto">
          <a:xfrm>
            <a:off x="602214" y="2578077"/>
            <a:ext cx="8208912" cy="313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ko-KR" sz="1200" b="0" dirty="0">
                <a:solidFill>
                  <a:srgbClr val="FF0000"/>
                </a:solidFill>
              </a:rPr>
              <a:t>[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여기서 잠깐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] – 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소프트웨어 버전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(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윈도우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, 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오라클 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18c, Java, Tomcat) 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이 변경되어 몇 가지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 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충돌이나 변경이 되어 수행이 </a:t>
            </a:r>
            <a:r>
              <a:rPr kumimoji="0" lang="ko-KR" altLang="en-US" sz="1200" b="0" dirty="0" err="1">
                <a:solidFill>
                  <a:srgbClr val="FF0000"/>
                </a:solidFill>
              </a:rPr>
              <a:t>안되는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 경우 다음 사항들을 먼저 체크해보자</a:t>
            </a:r>
            <a:r>
              <a:rPr kumimoji="0" lang="en-US" altLang="ko-KR" sz="1200" b="0" dirty="0">
                <a:solidFill>
                  <a:srgbClr val="FF0000"/>
                </a:solidFill>
              </a:rPr>
              <a:t>.</a:t>
            </a:r>
            <a:r>
              <a:rPr kumimoji="0" lang="ko-KR" altLang="en-US" sz="1200" b="0" dirty="0">
                <a:solidFill>
                  <a:srgbClr val="FF0000"/>
                </a:solidFill>
              </a:rPr>
              <a:t> </a:t>
            </a:r>
            <a:endParaRPr kumimoji="0" lang="en-US" altLang="ko-KR" sz="12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kumimoji="0" lang="en-US" altLang="ko-KR" sz="12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en-US" altLang="ko-KR" sz="1400" b="0" dirty="0"/>
              <a:t>[</a:t>
            </a:r>
            <a:r>
              <a:rPr kumimoji="0" lang="ko-KR" altLang="en-US" sz="1400" b="0" dirty="0" err="1"/>
              <a:t>오라클</a:t>
            </a:r>
            <a:r>
              <a:rPr kumimoji="0" lang="ko-KR" altLang="en-US" sz="1400" b="0" dirty="0"/>
              <a:t> </a:t>
            </a:r>
            <a:r>
              <a:rPr kumimoji="0" lang="en-US" altLang="ko-KR" sz="1400" b="0" dirty="0"/>
              <a:t>XMLDB</a:t>
            </a:r>
            <a:r>
              <a:rPr kumimoji="0" lang="ko-KR" altLang="en-US" sz="1400" b="0" dirty="0"/>
              <a:t>와 </a:t>
            </a:r>
            <a:r>
              <a:rPr kumimoji="0" lang="en-US" altLang="ko-KR" sz="1400" b="0" dirty="0"/>
              <a:t>Tomcat </a:t>
            </a:r>
            <a:r>
              <a:rPr kumimoji="0" lang="ko-KR" altLang="en-US" sz="1400" b="0" dirty="0"/>
              <a:t>포트 충돌 문제</a:t>
            </a:r>
            <a:r>
              <a:rPr kumimoji="0" lang="en-US" altLang="ko-KR" sz="1400" b="0" dirty="0"/>
              <a:t>] – </a:t>
            </a:r>
            <a:r>
              <a:rPr kumimoji="0" lang="ko-KR" altLang="en-US" sz="1400" b="0" dirty="0"/>
              <a:t>둘 다 </a:t>
            </a:r>
            <a:r>
              <a:rPr kumimoji="0" lang="en-US" altLang="ko-KR" sz="1400" b="0" dirty="0"/>
              <a:t>8080 </a:t>
            </a:r>
            <a:r>
              <a:rPr kumimoji="0" lang="ko-KR" altLang="en-US" sz="1400" b="0" dirty="0"/>
              <a:t>포트번호를 사용하므로 오라클 쪽 포트를 다음과 같이 </a:t>
            </a:r>
            <a:r>
              <a:rPr kumimoji="0" lang="en-US" altLang="ko-KR" sz="1400" b="0" dirty="0"/>
              <a:t>8090</a:t>
            </a:r>
            <a:r>
              <a:rPr kumimoji="0" lang="ko-KR" altLang="en-US" sz="1400" b="0" dirty="0"/>
              <a:t>으로</a:t>
            </a:r>
            <a:r>
              <a:rPr kumimoji="0" lang="en-US" altLang="ko-KR" sz="1400" b="0" dirty="0"/>
              <a:t> </a:t>
            </a:r>
            <a:r>
              <a:rPr kumimoji="0" lang="ko-KR" altLang="en-US" sz="1400" b="0" dirty="0"/>
              <a:t>변경</a:t>
            </a:r>
            <a:r>
              <a:rPr kumimoji="0" lang="en-US" altLang="ko-KR" sz="1200" b="0" dirty="0"/>
              <a:t/>
            </a:r>
            <a:br>
              <a:rPr kumimoji="0" lang="en-US" altLang="ko-KR" sz="1200" b="0" dirty="0"/>
            </a:br>
            <a:r>
              <a:rPr kumimoji="0" lang="en-US" altLang="ko-KR" sz="1200" b="0" dirty="0">
                <a:solidFill>
                  <a:srgbClr val="3333FF"/>
                </a:solidFill>
              </a:rPr>
              <a:t>- SQL&gt; conn sys as </a:t>
            </a:r>
            <a:r>
              <a:rPr kumimoji="0" lang="en-US" altLang="ko-KR" sz="1200" b="0" dirty="0" err="1">
                <a:solidFill>
                  <a:srgbClr val="3333FF"/>
                </a:solidFill>
              </a:rPr>
              <a:t>sysdba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 </a:t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>
                <a:solidFill>
                  <a:srgbClr val="3333FF"/>
                </a:solidFill>
              </a:rPr>
              <a:t>- SQL&gt; EXEC DBMS_XDB.SETHTTPPORT(8090);</a:t>
            </a:r>
            <a:r>
              <a:rPr kumimoji="0" lang="en-US" altLang="ko-KR" sz="1200" b="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endParaRPr kumimoji="0" lang="en-US" altLang="ko-KR" sz="1200" b="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en-US" altLang="ko-KR" sz="1400" b="0" dirty="0"/>
              <a:t>[Tomcat</a:t>
            </a:r>
            <a:r>
              <a:rPr kumimoji="0" lang="ko-KR" altLang="en-US" sz="1400" b="0" dirty="0"/>
              <a:t>의 </a:t>
            </a:r>
            <a:r>
              <a:rPr kumimoji="0" lang="en-US" altLang="ko-KR" sz="1400" b="0" dirty="0"/>
              <a:t>JDBC </a:t>
            </a:r>
            <a:r>
              <a:rPr kumimoji="0" lang="ko-KR" altLang="en-US" sz="1400" b="0" dirty="0"/>
              <a:t>드라이버 인식문제</a:t>
            </a:r>
            <a:r>
              <a:rPr kumimoji="0" lang="en-US" altLang="ko-KR" sz="1400" b="0" dirty="0"/>
              <a:t>] </a:t>
            </a:r>
            <a:r>
              <a:rPr kumimoji="0" lang="ko-KR" altLang="en-US" sz="1400" b="0" dirty="0" err="1"/>
              <a:t>톰캣에서</a:t>
            </a:r>
            <a:r>
              <a:rPr kumimoji="0" lang="ko-KR" altLang="en-US" sz="1400" b="0" dirty="0"/>
              <a:t> 드라이버의 </a:t>
            </a:r>
            <a:r>
              <a:rPr kumimoji="0" lang="en-US" altLang="ko-KR" sz="1400" b="0" dirty="0"/>
              <a:t>CLASSPATH</a:t>
            </a:r>
            <a:r>
              <a:rPr kumimoji="0" lang="ko-KR" altLang="en-US" sz="1400" b="0" dirty="0"/>
              <a:t>를 다음과 같이 설정</a:t>
            </a:r>
            <a:r>
              <a:rPr kumimoji="0" lang="en-US" altLang="ko-KR" sz="1400" b="0" dirty="0"/>
              <a:t/>
            </a:r>
            <a:br>
              <a:rPr kumimoji="0" lang="en-US" altLang="ko-KR" sz="1400" b="0" dirty="0"/>
            </a:br>
            <a:r>
              <a:rPr kumimoji="0" lang="en-US" altLang="ko-KR" sz="1400" b="0" dirty="0"/>
              <a:t>- ojdb6.zip(</a:t>
            </a:r>
            <a:r>
              <a:rPr kumimoji="0" lang="ko-KR" altLang="en-US" sz="1400" b="0" dirty="0"/>
              <a:t>혹은 </a:t>
            </a:r>
            <a:r>
              <a:rPr kumimoji="0" lang="en-US" altLang="ko-KR" sz="1400" b="0" dirty="0"/>
              <a:t>ojdbc6.jar) </a:t>
            </a:r>
            <a:r>
              <a:rPr kumimoji="0" lang="ko-KR" altLang="en-US" sz="1400" b="0" dirty="0"/>
              <a:t>파일을 </a:t>
            </a:r>
            <a:r>
              <a:rPr kumimoji="0" lang="en-US" altLang="ko-KR" sz="1400" b="0" dirty="0"/>
              <a:t>Tomcat </a:t>
            </a:r>
            <a:r>
              <a:rPr kumimoji="0" lang="ko-KR" altLang="en-US" sz="1400" b="0" dirty="0"/>
              <a:t>설치 폴더</a:t>
            </a:r>
            <a:r>
              <a:rPr kumimoji="0" lang="en-US" altLang="ko-KR" sz="1400" b="0" dirty="0"/>
              <a:t>(CATALINA_HOME)</a:t>
            </a:r>
            <a:r>
              <a:rPr kumimoji="0" lang="ko-KR" altLang="en-US" sz="1400" b="0" dirty="0"/>
              <a:t>의 </a:t>
            </a:r>
            <a:r>
              <a:rPr kumimoji="0" lang="en-US" altLang="ko-KR" sz="1400" b="0" dirty="0"/>
              <a:t>lib </a:t>
            </a:r>
            <a:r>
              <a:rPr kumimoji="0" lang="ko-KR" altLang="en-US" sz="1400" b="0" dirty="0"/>
              <a:t>폴더</a:t>
            </a:r>
            <a:r>
              <a:rPr kumimoji="0" lang="en-US" altLang="ko-KR" sz="1400" b="0" dirty="0"/>
              <a:t> </a:t>
            </a:r>
            <a:r>
              <a:rPr kumimoji="0" lang="ko-KR" altLang="en-US" sz="1400" b="0" dirty="0"/>
              <a:t>밑에 저장</a:t>
            </a:r>
            <a:r>
              <a:rPr kumimoji="0" lang="en-US" altLang="ko-KR" sz="1200" b="0" dirty="0"/>
              <a:t/>
            </a:r>
            <a:br>
              <a:rPr kumimoji="0" lang="en-US" altLang="ko-KR" sz="1200" b="0" dirty="0"/>
            </a:br>
            <a:r>
              <a:rPr kumimoji="0" lang="en-US" altLang="ko-KR" sz="1200" b="0" dirty="0">
                <a:solidFill>
                  <a:srgbClr val="3333FF"/>
                </a:solidFill>
              </a:rPr>
              <a:t>- (CATALINA_HOME)/bin/catalina.bat </a:t>
            </a:r>
            <a:r>
              <a:rPr kumimoji="0" lang="ko-KR" altLang="en-US" sz="1200" b="0" dirty="0">
                <a:solidFill>
                  <a:srgbClr val="3333FF"/>
                </a:solidFill>
              </a:rPr>
              <a:t>파일에 다음 문장을 찾</a:t>
            </a:r>
            <a:r>
              <a:rPr lang="ko-KR" altLang="en-US" sz="1200" b="0" dirty="0">
                <a:solidFill>
                  <a:srgbClr val="3333FF"/>
                </a:solidFill>
              </a:rPr>
              <a:t>음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/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>
                <a:solidFill>
                  <a:srgbClr val="3333FF"/>
                </a:solidFill>
              </a:rPr>
              <a:t>  set "CLASSPATH=%CLASSPATH%;%CATALINA_HOME%\bin\tomcat-juli.jar“</a:t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>
                <a:solidFill>
                  <a:srgbClr val="3333FF"/>
                </a:solidFill>
              </a:rPr>
              <a:t>- </a:t>
            </a:r>
            <a:r>
              <a:rPr kumimoji="0" lang="ko-KR" altLang="en-US" sz="1200" b="0" dirty="0">
                <a:solidFill>
                  <a:srgbClr val="3333FF"/>
                </a:solidFill>
              </a:rPr>
              <a:t>이 문장 다음에 아래 문장을 적어서 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>CLASSPATH</a:t>
            </a:r>
            <a:r>
              <a:rPr kumimoji="0" lang="ko-KR" altLang="en-US" sz="1200" b="0" dirty="0">
                <a:solidFill>
                  <a:srgbClr val="3333FF"/>
                </a:solidFill>
              </a:rPr>
              <a:t>를 인식시킴</a:t>
            </a:r>
            <a:r>
              <a:rPr kumimoji="0" lang="en-US" altLang="ko-KR" sz="1200" b="0" dirty="0">
                <a:solidFill>
                  <a:srgbClr val="3333FF"/>
                </a:solidFill>
              </a:rPr>
              <a:t/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>
                <a:solidFill>
                  <a:srgbClr val="3333FF"/>
                </a:solidFill>
              </a:rPr>
              <a:t>  set "CLASSPATH=%CLASSPATH%;%CATALINA_HOME%\lib\ojdb6.zip" </a:t>
            </a:r>
            <a:br>
              <a:rPr kumimoji="0" lang="en-US" altLang="ko-KR" sz="1200" b="0" dirty="0">
                <a:solidFill>
                  <a:srgbClr val="3333FF"/>
                </a:solidFill>
              </a:rPr>
            </a:br>
            <a:r>
              <a:rPr kumimoji="0" lang="en-US" altLang="ko-KR" sz="1200" b="0" dirty="0">
                <a:solidFill>
                  <a:srgbClr val="3333FF"/>
                </a:solidFill>
              </a:rPr>
              <a:t>- Tomcat</a:t>
            </a:r>
            <a:r>
              <a:rPr kumimoji="0" lang="ko-KR" altLang="en-US" sz="1200" b="0" dirty="0">
                <a:solidFill>
                  <a:srgbClr val="3333FF"/>
                </a:solidFill>
              </a:rPr>
              <a:t>을 다시 시작</a:t>
            </a:r>
            <a:endParaRPr kumimoji="0" lang="en-US" altLang="ko-KR" sz="12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endParaRPr kumimoji="0" lang="en-US" altLang="ko-KR" sz="1200" b="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 sz="1200" b="0" dirty="0"/>
              <a:t>오라클 인스턴스 이름 </a:t>
            </a:r>
            <a:r>
              <a:rPr kumimoji="0" lang="en-US" altLang="ko-KR" sz="1200" b="0" dirty="0"/>
              <a:t>- </a:t>
            </a:r>
            <a:r>
              <a:rPr lang="en-US" altLang="ko-KR" sz="1200" b="0" dirty="0"/>
              <a:t>Oracle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11g Express </a:t>
            </a:r>
            <a:r>
              <a:rPr lang="ko-KR" altLang="en-US" sz="1200" b="0" dirty="0"/>
              <a:t>로 실험한다면 </a:t>
            </a:r>
            <a:r>
              <a:rPr lang="en-US" altLang="ko-KR" sz="1200" b="0" dirty="0" err="1"/>
              <a:t>booklist.jsp</a:t>
            </a:r>
            <a:r>
              <a:rPr lang="en-US" altLang="ko-KR" sz="1200" b="0" dirty="0"/>
              <a:t>, </a:t>
            </a:r>
            <a:r>
              <a:rPr lang="en-US" altLang="ko-KR" sz="1200" b="0" dirty="0" err="1"/>
              <a:t>bookview.jsp</a:t>
            </a:r>
            <a:r>
              <a:rPr lang="ko-KR" altLang="en-US" sz="1200" b="0" dirty="0"/>
              <a:t> 프로그램내의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문장을 </a:t>
            </a:r>
            <a:r>
              <a:rPr lang="en-US" altLang="ko-KR" sz="1200" b="0" dirty="0" err="1"/>
              <a:t>xe</a:t>
            </a:r>
            <a:r>
              <a:rPr lang="ko-KR" altLang="en-US" sz="1200" b="0" dirty="0"/>
              <a:t>로 수정</a:t>
            </a:r>
            <a:r>
              <a:rPr lang="en-US" altLang="ko-KR" sz="1200" b="0" dirty="0"/>
              <a:t>  =&gt; </a:t>
            </a:r>
            <a:r>
              <a:rPr lang="en-US" altLang="ko-KR" sz="1200" b="0" dirty="0">
                <a:solidFill>
                  <a:srgbClr val="3333FF"/>
                </a:solidFill>
              </a:rPr>
              <a:t>String </a:t>
            </a:r>
            <a:r>
              <a:rPr lang="en-US" altLang="ko-KR" sz="1200" b="0" dirty="0" err="1">
                <a:solidFill>
                  <a:srgbClr val="3333FF"/>
                </a:solidFill>
              </a:rPr>
              <a:t>url</a:t>
            </a:r>
            <a:r>
              <a:rPr lang="en-US" altLang="ko-KR" sz="1200" b="0" dirty="0">
                <a:solidFill>
                  <a:srgbClr val="3333FF"/>
                </a:solidFill>
              </a:rPr>
              <a:t>="</a:t>
            </a:r>
            <a:r>
              <a:rPr lang="en-US" altLang="ko-KR" sz="1200" b="0" dirty="0" err="1">
                <a:solidFill>
                  <a:srgbClr val="3333FF"/>
                </a:solidFill>
              </a:rPr>
              <a:t>jdbc:oracle:thin</a:t>
            </a:r>
            <a:r>
              <a:rPr lang="en-US" altLang="ko-KR" sz="1200" b="0" dirty="0">
                <a:solidFill>
                  <a:srgbClr val="3333FF"/>
                </a:solidFill>
              </a:rPr>
              <a:t>:@localhost:1521:xe";</a:t>
            </a:r>
            <a:endParaRPr lang="ko-KR" altLang="en-US" sz="1200" b="0" dirty="0">
              <a:solidFill>
                <a:srgbClr val="3333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kumimoji="0" lang="ko-KR" altLang="en-US" sz="1200" b="0" dirty="0">
              <a:solidFill>
                <a:srgbClr val="3333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02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01704-F330-4C13-A139-93EC1F19BD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[</a:t>
            </a:r>
            <a:r>
              <a:rPr lang="en-US" altLang="ko-KR" sz="1200" dirty="0">
                <a:solidFill>
                  <a:srgbClr val="FF0000"/>
                </a:solidFill>
              </a:rPr>
              <a:t>Eclipse </a:t>
            </a:r>
            <a:r>
              <a:rPr lang="ko-KR" altLang="en-US" sz="1200" dirty="0">
                <a:solidFill>
                  <a:srgbClr val="FF0000"/>
                </a:solidFill>
              </a:rPr>
              <a:t>에서 실행할 경우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Eclipse+Tomcat+JDBC</a:t>
            </a:r>
            <a:r>
              <a:rPr lang="en-US" altLang="ko-KR" sz="1200" dirty="0"/>
              <a:t> </a:t>
            </a:r>
            <a:r>
              <a:rPr lang="ko-KR" altLang="en-US" sz="1200" dirty="0"/>
              <a:t>환경에서 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 </a:t>
            </a:r>
            <a:r>
              <a:rPr lang="ko-KR" altLang="en-US" sz="1200" dirty="0"/>
              <a:t>파일 실행할 경우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400" b="0" dirty="0"/>
              <a:t>Eclipse 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Dynamic Web Project</a:t>
            </a:r>
            <a:r>
              <a:rPr lang="ko-KR" altLang="en-US" sz="1400" b="0" dirty="0"/>
              <a:t>를 작성</a:t>
            </a:r>
            <a:r>
              <a:rPr lang="en-US" altLang="ko-KR" sz="1200" b="0" dirty="0"/>
              <a:t/>
            </a:r>
            <a:br>
              <a:rPr lang="en-US" altLang="ko-KR" sz="1200" b="0" dirty="0"/>
            </a:br>
            <a:r>
              <a:rPr lang="en-US" altLang="ko-KR" sz="1200" b="0" dirty="0">
                <a:solidFill>
                  <a:srgbClr val="3333FF"/>
                </a:solidFill>
              </a:rPr>
              <a:t>(</a:t>
            </a:r>
            <a:r>
              <a:rPr lang="ko-KR" altLang="en-US" sz="1200" b="0" dirty="0">
                <a:solidFill>
                  <a:srgbClr val="3333FF"/>
                </a:solidFill>
              </a:rPr>
              <a:t>자세한 방법은 </a:t>
            </a:r>
            <a:r>
              <a:rPr lang="en-US" altLang="ko-KR" sz="1200" b="0" dirty="0">
                <a:solidFill>
                  <a:srgbClr val="3333FF"/>
                </a:solidFill>
              </a:rPr>
              <a:t>Eclipse </a:t>
            </a:r>
            <a:r>
              <a:rPr lang="ko-KR" altLang="en-US" sz="1200" b="0" dirty="0">
                <a:solidFill>
                  <a:srgbClr val="3333FF"/>
                </a:solidFill>
              </a:rPr>
              <a:t>에 관한 검색을 하면 </a:t>
            </a:r>
            <a:r>
              <a:rPr lang="ko-KR" altLang="en-US" sz="1200" b="0" dirty="0" err="1">
                <a:solidFill>
                  <a:srgbClr val="3333FF"/>
                </a:solidFill>
              </a:rPr>
              <a:t>알수있다</a:t>
            </a:r>
            <a:r>
              <a:rPr lang="en-US" altLang="ko-KR" sz="1200" b="0" dirty="0">
                <a:solidFill>
                  <a:srgbClr val="3333FF"/>
                </a:solidFill>
              </a:rPr>
              <a:t>.)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lang="en-US" altLang="ko-KR" sz="12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400" b="0" dirty="0"/>
              <a:t>Tomcat 8.0 Core ZIP </a:t>
            </a:r>
            <a:r>
              <a:rPr lang="ko-KR" altLang="en-US" sz="1400" b="0" dirty="0"/>
              <a:t>파일을 </a:t>
            </a:r>
            <a:r>
              <a:rPr lang="ko-KR" altLang="en-US" sz="1400" b="0" dirty="0">
                <a:solidFill>
                  <a:srgbClr val="FF0000"/>
                </a:solidFill>
              </a:rPr>
              <a:t>다운</a:t>
            </a:r>
            <a:r>
              <a:rPr lang="ko-KR" altLang="en-US" sz="1400" b="0" dirty="0"/>
              <a:t> 받아 압축을 풀고</a:t>
            </a:r>
            <a:r>
              <a:rPr lang="en-US" altLang="ko-KR" sz="1400" b="0" dirty="0"/>
              <a:t> Eclipse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Tomcat </a:t>
            </a:r>
            <a:r>
              <a:rPr lang="ko-KR" altLang="en-US" sz="1400" b="0" dirty="0"/>
              <a:t>서버 등록</a:t>
            </a:r>
            <a:r>
              <a:rPr lang="en-US" altLang="ko-KR" sz="1200" b="0" dirty="0">
                <a:solidFill>
                  <a:srgbClr val="3333FF"/>
                </a:solidFill>
              </a:rPr>
              <a:t/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Windows-&gt;Preference-&gt;Server-&gt;Runtime Environment-&gt;Add(Apache Tomcat 8.0)-&gt;(</a:t>
            </a:r>
            <a:r>
              <a:rPr lang="ko-KR" altLang="en-US" sz="1200" b="0" dirty="0">
                <a:solidFill>
                  <a:srgbClr val="3333FF"/>
                </a:solidFill>
              </a:rPr>
              <a:t>서버위치 설정</a:t>
            </a:r>
            <a:r>
              <a:rPr lang="en-US" altLang="ko-KR" sz="1200" b="0" dirty="0">
                <a:solidFill>
                  <a:srgbClr val="3333FF"/>
                </a:solidFill>
              </a:rPr>
              <a:t>)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(</a:t>
            </a:r>
            <a:r>
              <a:rPr lang="ko-KR" altLang="en-US" sz="1200" b="0" dirty="0">
                <a:solidFill>
                  <a:srgbClr val="3333FF"/>
                </a:solidFill>
              </a:rPr>
              <a:t>참고</a:t>
            </a:r>
            <a:r>
              <a:rPr lang="en-US" altLang="ko-KR" sz="1200" b="0" dirty="0">
                <a:solidFill>
                  <a:srgbClr val="3333FF"/>
                </a:solidFill>
              </a:rPr>
              <a:t>) </a:t>
            </a:r>
            <a:r>
              <a:rPr lang="ko-KR" altLang="en-US" sz="1200" b="0" dirty="0">
                <a:solidFill>
                  <a:srgbClr val="3333FF"/>
                </a:solidFill>
              </a:rPr>
              <a:t>오라클 </a:t>
            </a:r>
            <a:r>
              <a:rPr lang="en-US" altLang="ko-KR" sz="1200" b="0" dirty="0">
                <a:solidFill>
                  <a:srgbClr val="3333FF"/>
                </a:solidFill>
              </a:rPr>
              <a:t>XMLDB</a:t>
            </a:r>
            <a:r>
              <a:rPr lang="ko-KR" altLang="en-US" sz="1200" b="0" dirty="0">
                <a:solidFill>
                  <a:srgbClr val="3333FF"/>
                </a:solidFill>
              </a:rPr>
              <a:t>와 </a:t>
            </a:r>
            <a:r>
              <a:rPr lang="en-US" altLang="ko-KR" sz="1200" b="0" dirty="0">
                <a:solidFill>
                  <a:srgbClr val="3333FF"/>
                </a:solidFill>
              </a:rPr>
              <a:t>Tomcat </a:t>
            </a:r>
            <a:r>
              <a:rPr lang="ko-KR" altLang="en-US" sz="1200" b="0" dirty="0">
                <a:solidFill>
                  <a:srgbClr val="3333FF"/>
                </a:solidFill>
              </a:rPr>
              <a:t>포트 충돌 문제</a:t>
            </a:r>
            <a:r>
              <a:rPr lang="en-US" altLang="ko-KR" sz="1200" b="0" dirty="0">
                <a:solidFill>
                  <a:srgbClr val="3333FF"/>
                </a:solidFill>
              </a:rPr>
              <a:t> – </a:t>
            </a:r>
            <a:r>
              <a:rPr lang="ko-KR" altLang="en-US" sz="1200" b="0" dirty="0">
                <a:solidFill>
                  <a:srgbClr val="3333FF"/>
                </a:solidFill>
              </a:rPr>
              <a:t>둘 다 </a:t>
            </a:r>
            <a:r>
              <a:rPr lang="en-US" altLang="ko-KR" sz="1200" b="0" dirty="0">
                <a:solidFill>
                  <a:srgbClr val="3333FF"/>
                </a:solidFill>
              </a:rPr>
              <a:t>8080 </a:t>
            </a:r>
            <a:r>
              <a:rPr lang="ko-KR" altLang="en-US" sz="1200" b="0" dirty="0">
                <a:solidFill>
                  <a:srgbClr val="3333FF"/>
                </a:solidFill>
              </a:rPr>
              <a:t>포트번호를 사용하므로 오라클 쪽 포트를 다음과 같이 </a:t>
            </a:r>
            <a:r>
              <a:rPr lang="en-US" altLang="ko-KR" sz="1200" b="0" dirty="0">
                <a:solidFill>
                  <a:srgbClr val="3333FF"/>
                </a:solidFill>
              </a:rPr>
              <a:t>8090</a:t>
            </a:r>
            <a:r>
              <a:rPr lang="ko-KR" altLang="en-US" sz="1200" b="0" dirty="0">
                <a:solidFill>
                  <a:srgbClr val="3333FF"/>
                </a:solidFill>
              </a:rPr>
              <a:t>으로</a:t>
            </a:r>
            <a:r>
              <a:rPr lang="en-US" altLang="ko-KR" sz="1200" b="0" dirty="0">
                <a:solidFill>
                  <a:srgbClr val="3333FF"/>
                </a:solidFill>
              </a:rPr>
              <a:t> </a:t>
            </a:r>
            <a:r>
              <a:rPr lang="ko-KR" altLang="en-US" sz="1200" b="0" dirty="0">
                <a:solidFill>
                  <a:srgbClr val="3333FF"/>
                </a:solidFill>
              </a:rPr>
              <a:t>변경해준다</a:t>
            </a:r>
            <a:r>
              <a:rPr lang="en-US" altLang="ko-KR" sz="1200" b="0" dirty="0">
                <a:solidFill>
                  <a:srgbClr val="3333FF"/>
                </a:solidFill>
              </a:rPr>
              <a:t>.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- SQL&gt; conn sys as </a:t>
            </a:r>
            <a:r>
              <a:rPr lang="en-US" altLang="ko-KR" sz="1200" b="0" dirty="0" err="1">
                <a:solidFill>
                  <a:srgbClr val="3333FF"/>
                </a:solidFill>
              </a:rPr>
              <a:t>sysdba</a:t>
            </a:r>
            <a:r>
              <a:rPr lang="en-US" altLang="ko-KR" sz="1200" b="0" dirty="0">
                <a:solidFill>
                  <a:srgbClr val="3333FF"/>
                </a:solidFill>
              </a:rPr>
              <a:t> 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- SQL&gt; EXEC DBMS_XDB.SETHTTPPORT(8090); 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lang="en-US" altLang="ko-KR" sz="12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400" b="0" dirty="0"/>
              <a:t>JDBC </a:t>
            </a:r>
            <a:r>
              <a:rPr lang="ko-KR" altLang="en-US" sz="1400" b="0" dirty="0"/>
              <a:t>드라이버 설치 </a:t>
            </a:r>
            <a:r>
              <a:rPr lang="en-US" altLang="ko-KR" sz="1200" b="0" dirty="0">
                <a:solidFill>
                  <a:srgbClr val="3333FF"/>
                </a:solidFill>
              </a:rPr>
              <a:t/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ojdbc6.jar </a:t>
            </a:r>
            <a:r>
              <a:rPr lang="ko-KR" altLang="en-US" sz="1200" b="0" dirty="0">
                <a:solidFill>
                  <a:srgbClr val="3333FF"/>
                </a:solidFill>
              </a:rPr>
              <a:t>파일을</a:t>
            </a:r>
            <a:r>
              <a:rPr lang="en-US" altLang="ko-KR" sz="1200" b="0" dirty="0">
                <a:solidFill>
                  <a:srgbClr val="3333FF"/>
                </a:solidFill>
              </a:rPr>
              <a:t> </a:t>
            </a:r>
            <a:r>
              <a:rPr lang="ko-KR" altLang="en-US" sz="1200" b="0" dirty="0">
                <a:solidFill>
                  <a:srgbClr val="3333FF"/>
                </a:solidFill>
              </a:rPr>
              <a:t>다운 받아</a:t>
            </a:r>
            <a:r>
              <a:rPr lang="en-US" altLang="ko-KR" sz="1200" b="0" dirty="0">
                <a:solidFill>
                  <a:srgbClr val="3333FF"/>
                </a:solidFill>
              </a:rPr>
              <a:t>(dblab.duksung.ac.kr/oracle</a:t>
            </a:r>
            <a:r>
              <a:rPr lang="ko-KR" altLang="en-US" sz="1200" b="0" dirty="0">
                <a:solidFill>
                  <a:srgbClr val="3333FF"/>
                </a:solidFill>
              </a:rPr>
              <a:t>에서 받는다</a:t>
            </a:r>
            <a:r>
              <a:rPr lang="en-US" altLang="ko-KR" sz="1200" b="0" dirty="0">
                <a:solidFill>
                  <a:srgbClr val="3333FF"/>
                </a:solidFill>
              </a:rPr>
              <a:t>), 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ko-KR" altLang="en-US" sz="1200" b="0" dirty="0">
                <a:solidFill>
                  <a:srgbClr val="3333FF"/>
                </a:solidFill>
              </a:rPr>
              <a:t>다운 받아 압축을 푼 </a:t>
            </a:r>
            <a:r>
              <a:rPr lang="en-US" altLang="ko-KR" sz="1200" b="0" dirty="0">
                <a:solidFill>
                  <a:srgbClr val="3333FF"/>
                </a:solidFill>
              </a:rPr>
              <a:t>Tomcat </a:t>
            </a:r>
            <a:r>
              <a:rPr lang="ko-KR" altLang="en-US" sz="1200" b="0" dirty="0">
                <a:solidFill>
                  <a:srgbClr val="3333FF"/>
                </a:solidFill>
              </a:rPr>
              <a:t>서버</a:t>
            </a:r>
            <a:r>
              <a:rPr lang="en-US" altLang="ko-KR" sz="1200" b="0" dirty="0">
                <a:solidFill>
                  <a:srgbClr val="3333FF"/>
                </a:solidFill>
              </a:rPr>
              <a:t> </a:t>
            </a:r>
            <a:r>
              <a:rPr lang="ko-KR" altLang="en-US" sz="1200" b="0" dirty="0">
                <a:solidFill>
                  <a:srgbClr val="3333FF"/>
                </a:solidFill>
              </a:rPr>
              <a:t>폴더의 </a:t>
            </a:r>
            <a:r>
              <a:rPr lang="en-US" altLang="ko-KR" sz="1200" b="0" dirty="0">
                <a:solidFill>
                  <a:srgbClr val="3333FF"/>
                </a:solidFill>
              </a:rPr>
              <a:t>lib </a:t>
            </a:r>
            <a:r>
              <a:rPr lang="ko-KR" altLang="en-US" sz="1200" b="0" dirty="0">
                <a:solidFill>
                  <a:srgbClr val="3333FF"/>
                </a:solidFill>
              </a:rPr>
              <a:t>폴더에 복사해 넣는다</a:t>
            </a:r>
            <a:r>
              <a:rPr lang="en-US" altLang="ko-KR" sz="1200" b="0" dirty="0">
                <a:solidFill>
                  <a:srgbClr val="3333FF"/>
                </a:solidFill>
              </a:rPr>
              <a:t>.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(</a:t>
            </a:r>
            <a:r>
              <a:rPr lang="ko-KR" altLang="en-US" sz="1200" b="0" dirty="0">
                <a:solidFill>
                  <a:srgbClr val="3333FF"/>
                </a:solidFill>
              </a:rPr>
              <a:t>혹은 </a:t>
            </a:r>
            <a:r>
              <a:rPr lang="en-US" altLang="ko-KR" sz="1200" b="0" dirty="0">
                <a:solidFill>
                  <a:srgbClr val="3333FF"/>
                </a:solidFill>
              </a:rPr>
              <a:t>Tomcat </a:t>
            </a:r>
            <a:r>
              <a:rPr lang="ko-KR" altLang="en-US" sz="1200" b="0" dirty="0">
                <a:solidFill>
                  <a:srgbClr val="3333FF"/>
                </a:solidFill>
              </a:rPr>
              <a:t>프로젝트의 </a:t>
            </a:r>
            <a:r>
              <a:rPr lang="en-US" altLang="ko-KR" sz="1200" b="0" dirty="0" err="1">
                <a:solidFill>
                  <a:srgbClr val="3333FF"/>
                </a:solidFill>
              </a:rPr>
              <a:t>Webcontents</a:t>
            </a:r>
            <a:r>
              <a:rPr lang="en-US" altLang="ko-KR" sz="1200" b="0" dirty="0">
                <a:solidFill>
                  <a:srgbClr val="3333FF"/>
                </a:solidFill>
              </a:rPr>
              <a:t>/web-inf/lib </a:t>
            </a:r>
            <a:r>
              <a:rPr lang="ko-KR" altLang="en-US" sz="1200" b="0" dirty="0">
                <a:solidFill>
                  <a:srgbClr val="3333FF"/>
                </a:solidFill>
              </a:rPr>
              <a:t>에 복사</a:t>
            </a:r>
            <a:r>
              <a:rPr lang="en-US" altLang="ko-KR" sz="1200" b="0" dirty="0">
                <a:solidFill>
                  <a:srgbClr val="3333FF"/>
                </a:solidFill>
              </a:rPr>
              <a:t>)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endParaRPr lang="en-US" altLang="ko-KR" sz="14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1400" b="0" dirty="0" err="1"/>
              <a:t>jsp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파일을 실행</a:t>
            </a:r>
            <a:r>
              <a:rPr lang="en-US" altLang="ko-KR" sz="1200" b="0" dirty="0">
                <a:solidFill>
                  <a:srgbClr val="3333FF"/>
                </a:solidFill>
              </a:rPr>
              <a:t/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Eclipse </a:t>
            </a:r>
            <a:r>
              <a:rPr lang="ko-KR" altLang="en-US" sz="1200" b="0" dirty="0">
                <a:solidFill>
                  <a:srgbClr val="3333FF"/>
                </a:solidFill>
              </a:rPr>
              <a:t>에서 </a:t>
            </a:r>
            <a:r>
              <a:rPr lang="en-US" altLang="ko-KR" sz="1200" b="0" dirty="0">
                <a:solidFill>
                  <a:srgbClr val="3333FF"/>
                </a:solidFill>
              </a:rPr>
              <a:t>Run As -&gt; Run on Server 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(</a:t>
            </a:r>
            <a:r>
              <a:rPr lang="ko-KR" altLang="en-US" sz="1200" b="0" dirty="0">
                <a:solidFill>
                  <a:srgbClr val="3333FF"/>
                </a:solidFill>
              </a:rPr>
              <a:t>참고 </a:t>
            </a:r>
            <a:r>
              <a:rPr lang="en-US" altLang="ko-KR" sz="1200" b="0" dirty="0">
                <a:solidFill>
                  <a:srgbClr val="3333FF"/>
                </a:solidFill>
              </a:rPr>
              <a:t>1) </a:t>
            </a:r>
            <a:r>
              <a:rPr lang="ko-KR" altLang="en-US" sz="1200" b="0" dirty="0">
                <a:solidFill>
                  <a:srgbClr val="3333FF"/>
                </a:solidFill>
              </a:rPr>
              <a:t>오라클 인스턴스 이름 </a:t>
            </a:r>
            <a:r>
              <a:rPr lang="en-US" altLang="ko-KR" sz="1200" b="0" dirty="0">
                <a:solidFill>
                  <a:srgbClr val="3333FF"/>
                </a:solidFill>
              </a:rPr>
              <a:t>- Oracle</a:t>
            </a:r>
            <a:r>
              <a:rPr lang="ko-KR" altLang="en-US" sz="1200" b="0" dirty="0">
                <a:solidFill>
                  <a:srgbClr val="3333FF"/>
                </a:solidFill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</a:rPr>
              <a:t>11g Express </a:t>
            </a:r>
            <a:r>
              <a:rPr lang="ko-KR" altLang="en-US" sz="1200" b="0" dirty="0">
                <a:solidFill>
                  <a:srgbClr val="3333FF"/>
                </a:solidFill>
              </a:rPr>
              <a:t>로 실험한다면 </a:t>
            </a:r>
            <a:r>
              <a:rPr lang="en-US" altLang="ko-KR" sz="1200" b="0" dirty="0" err="1">
                <a:solidFill>
                  <a:srgbClr val="3333FF"/>
                </a:solidFill>
              </a:rPr>
              <a:t>booklist.jsp</a:t>
            </a:r>
            <a:r>
              <a:rPr lang="en-US" altLang="ko-KR" sz="1200" b="0" dirty="0">
                <a:solidFill>
                  <a:srgbClr val="3333FF"/>
                </a:solidFill>
              </a:rPr>
              <a:t>, </a:t>
            </a:r>
            <a:r>
              <a:rPr lang="en-US" altLang="ko-KR" sz="1200" b="0" dirty="0" err="1">
                <a:solidFill>
                  <a:srgbClr val="3333FF"/>
                </a:solidFill>
              </a:rPr>
              <a:t>bookview.jsp</a:t>
            </a:r>
            <a:r>
              <a:rPr lang="ko-KR" altLang="en-US" sz="1200" b="0" dirty="0">
                <a:solidFill>
                  <a:srgbClr val="3333FF"/>
                </a:solidFill>
              </a:rPr>
              <a:t> 프로그램내의</a:t>
            </a:r>
            <a:r>
              <a:rPr lang="en-US" altLang="ko-KR" sz="1200" b="0" dirty="0">
                <a:solidFill>
                  <a:srgbClr val="3333FF"/>
                </a:solidFill>
              </a:rPr>
              <a:t> </a:t>
            </a:r>
            <a:r>
              <a:rPr lang="ko-KR" altLang="en-US" sz="1200" b="0" dirty="0">
                <a:solidFill>
                  <a:srgbClr val="3333FF"/>
                </a:solidFill>
              </a:rPr>
              <a:t>문장을 </a:t>
            </a:r>
            <a:r>
              <a:rPr lang="en-US" altLang="ko-KR" sz="1200" b="0" dirty="0" err="1">
                <a:solidFill>
                  <a:srgbClr val="3333FF"/>
                </a:solidFill>
              </a:rPr>
              <a:t>xe</a:t>
            </a:r>
            <a:r>
              <a:rPr lang="ko-KR" altLang="en-US" sz="1200" b="0" dirty="0">
                <a:solidFill>
                  <a:srgbClr val="3333FF"/>
                </a:solidFill>
              </a:rPr>
              <a:t>로 수정한다</a:t>
            </a:r>
            <a:r>
              <a:rPr lang="en-US" altLang="ko-KR" sz="1200" b="0" dirty="0">
                <a:solidFill>
                  <a:srgbClr val="3333FF"/>
                </a:solidFill>
              </a:rPr>
              <a:t>.  =&gt; String </a:t>
            </a:r>
            <a:r>
              <a:rPr lang="en-US" altLang="ko-KR" sz="1200" b="0" dirty="0" err="1">
                <a:solidFill>
                  <a:srgbClr val="3333FF"/>
                </a:solidFill>
              </a:rPr>
              <a:t>url</a:t>
            </a:r>
            <a:r>
              <a:rPr lang="en-US" altLang="ko-KR" sz="1200" b="0" dirty="0">
                <a:solidFill>
                  <a:srgbClr val="3333FF"/>
                </a:solidFill>
              </a:rPr>
              <a:t>="</a:t>
            </a:r>
            <a:r>
              <a:rPr lang="en-US" altLang="ko-KR" sz="1200" b="0" dirty="0" err="1">
                <a:solidFill>
                  <a:srgbClr val="3333FF"/>
                </a:solidFill>
              </a:rPr>
              <a:t>jdbc:oracle:thin</a:t>
            </a:r>
            <a:r>
              <a:rPr lang="en-US" altLang="ko-KR" sz="1200" b="0" dirty="0">
                <a:solidFill>
                  <a:srgbClr val="3333FF"/>
                </a:solidFill>
              </a:rPr>
              <a:t>:@localhost:1521:xe";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(</a:t>
            </a:r>
            <a:r>
              <a:rPr lang="ko-KR" altLang="en-US" sz="1200" b="0" dirty="0">
                <a:solidFill>
                  <a:srgbClr val="3333FF"/>
                </a:solidFill>
              </a:rPr>
              <a:t>참고 </a:t>
            </a:r>
            <a:r>
              <a:rPr lang="en-US" altLang="ko-KR" sz="1200" b="0" dirty="0">
                <a:solidFill>
                  <a:srgbClr val="3333FF"/>
                </a:solidFill>
              </a:rPr>
              <a:t>2) * ERROR : </a:t>
            </a:r>
            <a:r>
              <a:rPr lang="en-US" altLang="ko-KR" sz="1200" dirty="0">
                <a:solidFill>
                  <a:srgbClr val="3333FF"/>
                </a:solidFill>
              </a:rPr>
              <a:t>s</a:t>
            </a:r>
            <a:r>
              <a:rPr lang="en-US" altLang="ko-KR" sz="1200" b="0" dirty="0">
                <a:solidFill>
                  <a:srgbClr val="3333FF"/>
                </a:solidFill>
              </a:rPr>
              <a:t>uperclass "</a:t>
            </a:r>
            <a:r>
              <a:rPr lang="en-US" altLang="ko-KR" sz="1200" b="0" dirty="0" err="1">
                <a:solidFill>
                  <a:srgbClr val="3333FF"/>
                </a:solidFill>
              </a:rPr>
              <a:t>javax.servlet.http.HttpServlet</a:t>
            </a:r>
            <a:r>
              <a:rPr lang="en-US" altLang="ko-KR" sz="1200" b="0" dirty="0">
                <a:solidFill>
                  <a:srgbClr val="3333FF"/>
                </a:solidFill>
              </a:rPr>
              <a:t>" was not found on the Java Build </a:t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ko-KR" altLang="en-US" sz="1200" b="0" dirty="0">
                <a:solidFill>
                  <a:srgbClr val="3333FF"/>
                </a:solidFill>
              </a:rPr>
              <a:t>해결법</a:t>
            </a:r>
            <a:r>
              <a:rPr lang="en-US" altLang="ko-KR" sz="1200" b="0" dirty="0">
                <a:solidFill>
                  <a:srgbClr val="3333FF"/>
                </a:solidFill>
              </a:rPr>
              <a:t>-&gt;</a:t>
            </a:r>
            <a:r>
              <a:rPr lang="ko-KR" altLang="en-US" sz="1200" b="0" dirty="0">
                <a:solidFill>
                  <a:srgbClr val="3333FF"/>
                </a:solidFill>
              </a:rPr>
              <a:t> 프로젝트 </a:t>
            </a:r>
            <a:r>
              <a:rPr lang="ko-KR" altLang="en-US" sz="1200" b="0" dirty="0" err="1">
                <a:solidFill>
                  <a:srgbClr val="3333FF"/>
                </a:solidFill>
              </a:rPr>
              <a:t>우클릭</a:t>
            </a:r>
            <a:r>
              <a:rPr lang="ko-KR" altLang="en-US" sz="1200" b="0" dirty="0">
                <a:solidFill>
                  <a:srgbClr val="3333FF"/>
                </a:solidFill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</a:rPr>
              <a:t>-&gt; Build Path -&gt; Configure Build Path...-&gt; Libraries </a:t>
            </a:r>
            <a:r>
              <a:rPr lang="ko-KR" altLang="en-US" sz="1200" b="0" dirty="0">
                <a:solidFill>
                  <a:srgbClr val="3333FF"/>
                </a:solidFill>
              </a:rPr>
              <a:t>탭 </a:t>
            </a:r>
            <a:r>
              <a:rPr lang="en-US" altLang="ko-KR" sz="1200" b="0" dirty="0">
                <a:solidFill>
                  <a:srgbClr val="3333FF"/>
                </a:solidFill>
              </a:rPr>
              <a:t>-&gt; add library -&gt; server runtime -&gt; Apache Tomcat </a:t>
            </a:r>
          </a:p>
          <a:p>
            <a:pPr>
              <a:lnSpc>
                <a:spcPct val="100000"/>
              </a:lnSpc>
              <a:buFont typeface="+mj-ea"/>
              <a:buAutoNum type="circleNumDbPlain"/>
            </a:pPr>
            <a:endParaRPr lang="en-US" altLang="ko-KR" sz="1200" b="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1400" b="0" dirty="0" err="1"/>
              <a:t>웹브라우저에서도</a:t>
            </a:r>
            <a:r>
              <a:rPr lang="ko-KR" altLang="en-US" sz="1400" b="0" dirty="0"/>
              <a:t> 실행</a:t>
            </a:r>
            <a:r>
              <a:rPr lang="en-US" altLang="ko-KR" sz="1200" b="0" dirty="0">
                <a:solidFill>
                  <a:srgbClr val="3333FF"/>
                </a:solidFill>
              </a:rPr>
              <a:t/>
            </a:r>
            <a:br>
              <a:rPr lang="en-US" altLang="ko-KR" sz="1200" b="0" dirty="0">
                <a:solidFill>
                  <a:srgbClr val="3333FF"/>
                </a:solidFill>
              </a:rPr>
            </a:br>
            <a:r>
              <a:rPr lang="en-US" altLang="ko-KR" sz="1200" b="0" dirty="0">
                <a:solidFill>
                  <a:srgbClr val="3333FF"/>
                </a:solidFill>
              </a:rPr>
              <a:t>(http://localhost:8080/Database-web/booklist.jsp)</a:t>
            </a:r>
            <a:endParaRPr lang="ko-KR" altLang="en-US" sz="1200" b="0" dirty="0">
              <a:solidFill>
                <a:srgbClr val="3333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905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0138B3E4-C360-47C5-9777-238F387226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>
              <a:buFont typeface="+mj-ea"/>
              <a:buAutoNum type="circleNumDbPlain" startAt="6"/>
            </a:pPr>
            <a:r>
              <a:rPr lang="en-US" altLang="ko-KR" dirty="0"/>
              <a:t>JSP </a:t>
            </a:r>
            <a:r>
              <a:rPr lang="ko-KR" altLang="en-US" dirty="0"/>
              <a:t>프로그램 준비</a:t>
            </a:r>
            <a:r>
              <a:rPr lang="en-US" altLang="ko-KR" dirty="0"/>
              <a:t>(</a:t>
            </a:r>
            <a:r>
              <a:rPr lang="en-US" altLang="ko-KR" dirty="0" err="1"/>
              <a:t>booklist.jsp</a:t>
            </a:r>
            <a:r>
              <a:rPr lang="en-US" altLang="ko-KR" dirty="0"/>
              <a:t>, </a:t>
            </a:r>
            <a:r>
              <a:rPr lang="en-US" altLang="ko-KR" dirty="0" err="1"/>
              <a:t>bookview.jsp</a:t>
            </a:r>
            <a:r>
              <a:rPr lang="en-US" altLang="ko-KR" dirty="0"/>
              <a:t>)</a:t>
            </a:r>
          </a:p>
          <a:p>
            <a:pPr lvl="1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booklist.jsp</a:t>
            </a:r>
            <a:r>
              <a:rPr lang="en-US" altLang="ko-KR" dirty="0"/>
              <a:t> </a:t>
            </a:r>
            <a:r>
              <a:rPr lang="ko-KR" altLang="en-US" dirty="0"/>
              <a:t>파일과 </a:t>
            </a:r>
            <a:r>
              <a:rPr lang="en-US" altLang="ko-KR" dirty="0" err="1"/>
              <a:t>bookview.jsp</a:t>
            </a:r>
            <a:r>
              <a:rPr lang="en-US" altLang="ko-KR" dirty="0"/>
              <a:t> </a:t>
            </a:r>
            <a:r>
              <a:rPr lang="ko-KR" altLang="en-US" dirty="0"/>
              <a:t>파일을 예제소스에서 가져와 사용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 </a:t>
            </a:r>
            <a:r>
              <a:rPr lang="ko-KR" altLang="en-US" dirty="0"/>
              <a:t>작성된 프로그램은 </a:t>
            </a:r>
            <a:r>
              <a:rPr lang="ko-KR" altLang="en-US" dirty="0" err="1"/>
              <a:t>톰캣</a:t>
            </a:r>
            <a:r>
              <a:rPr lang="ko-KR" altLang="en-US" dirty="0"/>
              <a:t> 기본 폴더에 </a:t>
            </a:r>
            <a:r>
              <a:rPr lang="en-US" altLang="ko-KR" dirty="0"/>
              <a:t>booklist </a:t>
            </a:r>
            <a:r>
              <a:rPr lang="ko-KR" altLang="en-US" dirty="0"/>
              <a:t>폴더를 생성하고 저장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B54ABE6-17F3-4986-983A-FFDCF555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11143"/>
            <a:ext cx="6336704" cy="43053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35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4.2 </a:t>
            </a:r>
            <a:r>
              <a:rPr lang="ko-KR" altLang="en-US" dirty="0"/>
              <a:t>프로그램 실습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0138B3E4-C360-47C5-9777-238F387226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>
              <a:buFont typeface="+mj-ea"/>
              <a:buAutoNum type="circleNumDbPlain" startAt="7"/>
            </a:pPr>
            <a:r>
              <a:rPr lang="ko-KR" altLang="en-US" dirty="0"/>
              <a:t>실행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AA4E635-D4F7-450E-BAC2-583575058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4536504" cy="305494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858B078-BFF3-4762-842D-BF2CFE0C0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556127"/>
            <a:ext cx="4492296" cy="183941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300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요약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0138B3E4-C360-47C5-9777-238F387226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데이터베이스 프로그래밍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삽입 프로그래밍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PL/SQL(</a:t>
            </a:r>
            <a:r>
              <a:rPr lang="en-US" altLang="ko-KR" b="0" dirty="0"/>
              <a:t>Procedural Language/Structured Query Language)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저장 프로시저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커서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트리거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연동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JDBC(Java Database Connectivity)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63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 프로그래밍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0D54A-AD25-4D67-989D-B8332799A6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dirty="0"/>
              <a:t>데이터베이스 프로그래밍 방법</a:t>
            </a:r>
          </a:p>
          <a:p>
            <a:pPr lvl="1" algn="just"/>
            <a:endParaRPr lang="ko-KR" altLang="en-US" sz="100" dirty="0"/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SQL </a:t>
            </a:r>
            <a:r>
              <a:rPr lang="ko-KR" altLang="en-US" dirty="0"/>
              <a:t>전용 언어를 사용하는 방법</a:t>
            </a:r>
            <a:endParaRPr lang="en-US" altLang="ko-KR" dirty="0"/>
          </a:p>
          <a:p>
            <a:pPr lvl="2" algn="just"/>
            <a:r>
              <a:rPr lang="en-US" altLang="ko-KR" dirty="0"/>
              <a:t>SQL </a:t>
            </a:r>
            <a:r>
              <a:rPr lang="ko-KR" altLang="en-US" dirty="0"/>
              <a:t>자체의 기능을 확장하여 변수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입출력 등의 기능을 추가한 새로운 언어를 사용하는 방법</a:t>
            </a:r>
            <a:r>
              <a:rPr lang="en-US" altLang="ko-KR" dirty="0"/>
              <a:t>. </a:t>
            </a:r>
          </a:p>
          <a:p>
            <a:pPr lvl="2" algn="just"/>
            <a:r>
              <a:rPr lang="en-US" altLang="ko-KR" dirty="0"/>
              <a:t>Oracle</a:t>
            </a:r>
            <a:r>
              <a:rPr lang="ko-KR" altLang="en-US" dirty="0"/>
              <a:t>은 </a:t>
            </a:r>
            <a:r>
              <a:rPr lang="en-US" altLang="ko-KR" dirty="0"/>
              <a:t>PL/SQL </a:t>
            </a:r>
            <a:r>
              <a:rPr lang="ko-KR" altLang="en-US" dirty="0"/>
              <a:t>언어를 사용하며</a:t>
            </a:r>
            <a:r>
              <a:rPr lang="en-US" altLang="ko-KR" dirty="0"/>
              <a:t>, SQL Server</a:t>
            </a:r>
            <a:r>
              <a:rPr lang="ko-KR" altLang="en-US" dirty="0"/>
              <a:t>는 </a:t>
            </a:r>
            <a:r>
              <a:rPr lang="en-US" altLang="ko-KR" dirty="0"/>
              <a:t>T-SQL</a:t>
            </a:r>
            <a:r>
              <a:rPr lang="ko-KR" altLang="en-US" dirty="0"/>
              <a:t>이라는 언어를 사용함</a:t>
            </a:r>
            <a:r>
              <a:rPr lang="en-US" altLang="ko-KR" dirty="0"/>
              <a:t>.</a:t>
            </a:r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일반 프로그래밍 언어에 </a:t>
            </a:r>
            <a:r>
              <a:rPr lang="en-US" altLang="ko-KR" dirty="0"/>
              <a:t>SQL</a:t>
            </a:r>
            <a:r>
              <a:rPr lang="ko-KR" altLang="en-US" dirty="0"/>
              <a:t>을 삽입하여 사용하는 방법</a:t>
            </a:r>
          </a:p>
          <a:p>
            <a:pPr lvl="2" algn="just"/>
            <a:r>
              <a:rPr lang="ko-KR" altLang="en-US" dirty="0"/>
              <a:t>자바</a:t>
            </a:r>
            <a:r>
              <a:rPr lang="en-US" altLang="ko-KR" dirty="0"/>
              <a:t>, C, C++ </a:t>
            </a:r>
            <a:r>
              <a:rPr lang="ko-KR" altLang="en-US" dirty="0"/>
              <a:t>등 일반 프로그래밍 언어에 </a:t>
            </a:r>
            <a:r>
              <a:rPr lang="en-US" altLang="ko-KR" dirty="0"/>
              <a:t>SQL </a:t>
            </a:r>
            <a:r>
              <a:rPr lang="ko-KR" altLang="en-US" dirty="0"/>
              <a:t>삽입하여 사용하는 방법</a:t>
            </a:r>
            <a:r>
              <a:rPr lang="en-US" altLang="ko-KR" dirty="0"/>
              <a:t>. </a:t>
            </a:r>
          </a:p>
          <a:p>
            <a:pPr lvl="2" algn="just"/>
            <a:r>
              <a:rPr lang="ko-KR" altLang="en-US" dirty="0"/>
              <a:t>일반 프로그래밍 언어로 작성된 응용 프로그램에서 데이터베이스에 저장된 데이터를 관리</a:t>
            </a:r>
            <a:r>
              <a:rPr lang="en-US" altLang="ko-KR" dirty="0"/>
              <a:t>, </a:t>
            </a:r>
            <a:r>
              <a:rPr lang="ko-KR" altLang="en-US" dirty="0"/>
              <a:t>검색함</a:t>
            </a:r>
            <a:r>
              <a:rPr lang="en-US" altLang="ko-KR" dirty="0"/>
              <a:t>.</a:t>
            </a:r>
          </a:p>
          <a:p>
            <a:pPr lvl="2" algn="just"/>
            <a:r>
              <a:rPr lang="ko-KR" altLang="en-US" dirty="0"/>
              <a:t>삽입된 </a:t>
            </a:r>
            <a:r>
              <a:rPr lang="en-US" altLang="ko-KR" dirty="0"/>
              <a:t>SQL</a:t>
            </a:r>
            <a:r>
              <a:rPr lang="ko-KR" altLang="en-US" dirty="0"/>
              <a:t>문은 </a:t>
            </a:r>
            <a:r>
              <a:rPr lang="en-US" altLang="ko-KR" dirty="0"/>
              <a:t>DBMS</a:t>
            </a:r>
            <a:r>
              <a:rPr lang="ko-KR" altLang="en-US" dirty="0"/>
              <a:t>의 컴파일러가 처리함</a:t>
            </a:r>
            <a:r>
              <a:rPr lang="en-US" altLang="ko-KR" dirty="0"/>
              <a:t>.</a:t>
            </a:r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endParaRPr lang="en-US" altLang="ko-KR" dirty="0"/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r>
              <a:rPr lang="ko-KR" altLang="en-US" dirty="0"/>
              <a:t>웹 프로그래밍 언어에 </a:t>
            </a:r>
            <a:r>
              <a:rPr lang="en-US" altLang="ko-KR" dirty="0"/>
              <a:t>SQL</a:t>
            </a:r>
            <a:r>
              <a:rPr lang="ko-KR" altLang="en-US" dirty="0"/>
              <a:t>을 삽입하여 사용하는 방법</a:t>
            </a:r>
            <a:endParaRPr lang="en-US" altLang="ko-KR" dirty="0"/>
          </a:p>
          <a:p>
            <a:pPr lvl="2" algn="just">
              <a:buClr>
                <a:schemeClr val="accent6">
                  <a:lumMod val="60000"/>
                  <a:lumOff val="40000"/>
                </a:schemeClr>
              </a:buClr>
            </a:pPr>
            <a:r>
              <a:rPr lang="ko-KR" altLang="en-US" dirty="0"/>
              <a:t>호스트 언어가 </a:t>
            </a:r>
            <a:r>
              <a:rPr lang="en-US" altLang="ko-KR" dirty="0"/>
              <a:t>JSP, ASP, PHP </a:t>
            </a:r>
            <a:r>
              <a:rPr lang="ko-KR" altLang="en-US" dirty="0"/>
              <a:t>등 웹 스크립트 언어인 경우</a:t>
            </a:r>
            <a:endParaRPr lang="en-US" altLang="ko-KR" dirty="0"/>
          </a:p>
          <a:p>
            <a:pPr marL="790575" lvl="2" indent="-342900" algn="just">
              <a:buClr>
                <a:srgbClr val="008000"/>
              </a:buClr>
              <a:buFont typeface="+mj-ea"/>
              <a:buAutoNum type="circleNumDbPlain"/>
            </a:pPr>
            <a:endParaRPr lang="ko-KR" altLang="en-US" dirty="0"/>
          </a:p>
          <a:p>
            <a:pPr marL="609600" lvl="1" indent="-342900" algn="just">
              <a:buClr>
                <a:srgbClr val="008000"/>
              </a:buClr>
              <a:buFont typeface="+mj-ea"/>
              <a:buAutoNum type="circleNumDbPlain"/>
            </a:pPr>
            <a:r>
              <a:rPr lang="en-US" altLang="ko-KR" dirty="0"/>
              <a:t>4GL(4th Generation Language)</a:t>
            </a:r>
          </a:p>
          <a:p>
            <a:pPr lvl="2" algn="just"/>
            <a:r>
              <a:rPr lang="ko-KR" altLang="en-US" dirty="0"/>
              <a:t>데이터베이스 관리 기능과 비주얼 프로그래밍 기능을 갖춘 ‘</a:t>
            </a:r>
            <a:r>
              <a:rPr lang="en-US" altLang="ko-KR" dirty="0"/>
              <a:t>GUI </a:t>
            </a:r>
            <a:r>
              <a:rPr lang="ko-KR" altLang="en-US" dirty="0"/>
              <a:t>기반 소프트웨어 개발 </a:t>
            </a:r>
            <a:r>
              <a:rPr lang="ko-KR" altLang="en-US" dirty="0" err="1"/>
              <a:t>도구’를</a:t>
            </a:r>
            <a:r>
              <a:rPr lang="ko-KR" altLang="en-US" dirty="0"/>
              <a:t> 사용하여 프로그래밍하는 방법</a:t>
            </a:r>
            <a:r>
              <a:rPr lang="en-US" altLang="ko-KR" dirty="0"/>
              <a:t>. Delphi, Power Builder, Visual Basic </a:t>
            </a:r>
            <a:r>
              <a:rPr lang="ko-KR" altLang="en-US" dirty="0"/>
              <a:t>등이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3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 프로그래밍 방법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D506BEF-CF14-492F-8AEC-19F8C7BC7F4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0" y="1125538"/>
            <a:ext cx="7429512" cy="539908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51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데이터베이스 프로그래밍 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6DC48C-037F-45E0-9E7A-D02EA8F45A1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8" y="1700808"/>
            <a:ext cx="8208963" cy="319343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8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7DF72-A2BB-4D88-B07B-F5EFB20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PL/SQL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DF11D-B3BF-496A-B9B0-CA21817041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endParaRPr lang="en-US" altLang="ko-KR" dirty="0"/>
          </a:p>
          <a:p>
            <a:r>
              <a:rPr lang="ko-KR" altLang="en-US" dirty="0"/>
              <a:t>트리거</a:t>
            </a:r>
            <a:endParaRPr lang="en-US" altLang="ko-KR" dirty="0"/>
          </a:p>
          <a:p>
            <a:r>
              <a:rPr lang="ko-KR" altLang="en-US" dirty="0"/>
              <a:t>사용자 정의 함수</a:t>
            </a:r>
            <a:endParaRPr lang="en-US" altLang="ko-KR" dirty="0"/>
          </a:p>
          <a:p>
            <a:r>
              <a:rPr lang="en-US" altLang="ko-KR" dirty="0"/>
              <a:t>PL/SQL </a:t>
            </a:r>
            <a:r>
              <a:rPr lang="ko-KR" altLang="en-US" dirty="0"/>
              <a:t>문법 요약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1397</Words>
  <Application>Microsoft Office PowerPoint</Application>
  <PresentationFormat>화면 슬라이드 쇼(4:3)</PresentationFormat>
  <Paragraphs>319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HY견고딕</vt:lpstr>
      <vt:lpstr>맑은 고딕</vt:lpstr>
      <vt:lpstr>아리따M</vt:lpstr>
      <vt:lpstr>Arial</vt:lpstr>
      <vt:lpstr>Tahoma</vt:lpstr>
      <vt:lpstr>Wingdings</vt:lpstr>
      <vt:lpstr>Office 테마</vt:lpstr>
      <vt:lpstr>PowerPoint 프레젠테이션</vt:lpstr>
      <vt:lpstr>Chapter 05. 데이터베이스 프로그래밍</vt:lpstr>
      <vt:lpstr>PowerPoint 프레젠테이션</vt:lpstr>
      <vt:lpstr>PowerPoint 프레젠테이션</vt:lpstr>
      <vt:lpstr>01. 데이터베이스 프로그래밍 방법</vt:lpstr>
      <vt:lpstr>01. 데이터베이스 프로그래밍 방법</vt:lpstr>
      <vt:lpstr>01. 데이터베이스 프로그래밍 방법</vt:lpstr>
      <vt:lpstr>01. 데이터베이스 프로그래밍 방법</vt:lpstr>
      <vt:lpstr>02. PL/SQL</vt:lpstr>
      <vt:lpstr>2. PL/SQL</vt:lpstr>
      <vt:lpstr>2.1 프로시저</vt:lpstr>
      <vt:lpstr>2.1 프로시저</vt:lpstr>
      <vt:lpstr>삽입 작업을 하는 프로시저</vt:lpstr>
      <vt:lpstr>삽입 작업을 하는 프로시저</vt:lpstr>
      <vt:lpstr>제어문을 사용하는 프로시저</vt:lpstr>
      <vt:lpstr>제어문을 사용하는 프로시저</vt:lpstr>
      <vt:lpstr>제어문을 사용하는 프로시저</vt:lpstr>
      <vt:lpstr>결과를 반환하는 프로시저</vt:lpstr>
      <vt:lpstr>커서를 반환하는 프로시저</vt:lpstr>
      <vt:lpstr>커서를 반환하는 프로시저</vt:lpstr>
      <vt:lpstr>2.2 트리거</vt:lpstr>
      <vt:lpstr>2.2 트리거</vt:lpstr>
      <vt:lpstr>2.2 트리거</vt:lpstr>
      <vt:lpstr>2.3 사용자 정의 함수</vt:lpstr>
      <vt:lpstr>2.3 사용자 정의 함수</vt:lpstr>
      <vt:lpstr>2.4 PL/SQL 문법 요약</vt:lpstr>
      <vt:lpstr>연습문제 </vt:lpstr>
      <vt:lpstr>03. 데이터베이스 연동 자바 프로그래밍</vt:lpstr>
      <vt:lpstr>3.1 실습 환경과 자바 프로그램 소개</vt:lpstr>
      <vt:lpstr>3.1 실습 환경과 자바 프로그램 소개</vt:lpstr>
      <vt:lpstr>3.1 실습환경 및 자바 프로그램 소개</vt:lpstr>
      <vt:lpstr>3.1 실습환경 및 자바 프로그램 소개</vt:lpstr>
      <vt:lpstr>3.2 프로그램 실습</vt:lpstr>
      <vt:lpstr>3.2 프로그램 실습</vt:lpstr>
      <vt:lpstr>DBMS 설치 및 환경설정</vt:lpstr>
      <vt:lpstr>[3단계(A)] 자바 실행 – 명령 프롬프트를 이용하는 방법</vt:lpstr>
      <vt:lpstr>[3단계(A)] 자바 실행 – 명령 프롬프트를 이용하는 방법</vt:lpstr>
      <vt:lpstr>[3단계(B)] 자바실행 – 이클립스를 이용하는 방법</vt:lpstr>
      <vt:lpstr>[3단계(B)] 자바실행 – 이클립스를 이용하는 방법</vt:lpstr>
      <vt:lpstr>[3단계(B)] 자바실행 – 이클립스를 이용하는 방법</vt:lpstr>
      <vt:lpstr>[3단계(B)] 자바실행 – 이클립스를 이용하는 방법</vt:lpstr>
      <vt:lpstr>[3단계(B)] 자바실행 – 이클립스를 이용하는 방법</vt:lpstr>
      <vt:lpstr>04. 데이터베이스 연동 웹 프로그래밍</vt:lpstr>
      <vt:lpstr>04. 데이터베이스 연동 웹 프로그래밍</vt:lpstr>
      <vt:lpstr>4.1 실습환경과 웹 프로그램 소개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4.2 프로그램 실습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Park</cp:lastModifiedBy>
  <cp:revision>125</cp:revision>
  <dcterms:created xsi:type="dcterms:W3CDTF">2020-06-18T03:20:34Z</dcterms:created>
  <dcterms:modified xsi:type="dcterms:W3CDTF">2021-04-05T02:04:38Z</dcterms:modified>
</cp:coreProperties>
</file>