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2"/>
  </p:notesMasterIdLst>
  <p:handoutMasterIdLst>
    <p:handoutMasterId r:id="rId63"/>
  </p:handoutMasterIdLst>
  <p:sldIdLst>
    <p:sldId id="461" r:id="rId2"/>
    <p:sldId id="462" r:id="rId3"/>
    <p:sldId id="386" r:id="rId4"/>
    <p:sldId id="387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81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50" r:id="rId31"/>
    <p:sldId id="546" r:id="rId32"/>
    <p:sldId id="551" r:id="rId33"/>
    <p:sldId id="553" r:id="rId34"/>
    <p:sldId id="552" r:id="rId35"/>
    <p:sldId id="555" r:id="rId36"/>
    <p:sldId id="580" r:id="rId37"/>
    <p:sldId id="554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8" r:id="rId50"/>
    <p:sldId id="567" r:id="rId51"/>
    <p:sldId id="569" r:id="rId52"/>
    <p:sldId id="570" r:id="rId53"/>
    <p:sldId id="571" r:id="rId54"/>
    <p:sldId id="572" r:id="rId55"/>
    <p:sldId id="573" r:id="rId56"/>
    <p:sldId id="574" r:id="rId57"/>
    <p:sldId id="576" r:id="rId58"/>
    <p:sldId id="577" r:id="rId59"/>
    <p:sldId id="578" r:id="rId60"/>
    <p:sldId id="579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ㅇㅅㅇ" initials="ㅇ" lastIdx="1" clrIdx="0">
    <p:extLst>
      <p:ext uri="{19B8F6BF-5375-455C-9EA6-DF929625EA0E}">
        <p15:presenceInfo xmlns:p15="http://schemas.microsoft.com/office/powerpoint/2012/main" userId="ㅇㅅ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DCECDD"/>
    <a:srgbClr val="9DCBA0"/>
    <a:srgbClr val="FFE6AD"/>
    <a:srgbClr val="AD5693"/>
    <a:srgbClr val="974387"/>
    <a:srgbClr val="EBF0E0"/>
    <a:srgbClr val="D4A8C6"/>
    <a:srgbClr val="76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0" autoAdjust="0"/>
    <p:restoredTop sz="98898" autoAdjust="0"/>
  </p:normalViewPr>
  <p:slideViewPr>
    <p:cSldViewPr>
      <p:cViewPr varScale="1">
        <p:scale>
          <a:sx n="117" d="100"/>
          <a:sy n="117" d="100"/>
        </p:scale>
        <p:origin x="582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3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86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402F558-6458-4AC9-A458-12273E29AD52}" type="datetime1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1F3E97-6AF3-42D4-9C13-CCC8FE24017E}" type="datetime1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1" r:id="rId3"/>
    <p:sldLayoutId id="2147483702" r:id="rId4"/>
    <p:sldLayoutId id="2147483703" r:id="rId5"/>
    <p:sldLayoutId id="2147483685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각 질의에 대한 </a:t>
            </a:r>
            <a:r>
              <a:rPr lang="en-US" altLang="ko-KR" dirty="0"/>
              <a:t>SQL</a:t>
            </a:r>
            <a:r>
              <a:rPr lang="ko-KR" altLang="en-US" dirty="0"/>
              <a:t>문을 직접 실습해보기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01E7041-E30F-48FC-9917-6BC6367F9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4" y="1700808"/>
            <a:ext cx="7411524" cy="4104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6" y="1727617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2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삭제이상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F124-378C-4815-9198-3A7ACCEE8A36}"/>
              </a:ext>
            </a:extLst>
          </p:cNvPr>
          <p:cNvSpPr txBox="1"/>
          <p:nvPr/>
        </p:nvSpPr>
        <p:spPr>
          <a:xfrm>
            <a:off x="765292" y="1614955"/>
            <a:ext cx="7109360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7-1   200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번 학생의 계절학기 수강신청을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취소하시오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04305980-F2C3-47E0-A8F5-02413B8B1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2"/>
          <a:stretch/>
        </p:blipFill>
        <p:spPr>
          <a:xfrm>
            <a:off x="662077" y="3549305"/>
            <a:ext cx="5982068" cy="218395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20616CF-F7A8-40FB-A421-71F05949F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83" r="86228" b="24371"/>
          <a:stretch/>
        </p:blipFill>
        <p:spPr>
          <a:xfrm>
            <a:off x="3072233" y="5326368"/>
            <a:ext cx="910636" cy="47895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B0369F6A-F76A-425F-9C90-2A2C066D0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86"/>
          <a:stretch/>
        </p:blipFill>
        <p:spPr>
          <a:xfrm>
            <a:off x="658928" y="5907484"/>
            <a:ext cx="5982068" cy="79083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EE5AC4C9-CD0B-4C02-94F3-5503430E89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2"/>
          <a:stretch/>
        </p:blipFill>
        <p:spPr>
          <a:xfrm>
            <a:off x="685610" y="2053842"/>
            <a:ext cx="5982069" cy="123114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1DA0A3E-0098-4EFF-B684-58D1E5F5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99" r="88922"/>
          <a:stretch/>
        </p:blipFill>
        <p:spPr>
          <a:xfrm>
            <a:off x="3069888" y="3001529"/>
            <a:ext cx="887663" cy="5669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6" y="1727617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161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F4B6FF3C-181E-4B1B-BABA-51B97E079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8" y="2121596"/>
            <a:ext cx="5875225" cy="15767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삽입이상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F124-378C-4815-9198-3A7ACCEE8A36}"/>
              </a:ext>
            </a:extLst>
          </p:cNvPr>
          <p:cNvSpPr txBox="1"/>
          <p:nvPr/>
        </p:nvSpPr>
        <p:spPr>
          <a:xfrm>
            <a:off x="764508" y="1679019"/>
            <a:ext cx="7109360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7-2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계절학기에 새로운 자바 강좌를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개설하시오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3D08278-3260-4FC8-A49E-1A7D1D5E0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2" b="60428"/>
          <a:stretch/>
        </p:blipFill>
        <p:spPr>
          <a:xfrm>
            <a:off x="738418" y="3718104"/>
            <a:ext cx="5753090" cy="95553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839B084-4AEE-4BB7-9F57-38AF2F5DC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0" b="37117"/>
          <a:stretch/>
        </p:blipFill>
        <p:spPr>
          <a:xfrm>
            <a:off x="738418" y="4650762"/>
            <a:ext cx="5875225" cy="756167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247BACC3-5AB7-4F21-A0DC-D04388C97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8" b="9476"/>
          <a:stretch/>
        </p:blipFill>
        <p:spPr>
          <a:xfrm>
            <a:off x="738418" y="5524414"/>
            <a:ext cx="5868000" cy="9137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6A5F2DC-FE4E-447C-8A53-8AFF52CF33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75712" b="79523"/>
          <a:stretch/>
        </p:blipFill>
        <p:spPr>
          <a:xfrm>
            <a:off x="4529711" y="2633138"/>
            <a:ext cx="1383137" cy="109368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4E23C0E4-0BDB-4F5D-BFA0-830550F4D4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 t="41108" r="89081" b="52412"/>
          <a:stretch/>
        </p:blipFill>
        <p:spPr>
          <a:xfrm>
            <a:off x="5868144" y="4174014"/>
            <a:ext cx="777280" cy="448263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B34493E-3F28-4134-8FC5-6BA26F72E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64532" r="88986" b="28106"/>
          <a:stretch/>
        </p:blipFill>
        <p:spPr>
          <a:xfrm>
            <a:off x="5868144" y="4890236"/>
            <a:ext cx="773667" cy="504862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2096CC44-7EC3-4E4F-A0AD-E465CE22F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64532" r="88986" b="28106"/>
          <a:stretch/>
        </p:blipFill>
        <p:spPr>
          <a:xfrm>
            <a:off x="5868144" y="5895985"/>
            <a:ext cx="773667" cy="5048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6" y="1728078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928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수정이상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F124-378C-4815-9198-3A7ACCEE8A36}"/>
              </a:ext>
            </a:extLst>
          </p:cNvPr>
          <p:cNvSpPr txBox="1"/>
          <p:nvPr/>
        </p:nvSpPr>
        <p:spPr>
          <a:xfrm>
            <a:off x="765292" y="1601834"/>
            <a:ext cx="7109360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7-3   FORTRAN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강좌의 수강료를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20,000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원에서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15,000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원으로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수정하시오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D5B35B1-CE43-445D-B9FE-DA2F2083DB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85"/>
          <a:stretch/>
        </p:blipFill>
        <p:spPr>
          <a:xfrm>
            <a:off x="709062" y="1990867"/>
            <a:ext cx="5484905" cy="167929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29ADC98-01C4-487C-ACBC-44EDFC7938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8" r="74681" b="59835"/>
          <a:stretch/>
        </p:blipFill>
        <p:spPr>
          <a:xfrm>
            <a:off x="4175244" y="2722607"/>
            <a:ext cx="1213297" cy="100250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B277501-F7AE-4A7D-90F4-3D2040C71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7" b="25193"/>
          <a:stretch/>
        </p:blipFill>
        <p:spPr>
          <a:xfrm>
            <a:off x="709062" y="5623084"/>
            <a:ext cx="5696004" cy="1087692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F3AB82F-D8FE-4DE3-A272-64C66FCD8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2" b="47459"/>
          <a:stretch/>
        </p:blipFill>
        <p:spPr>
          <a:xfrm>
            <a:off x="709062" y="3630328"/>
            <a:ext cx="5656353" cy="93062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157DE7C2-C0FA-4DD7-AFF4-F181ACA8D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19" r="81915" b="40392"/>
          <a:stretch/>
        </p:blipFill>
        <p:spPr>
          <a:xfrm>
            <a:off x="5388541" y="4218349"/>
            <a:ext cx="976874" cy="37645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45D5FEFF-CF01-40E8-B516-183CDB9EF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t="75514" r="-620" b="12582"/>
          <a:stretch/>
        </p:blipFill>
        <p:spPr>
          <a:xfrm>
            <a:off x="709062" y="4662360"/>
            <a:ext cx="5710750" cy="8630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78" y="2049195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619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C7BBBD6-E8CF-431D-9CA1-6C0F946CF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23106" b="55664"/>
          <a:stretch/>
        </p:blipFill>
        <p:spPr>
          <a:xfrm>
            <a:off x="764507" y="3709872"/>
            <a:ext cx="5190232" cy="9812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수정이상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B277501-F7AE-4A7D-90F4-3D2040C71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33"/>
          <a:stretch/>
        </p:blipFill>
        <p:spPr>
          <a:xfrm>
            <a:off x="764509" y="2060848"/>
            <a:ext cx="5216644" cy="16801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3AF3B4-DBD1-4CFF-A3C7-563100D5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59637"/>
          <a:stretch/>
        </p:blipFill>
        <p:spPr>
          <a:xfrm>
            <a:off x="764506" y="4761286"/>
            <a:ext cx="5190233" cy="18656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ADA357-58E8-4F12-9976-7A16D205B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t="1179" r="74290" b="77821"/>
          <a:stretch/>
        </p:blipFill>
        <p:spPr>
          <a:xfrm>
            <a:off x="5028842" y="2733800"/>
            <a:ext cx="1383298" cy="1064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DCEADD-E945-44D8-A611-C4F466F55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t="46558" r="80744" b="42122"/>
          <a:stretch/>
        </p:blipFill>
        <p:spPr>
          <a:xfrm>
            <a:off x="5372488" y="4127100"/>
            <a:ext cx="1010873" cy="5736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F2307D-569E-4CE2-BB44-1E7B9C2AA818}"/>
              </a:ext>
            </a:extLst>
          </p:cNvPr>
          <p:cNvSpPr txBox="1"/>
          <p:nvPr/>
        </p:nvSpPr>
        <p:spPr>
          <a:xfrm>
            <a:off x="765292" y="1601834"/>
            <a:ext cx="7109360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7-3   FORTRAN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강좌의 수강료를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20,000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원에서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15,000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원으로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수정하시오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27984" y="581745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/*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다음 실습을 위해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FORTRAN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강좌의 수강료를 다시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20,000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원으로 복구 *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/</a:t>
            </a:r>
          </a:p>
          <a:p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UPDATE 	Summer</a:t>
            </a:r>
          </a:p>
          <a:p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SET 	price=20000</a:t>
            </a:r>
          </a:p>
          <a:p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WHERE 	class='FORTRAN';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44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테이블의 구조를 수정하여 이상현상이 발생하지 않는 사례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91A37B-0CF6-47A9-8528-DE2EF843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4793252" cy="44094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87624" y="3933056"/>
            <a:ext cx="65527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0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en-US" altLang="ko-KR" dirty="0" err="1"/>
              <a:t>SummerPrice</a:t>
            </a:r>
            <a:r>
              <a:rPr lang="en-US" altLang="ko-KR" dirty="0"/>
              <a:t> </a:t>
            </a:r>
            <a:r>
              <a:rPr lang="ko-KR" altLang="en-US" dirty="0"/>
              <a:t>테이블과 </a:t>
            </a:r>
            <a:r>
              <a:rPr lang="en-US" altLang="ko-KR" dirty="0" err="1"/>
              <a:t>SummerEnroll</a:t>
            </a:r>
            <a:r>
              <a:rPr lang="en-US" altLang="ko-KR" dirty="0"/>
              <a:t> </a:t>
            </a:r>
            <a:r>
              <a:rPr lang="ko-KR" altLang="en-US" dirty="0"/>
              <a:t>테이블을 생성하는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D40508C-594A-426F-B699-D6E740731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5"/>
          <a:stretch/>
        </p:blipFill>
        <p:spPr>
          <a:xfrm>
            <a:off x="755576" y="1484784"/>
            <a:ext cx="4944597" cy="283102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1232E3-97B4-4B1A-A4F0-88584B950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61"/>
          <a:stretch/>
        </p:blipFill>
        <p:spPr>
          <a:xfrm>
            <a:off x="742284" y="4359903"/>
            <a:ext cx="4957889" cy="231335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96AFFC0A-A94E-49E3-B0A7-F9C2E8EDD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t="79820" r="81656" b="4433"/>
          <a:stretch/>
        </p:blipFill>
        <p:spPr>
          <a:xfrm>
            <a:off x="5849635" y="1772815"/>
            <a:ext cx="1098628" cy="823971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03E8B6F-5EE0-4FC8-9F23-918AA5097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73883" r="82564" b="3338"/>
          <a:stretch/>
        </p:blipFill>
        <p:spPr>
          <a:xfrm>
            <a:off x="5849634" y="4378644"/>
            <a:ext cx="1098629" cy="104237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32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각 질의에 대한 </a:t>
            </a:r>
            <a:r>
              <a:rPr lang="en-US" altLang="ko-KR" dirty="0"/>
              <a:t>SQL</a:t>
            </a:r>
            <a:r>
              <a:rPr lang="ko-KR" altLang="en-US" dirty="0"/>
              <a:t>문 실습하기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4E2E499-2887-4183-8F24-BDC67AC84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39103"/>
            <a:ext cx="7630735" cy="399415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69" y="459085"/>
            <a:ext cx="3134211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1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삭제이상 없음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3421C-73CD-4A69-B952-FDDE2AAB9692}"/>
              </a:ext>
            </a:extLst>
          </p:cNvPr>
          <p:cNvSpPr txBox="1"/>
          <p:nvPr/>
        </p:nvSpPr>
        <p:spPr>
          <a:xfrm>
            <a:off x="764508" y="1679019"/>
            <a:ext cx="5391668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7-4   200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번 학생의 계절학기 수강신청을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취소하시오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888F32A-9B75-456D-BB2B-0C21EA8E6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8" y="2052904"/>
            <a:ext cx="4936465" cy="465313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139126"/>
            <a:ext cx="3134211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삽입이상 없음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3421C-73CD-4A69-B952-FDDE2AAB9692}"/>
              </a:ext>
            </a:extLst>
          </p:cNvPr>
          <p:cNvSpPr txBox="1"/>
          <p:nvPr/>
        </p:nvSpPr>
        <p:spPr>
          <a:xfrm>
            <a:off x="764508" y="1679019"/>
            <a:ext cx="5391668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7-5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계절학기에 새로운 자바 강좌를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개설하시오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725CC2D-419F-4B0C-BE6F-D446894EF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8" y="2132856"/>
            <a:ext cx="5472608" cy="401404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69" y="2158008"/>
            <a:ext cx="3134211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605F-9558-48D1-9C04-D0B92D4A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Chapter 07. </a:t>
            </a:r>
            <a:r>
              <a:rPr lang="ko-KR" altLang="en-US" sz="3600" dirty="0"/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317932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수정이상 없음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3421C-73CD-4A69-B952-FDDE2AAB9692}"/>
              </a:ext>
            </a:extLst>
          </p:cNvPr>
          <p:cNvSpPr txBox="1"/>
          <p:nvPr/>
        </p:nvSpPr>
        <p:spPr>
          <a:xfrm>
            <a:off x="764508" y="1679019"/>
            <a:ext cx="6543796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7-6   FORTRAN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강좌의 수강료를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20,000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원에서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15,000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원으로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수정하시오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2891A31-7F3C-4A42-A26E-A437E4DA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9" y="2071964"/>
            <a:ext cx="6648155" cy="267244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69" y="2158008"/>
            <a:ext cx="3134211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dirty="0"/>
              <a:t>정규화의 필요성으로 거리가 먼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데이터 구조의 안정성 최대화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중복 데이터의 활성화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데이터 수정</a:t>
            </a:r>
            <a:r>
              <a:rPr lang="en-US" altLang="ko-KR" dirty="0"/>
              <a:t>, </a:t>
            </a:r>
            <a:r>
              <a:rPr lang="ko-KR" altLang="en-US" dirty="0"/>
              <a:t>삭제 시 이상현상의 최소화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테이블 불일치 위험의 최소화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관계 데이터베이스의 정규화에 대한 설명으로 옳지 않은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정규화를 거치지 않으면 여러 가지 상이한 종류의 정보가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표현되기 때문에 릴레이션을 </a:t>
            </a:r>
            <a:br>
              <a:rPr lang="en-US" altLang="ko-KR" dirty="0"/>
            </a:br>
            <a:r>
              <a:rPr lang="ko-KR" altLang="en-US" dirty="0"/>
              <a:t>조작할 때 이상현상이 발생할 수 있다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정규화의 목적은 각 </a:t>
            </a:r>
            <a:r>
              <a:rPr lang="ko-KR" altLang="en-US" dirty="0" err="1"/>
              <a:t>릴레이션에</a:t>
            </a:r>
            <a:r>
              <a:rPr lang="ko-KR" altLang="en-US" dirty="0"/>
              <a:t> 분산된 종속성을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통합하는 것이다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이상현상은 속성 간에 존재하는 함수 종속성이 원인이다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정규화가 잘못되면 데이터의 불필요한 중복을 야기하여 릴레이션을 조작할 때 문제가 된다</a:t>
            </a:r>
            <a:r>
              <a:rPr lang="en-US" altLang="ko-KR" dirty="0"/>
              <a:t>.</a:t>
            </a:r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정규화 과정에서 발생하는 이상현상에 관한 설명으로 옳지 않은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이상현상은 속성 간에 존재하는 여러 종류의 종속관계가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표현되어 있을 때 발생한다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속성 간의 종속관계를 분석하여 여러 개의 릴레이션을 하나로 결합하여 이상현상을 해결한다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삭제이상</a:t>
            </a:r>
            <a:r>
              <a:rPr lang="en-US" altLang="ko-KR" dirty="0"/>
              <a:t>, </a:t>
            </a:r>
            <a:r>
              <a:rPr lang="ko-KR" altLang="en-US" dirty="0"/>
              <a:t>삽입이상</a:t>
            </a:r>
            <a:r>
              <a:rPr lang="en-US" altLang="ko-KR" dirty="0"/>
              <a:t>, </a:t>
            </a:r>
            <a:r>
              <a:rPr lang="ko-KR" altLang="en-US" dirty="0"/>
              <a:t>수정이상이 있다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정규화는 이상현상을 제거하기 위해서 중복성 및 종속성을 배제시키는 방법을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54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함수 종속성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함수 종속성의 개념</a:t>
            </a:r>
            <a:endParaRPr lang="en-US" altLang="ko-KR" dirty="0"/>
          </a:p>
          <a:p>
            <a:r>
              <a:rPr lang="ko-KR" altLang="en-US" dirty="0"/>
              <a:t>함수 종속성 다이어그램</a:t>
            </a:r>
            <a:endParaRPr lang="en-US" altLang="ko-KR" dirty="0"/>
          </a:p>
          <a:p>
            <a:r>
              <a:rPr lang="ko-KR" altLang="en-US" dirty="0"/>
              <a:t>함수 종속성 규칙</a:t>
            </a:r>
            <a:endParaRPr lang="en-US" altLang="ko-KR" dirty="0"/>
          </a:p>
          <a:p>
            <a:r>
              <a:rPr lang="ko-KR" altLang="en-US" dirty="0"/>
              <a:t>함수 종속성 </a:t>
            </a:r>
            <a:r>
              <a:rPr lang="ko-KR" altLang="en-US" dirty="0" err="1"/>
              <a:t>기본키</a:t>
            </a:r>
            <a:endParaRPr lang="en-US" altLang="ko-KR" dirty="0"/>
          </a:p>
          <a:p>
            <a:r>
              <a:rPr lang="ko-KR" altLang="en-US" dirty="0"/>
              <a:t>이상현상과 결정자</a:t>
            </a:r>
            <a:endParaRPr lang="en-US" altLang="ko-KR" dirty="0"/>
          </a:p>
          <a:p>
            <a:r>
              <a:rPr lang="ko-KR" altLang="en-US" dirty="0"/>
              <a:t>함수 종속성 예제</a:t>
            </a:r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82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학생수강성적 릴레이션의 각 속성 사이에는 의존성이 존재함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속성 </a:t>
            </a:r>
            <a:r>
              <a:rPr lang="en-US" altLang="ko-KR" dirty="0"/>
              <a:t>A</a:t>
            </a:r>
            <a:r>
              <a:rPr lang="ko-KR" altLang="en-US" dirty="0"/>
              <a:t>의 값을 알면 다른 속성 </a:t>
            </a:r>
            <a:r>
              <a:rPr lang="en-US" altLang="ko-KR" dirty="0"/>
              <a:t>B</a:t>
            </a:r>
            <a:r>
              <a:rPr lang="ko-KR" altLang="en-US" dirty="0"/>
              <a:t>의 값이 유일하게 정해지는 의존 관계를 ‘속성 </a:t>
            </a:r>
            <a:r>
              <a:rPr lang="en-US" altLang="ko-KR" dirty="0"/>
              <a:t>B</a:t>
            </a:r>
            <a:r>
              <a:rPr lang="ko-KR" altLang="en-US" dirty="0"/>
              <a:t>는 속성 </a:t>
            </a:r>
            <a:r>
              <a:rPr lang="en-US" altLang="ko-KR" dirty="0"/>
              <a:t>A</a:t>
            </a:r>
            <a:r>
              <a:rPr lang="ko-KR" altLang="en-US" dirty="0"/>
              <a:t>에 종속한다</a:t>
            </a:r>
            <a:r>
              <a:rPr lang="en-US" altLang="ko-KR" dirty="0"/>
              <a:t>(dependent)’ </a:t>
            </a:r>
            <a:r>
              <a:rPr lang="ko-KR" altLang="en-US" dirty="0"/>
              <a:t>혹은 ‘속성 </a:t>
            </a:r>
            <a:r>
              <a:rPr lang="en-US" altLang="ko-KR" dirty="0"/>
              <a:t>A</a:t>
            </a:r>
            <a:r>
              <a:rPr lang="ko-KR" altLang="en-US" dirty="0"/>
              <a:t>는 속성 </a:t>
            </a:r>
            <a:r>
              <a:rPr lang="en-US" altLang="ko-KR" dirty="0"/>
              <a:t>B</a:t>
            </a:r>
            <a:r>
              <a:rPr lang="ko-KR" altLang="en-US" dirty="0"/>
              <a:t>를 결정한다</a:t>
            </a:r>
            <a:r>
              <a:rPr lang="en-US" altLang="ko-KR" dirty="0"/>
              <a:t>(determine)’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r>
              <a:rPr lang="en-US" altLang="ko-KR"/>
              <a:t>‘A </a:t>
            </a:r>
            <a:r>
              <a:rPr lang="en-US" altLang="ko-KR" dirty="0"/>
              <a:t>→ B’</a:t>
            </a:r>
            <a:r>
              <a:rPr lang="ko-KR" altLang="en-US" dirty="0"/>
              <a:t>로 표기하며</a:t>
            </a:r>
            <a:r>
              <a:rPr lang="en-US" altLang="ko-KR" dirty="0"/>
              <a:t>, 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의 결정자라고 함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0B1616-B8CF-4463-AF1E-80E092D9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" y="2852936"/>
            <a:ext cx="8303684" cy="28005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9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종속관계에 있는 예</a:t>
            </a:r>
          </a:p>
          <a:p>
            <a:pPr lvl="1"/>
            <a:r>
              <a:rPr lang="ko-KR" altLang="en-US" dirty="0"/>
              <a:t>학생번호 → 학생이름</a:t>
            </a:r>
          </a:p>
          <a:p>
            <a:pPr lvl="1"/>
            <a:r>
              <a:rPr lang="ko-KR" altLang="en-US" dirty="0"/>
              <a:t>학생번호 → 주소</a:t>
            </a:r>
          </a:p>
          <a:p>
            <a:pPr lvl="1"/>
            <a:r>
              <a:rPr lang="ko-KR" altLang="en-US" dirty="0"/>
              <a:t>강좌이름 → 강의실</a:t>
            </a:r>
          </a:p>
          <a:p>
            <a:pPr lvl="1"/>
            <a:r>
              <a:rPr lang="ko-KR" altLang="en-US" dirty="0"/>
              <a:t>학과 → 학과사무실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종속하지 않는 예</a:t>
            </a:r>
          </a:p>
          <a:p>
            <a:pPr lvl="1"/>
            <a:r>
              <a:rPr lang="ko-KR" altLang="en-US" dirty="0"/>
              <a:t>학생이름 → 강좌이름</a:t>
            </a:r>
          </a:p>
          <a:p>
            <a:pPr lvl="1"/>
            <a:r>
              <a:rPr lang="ko-KR" altLang="en-US" dirty="0"/>
              <a:t>학과 → 학생번호</a:t>
            </a:r>
          </a:p>
          <a:p>
            <a:endParaRPr lang="ko-KR" altLang="en-US" dirty="0"/>
          </a:p>
          <a:p>
            <a:r>
              <a:rPr lang="ko-KR" altLang="en-US" dirty="0"/>
              <a:t>종속하는 것처럼 보이지만 주의 깊게 보면 그렇지 않은 예</a:t>
            </a:r>
          </a:p>
          <a:p>
            <a:pPr lvl="1"/>
            <a:r>
              <a:rPr lang="ko-KR" altLang="en-US" dirty="0"/>
              <a:t>학생이름 → 학과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AB5C45-C227-4541-9FFC-9F622CE2A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628800"/>
            <a:ext cx="5976664" cy="20157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4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 descr="시계이(가) 표시된 사진&#10;&#10;자동 생성된 설명">
            <a:extLst>
              <a:ext uri="{FF2B5EF4-FFF2-40B4-BE49-F238E27FC236}">
                <a16:creationId xmlns:a16="http://schemas.microsoft.com/office/drawing/2014/main" id="{89022A7F-CBE2-474C-929E-63F23748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60" y="1124744"/>
            <a:ext cx="4530824" cy="3217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2FB482-127E-415E-99B2-EADC4847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6" y="4606989"/>
            <a:ext cx="8388424" cy="165402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1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함수 종속성 다이어그램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종속성 다이어그램</a:t>
            </a:r>
            <a:r>
              <a:rPr lang="en-US" altLang="ko-KR" dirty="0"/>
              <a:t>(functional dependency diagram)</a:t>
            </a:r>
            <a:r>
              <a:rPr lang="ko-KR" altLang="en-US" dirty="0"/>
              <a:t>은 함수 종속성을 나타내는 표기법</a:t>
            </a:r>
            <a:endParaRPr lang="en-US" altLang="ko-KR" dirty="0"/>
          </a:p>
          <a:p>
            <a:pPr lvl="1"/>
            <a:r>
              <a:rPr lang="ko-KR" altLang="en-US" dirty="0"/>
              <a:t>릴레이션의 속성 </a:t>
            </a:r>
            <a:r>
              <a:rPr lang="en-US" altLang="ko-KR" dirty="0"/>
              <a:t>:</a:t>
            </a:r>
            <a:r>
              <a:rPr lang="ko-KR" altLang="en-US" dirty="0"/>
              <a:t> 직사각형</a:t>
            </a:r>
            <a:endParaRPr lang="en-US" altLang="ko-KR" dirty="0"/>
          </a:p>
          <a:p>
            <a:pPr lvl="1"/>
            <a:r>
              <a:rPr lang="ko-KR" altLang="en-US" dirty="0"/>
              <a:t>속성 간의 함수 종속성 </a:t>
            </a:r>
            <a:r>
              <a:rPr lang="en-US" altLang="ko-KR" dirty="0"/>
              <a:t>:</a:t>
            </a:r>
            <a:r>
              <a:rPr lang="ko-KR" altLang="en-US" dirty="0"/>
              <a:t> 화살표</a:t>
            </a:r>
            <a:endParaRPr lang="en-US" altLang="ko-KR" dirty="0"/>
          </a:p>
          <a:p>
            <a:pPr lvl="1"/>
            <a:r>
              <a:rPr lang="ko-KR" altLang="en-US" dirty="0"/>
              <a:t>복합 속성 </a:t>
            </a:r>
            <a:r>
              <a:rPr lang="en-US" altLang="ko-KR" dirty="0"/>
              <a:t>:</a:t>
            </a:r>
            <a:r>
              <a:rPr lang="ko-KR" altLang="en-US" dirty="0"/>
              <a:t> 직사각형으로 묶어서 그림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F17B755E-1410-4FD0-8B16-11660492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86254"/>
            <a:ext cx="5667524" cy="357411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62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함수 종속성 규칙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66679-E88B-4D0C-8A95-9FD675CD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3" y="1417748"/>
            <a:ext cx="8275595" cy="45472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500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함수 종속성 규칙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94427"/>
              </p:ext>
            </p:extLst>
          </p:nvPr>
        </p:nvGraphicFramePr>
        <p:xfrm>
          <a:off x="468684" y="1531958"/>
          <a:ext cx="8280921" cy="5097736"/>
        </p:xfrm>
        <a:graphic>
          <a:graphicData uri="http://schemas.openxmlformats.org/drawingml/2006/table">
            <a:tbl>
              <a:tblPr/>
              <a:tblGrid>
                <a:gridCol w="194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 규칙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부분집합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Y ⊆ X, then X → 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부분집합 속성이므로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증가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Y, then XZ → YZ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추가하여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If X → Y and Y → Z, then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학과 → 학과사무실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X → 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결합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 and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이므로 분해하여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926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유사이행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WY → Z, then WX → Z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학생이름 → 학생번호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학생이름이 같은 경우가 없다고 가정한다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 유사이행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676" y="1196752"/>
            <a:ext cx="6191547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7-3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릴레이션에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함수 종속성 규칙을 적용한 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13" y="17182"/>
            <a:ext cx="2685680" cy="15147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32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함수 종속성과 </a:t>
            </a:r>
            <a:r>
              <a:rPr lang="ko-KR" altLang="en-US" dirty="0" err="1"/>
              <a:t>기본키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EAFB5564-3666-4A4F-B254-B50F6EFAF66F}"/>
              </a:ext>
            </a:extLst>
          </p:cNvPr>
          <p:cNvSpPr txBox="1">
            <a:spLocks/>
          </p:cNvSpPr>
          <p:nvPr/>
        </p:nvSpPr>
        <p:spPr>
          <a:xfrm>
            <a:off x="467544" y="1052736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릴레이션의 함수 종속성을 파악하기 위해서는 우선 기본키를 찾아야 함</a:t>
            </a:r>
            <a:r>
              <a:rPr lang="en-US" altLang="ko-KR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기본키가 함수 종속성에서 어떤 역할을 하는지 알면 이상현상을 제거하는 정규화 </a:t>
            </a:r>
            <a:br>
              <a:rPr lang="en-US" altLang="ko-KR" dirty="0"/>
            </a:br>
            <a:r>
              <a:rPr lang="ko-KR" altLang="en-US" dirty="0"/>
              <a:t>과정을 쉽게 이해할 수 있음</a:t>
            </a:r>
            <a:endParaRPr lang="en-US" altLang="ko-KR" dirty="0"/>
          </a:p>
          <a:p>
            <a:pPr>
              <a:lnSpc>
                <a:spcPct val="140000"/>
              </a:lnSpc>
            </a:pPr>
            <a:endParaRPr lang="ko-KR" altLang="en-US" dirty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 lvl="2">
              <a:lnSpc>
                <a:spcPct val="140000"/>
              </a:lnSpc>
            </a:pPr>
            <a:endParaRPr lang="ko-KR" altLang="en-US" sz="600" dirty="0"/>
          </a:p>
          <a:p>
            <a:pPr lvl="2">
              <a:lnSpc>
                <a:spcPct val="14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이름이 같은 학생이 없다고 가정하면</a:t>
            </a:r>
            <a:r>
              <a:rPr lang="en-US" altLang="ko-KR" dirty="0"/>
              <a:t>, ‘</a:t>
            </a:r>
            <a:r>
              <a:rPr lang="ko-KR" altLang="en-US" dirty="0"/>
              <a:t>이름 → 학과</a:t>
            </a:r>
            <a:r>
              <a:rPr lang="en-US" altLang="ko-KR" dirty="0"/>
              <a:t>, </a:t>
            </a:r>
            <a:r>
              <a:rPr lang="ko-KR" altLang="en-US" dirty="0"/>
              <a:t>이름 → 주소</a:t>
            </a:r>
            <a:r>
              <a:rPr lang="en-US" altLang="ko-KR" dirty="0"/>
              <a:t>, </a:t>
            </a:r>
            <a:r>
              <a:rPr lang="ko-KR" altLang="en-US" dirty="0"/>
              <a:t>이름 → </a:t>
            </a:r>
            <a:r>
              <a:rPr lang="ko-KR" altLang="en-US" dirty="0" err="1"/>
              <a:t>취득학점’이므로</a:t>
            </a:r>
            <a:r>
              <a:rPr lang="ko-KR" altLang="en-US" dirty="0"/>
              <a:t>  ‘이름 → </a:t>
            </a:r>
            <a:br>
              <a:rPr lang="en-US" altLang="ko-KR" dirty="0"/>
            </a:b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취득학점’이</a:t>
            </a:r>
            <a:r>
              <a:rPr lang="ko-KR" altLang="en-US" dirty="0"/>
              <a:t> 성립한다</a:t>
            </a:r>
            <a:r>
              <a:rPr lang="en-US" altLang="ko-KR" dirty="0"/>
              <a:t>. </a:t>
            </a:r>
            <a:r>
              <a:rPr lang="ko-KR" altLang="en-US" dirty="0"/>
              <a:t>즉 이름 속성이 학생 릴레이션의 전체를 결정함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7DA1E-3E42-470E-AD69-C8500962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8" y="2348880"/>
            <a:ext cx="7508383" cy="1008112"/>
          </a:xfrm>
          <a:prstGeom prst="rect">
            <a:avLst/>
          </a:prstGeom>
        </p:spPr>
      </p:pic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7D868576-1679-4AB5-91C3-E0EBA52B4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17258"/>
            <a:ext cx="3960440" cy="235599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이상현상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함수 종속성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정규화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부동산 데이터베이스 정규화 실습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함수 종속성과 </a:t>
            </a:r>
            <a:r>
              <a:rPr lang="ko-KR" altLang="en-US" dirty="0" err="1"/>
              <a:t>기본키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EAFB5564-3666-4A4F-B254-B50F6EFAF66F}"/>
              </a:ext>
            </a:extLst>
          </p:cNvPr>
          <p:cNvSpPr txBox="1">
            <a:spLocks/>
          </p:cNvSpPr>
          <p:nvPr/>
        </p:nvSpPr>
        <p:spPr>
          <a:xfrm>
            <a:off x="467544" y="1052736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이상현상은 한 개의 </a:t>
            </a:r>
            <a:r>
              <a:rPr lang="ko-KR" altLang="en-US" dirty="0" err="1"/>
              <a:t>릴레이션에</a:t>
            </a:r>
            <a:r>
              <a:rPr lang="ko-KR" altLang="en-US" dirty="0"/>
              <a:t> 두 개 이상의 정보가 포함되어 있을 때 나타남</a:t>
            </a:r>
            <a:r>
              <a:rPr lang="en-US" altLang="ko-KR" dirty="0"/>
              <a:t>.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0000CC"/>
                </a:solidFill>
              </a:rPr>
              <a:t>기본키가 아니면서 결정자인 속성이 있을 때 발생한다</a:t>
            </a:r>
            <a:r>
              <a:rPr lang="en-US" altLang="ko-KR" dirty="0">
                <a:solidFill>
                  <a:srgbClr val="0000CC"/>
                </a:solidFill>
              </a:rPr>
              <a:t>.</a:t>
            </a:r>
          </a:p>
          <a:p>
            <a:r>
              <a:rPr lang="ko-KR" altLang="en-US" dirty="0"/>
              <a:t>학생수강성적 릴레이션의 경우 학생 정보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)</a:t>
            </a:r>
            <a:r>
              <a:rPr lang="ko-KR" altLang="en-US" dirty="0"/>
              <a:t>와 강좌 </a:t>
            </a:r>
            <a:br>
              <a:rPr lang="en-US" altLang="ko-KR" dirty="0"/>
            </a:br>
            <a:r>
              <a:rPr lang="ko-KR" altLang="en-US" dirty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가 한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포함되어서 이상현상이 나타남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강좌이름은 기본키가 아니면서 결정자인 예이다</a:t>
            </a:r>
            <a:r>
              <a:rPr lang="en-US" altLang="ko-KR" dirty="0"/>
              <a:t>)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 lvl="2">
              <a:lnSpc>
                <a:spcPct val="140000"/>
              </a:lnSpc>
            </a:pPr>
            <a:endParaRPr lang="ko-KR" altLang="en-US" sz="6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6D714D13-DF15-4B27-A33C-83BD49B2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24944"/>
            <a:ext cx="5153025" cy="32004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92553" y="5043807"/>
            <a:ext cx="2464048" cy="1374660"/>
            <a:chOff x="1115616" y="1962218"/>
            <a:chExt cx="6813140" cy="30963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408" y="1962218"/>
              <a:ext cx="5329436" cy="296557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619672" y="3501276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24300" y="2466274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15616" y="1988840"/>
              <a:ext cx="4104456" cy="14561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74384" y="2768996"/>
              <a:ext cx="1613440" cy="22895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2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이상현상과 결정자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E0378E1-E382-42BE-A0D2-A0F00152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420888"/>
            <a:ext cx="8467725" cy="3543300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A23F2F4-C902-474E-B874-545D065A17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이상현상을 없애려면 릴레이션을 분해한다</a:t>
            </a:r>
            <a:r>
              <a:rPr lang="en-US" altLang="ko-KR" dirty="0"/>
              <a:t>. </a:t>
            </a:r>
          </a:p>
          <a:p>
            <a:pPr algn="just"/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 </a:t>
            </a:r>
            <a:r>
              <a:rPr lang="ko-KR" altLang="en-US" dirty="0"/>
              <a:t>속성을 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분리하는 예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375186" y="2224756"/>
            <a:ext cx="2464048" cy="1374660"/>
            <a:chOff x="1115616" y="1962218"/>
            <a:chExt cx="6813140" cy="309634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408" y="1962218"/>
              <a:ext cx="5329436" cy="296557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19672" y="3501276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24300" y="2466274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15616" y="1988840"/>
              <a:ext cx="4104456" cy="14561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74384" y="2768996"/>
              <a:ext cx="1613440" cy="22895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72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A23F2F4-C902-474E-B874-545D065A17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릴레이션의 분해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….)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93B37B3-6EE2-4211-BFD3-102C7CC6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62" y="1800944"/>
            <a:ext cx="6858000" cy="47244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375186" y="2224756"/>
            <a:ext cx="2464048" cy="1374660"/>
            <a:chOff x="1115616" y="1962218"/>
            <a:chExt cx="6813140" cy="309634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408" y="1962218"/>
              <a:ext cx="5329436" cy="2965573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619672" y="3501276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24300" y="2466274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15616" y="1988840"/>
              <a:ext cx="4104456" cy="14561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74384" y="2768996"/>
              <a:ext cx="1613440" cy="22895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154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이상현상과 결정자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2C25D565-8A8D-429D-9666-AD6A013898D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56" y="1481931"/>
            <a:ext cx="6896100" cy="468630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087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A23F2F4-C902-474E-B874-545D065A17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부분 릴레이션을 분해하기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분해할 때 부분 릴레이션의 결정자는 원래 </a:t>
            </a:r>
            <a:r>
              <a:rPr lang="ko-KR" altLang="en-US" dirty="0" err="1"/>
              <a:t>릴레이션에</a:t>
            </a:r>
            <a:r>
              <a:rPr lang="ko-KR" altLang="en-US" dirty="0"/>
              <a:t> 남겨두어야 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그래야 분해된 부분 릴레이션이 원래 릴레이션과 관계를 형성할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학생수강성적</a:t>
            </a:r>
            <a:r>
              <a:rPr lang="en-US" altLang="ko-KR" dirty="0"/>
              <a:t>1(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강의실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</a:p>
          <a:p>
            <a:pPr lvl="1">
              <a:buNone/>
            </a:pPr>
            <a:endParaRPr lang="en-US" altLang="ko-KR" sz="100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학생수강성적</a:t>
            </a:r>
            <a:r>
              <a:rPr lang="en-US" altLang="ko-KR" dirty="0"/>
              <a:t>1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학생학과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학생성적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강의실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</a:p>
          <a:p>
            <a:pPr lvl="1">
              <a:buNone/>
            </a:pPr>
            <a:endParaRPr lang="en-US" altLang="ko-KR" sz="100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학생학과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학생성적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	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강의실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2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3E9A1EC-9F21-4487-81B5-2C7C63DF72EB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풀이</a:t>
            </a:r>
            <a:r>
              <a:rPr lang="en-US" altLang="ko-KR" dirty="0"/>
              <a:t>]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A → B: </a:t>
            </a:r>
            <a:r>
              <a:rPr lang="ko-KR" altLang="en-US" dirty="0"/>
              <a:t>성립하지 않는다</a:t>
            </a:r>
            <a:r>
              <a:rPr lang="en-US" altLang="ko-KR" dirty="0"/>
              <a:t>. A</a:t>
            </a:r>
            <a:r>
              <a:rPr lang="ko-KR" altLang="en-US" dirty="0"/>
              <a:t>의 </a:t>
            </a:r>
            <a:r>
              <a:rPr lang="en-US" altLang="ko-KR" dirty="0"/>
              <a:t>e</a:t>
            </a:r>
            <a:r>
              <a:rPr lang="ko-KR" altLang="en-US" dirty="0"/>
              <a:t>에 대해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대응한다</a:t>
            </a:r>
            <a:r>
              <a:rPr lang="en-US" altLang="ko-KR" dirty="0"/>
              <a:t>. 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B → C: </a:t>
            </a:r>
            <a:r>
              <a:rPr lang="ko-KR" altLang="en-US" dirty="0"/>
              <a:t>성립한다</a:t>
            </a:r>
            <a:r>
              <a:rPr lang="en-US" altLang="ko-KR" dirty="0"/>
              <a:t>. B </a:t>
            </a:r>
            <a:r>
              <a:rPr lang="ko-KR" altLang="en-US" dirty="0"/>
              <a:t>값에 대하여 </a:t>
            </a:r>
            <a:r>
              <a:rPr lang="en-US" altLang="ko-KR" dirty="0"/>
              <a:t>C</a:t>
            </a:r>
            <a:r>
              <a:rPr lang="ko-KR" altLang="en-US" dirty="0"/>
              <a:t>의 값이 한 개씩만 대응한다</a:t>
            </a:r>
            <a:r>
              <a:rPr lang="en-US" altLang="ko-KR" dirty="0"/>
              <a:t>. 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(B, C) → A: </a:t>
            </a:r>
            <a:r>
              <a:rPr lang="ko-KR" altLang="en-US" dirty="0"/>
              <a:t>성립하지 않는다</a:t>
            </a:r>
            <a:r>
              <a:rPr lang="en-US" altLang="ko-KR" dirty="0"/>
              <a:t>. (</a:t>
            </a:r>
            <a:r>
              <a:rPr lang="en-US" altLang="ko-KR" dirty="0" err="1"/>
              <a:t>i</a:t>
            </a:r>
            <a:r>
              <a:rPr lang="en-US" altLang="ko-KR" dirty="0"/>
              <a:t>, f) </a:t>
            </a:r>
            <a:r>
              <a:rPr lang="ko-KR" altLang="en-US" dirty="0"/>
              <a:t>값에 대하여 </a:t>
            </a:r>
            <a:r>
              <a:rPr lang="en-US" altLang="ko-KR" dirty="0"/>
              <a:t>e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가 대응한다</a:t>
            </a:r>
            <a:r>
              <a:rPr lang="en-US" altLang="ko-KR" dirty="0"/>
              <a:t>. 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(A, B) → C: </a:t>
            </a:r>
            <a:r>
              <a:rPr lang="ko-KR" altLang="en-US" dirty="0"/>
              <a:t>성립한다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ko-KR" altLang="en-US" dirty="0" err="1"/>
              <a:t>투플의</a:t>
            </a:r>
            <a:r>
              <a:rPr lang="ko-KR" altLang="en-US" dirty="0"/>
              <a:t> </a:t>
            </a:r>
            <a:r>
              <a:rPr lang="en-US" altLang="ko-KR" dirty="0"/>
              <a:t>(A, B) </a:t>
            </a:r>
            <a:r>
              <a:rPr lang="ko-KR" altLang="en-US" dirty="0"/>
              <a:t>값이 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함수 종속성 예제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C40B1-8FB8-4B93-B837-A3F7EBD7530B}"/>
              </a:ext>
            </a:extLst>
          </p:cNvPr>
          <p:cNvSpPr txBox="1"/>
          <p:nvPr/>
        </p:nvSpPr>
        <p:spPr>
          <a:xfrm>
            <a:off x="853326" y="1231254"/>
            <a:ext cx="6543796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7-1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다음 릴레이션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에서 주어진 함수 종속성이 성립하는지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살펴보시오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56A0C-F514-4E9A-8063-1265D0DB1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21"/>
          <a:stretch/>
        </p:blipFill>
        <p:spPr>
          <a:xfrm>
            <a:off x="1500542" y="1690563"/>
            <a:ext cx="2931052" cy="2250876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CA76BD6E-E6E6-40FB-8C6F-CE03F6DDE9B2}"/>
              </a:ext>
            </a:extLst>
          </p:cNvPr>
          <p:cNvSpPr txBox="1">
            <a:spLocks/>
          </p:cNvSpPr>
          <p:nvPr/>
        </p:nvSpPr>
        <p:spPr>
          <a:xfrm>
            <a:off x="4499992" y="1996458"/>
            <a:ext cx="2017186" cy="1575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함수 종속성</a:t>
            </a:r>
            <a:r>
              <a:rPr lang="en-US" altLang="ko-KR" dirty="0"/>
              <a:t>] </a:t>
            </a:r>
          </a:p>
          <a:p>
            <a:pPr marL="495300" lvl="1" indent="-2286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 A → B </a:t>
            </a:r>
          </a:p>
          <a:p>
            <a:pPr marL="495300" lvl="1" indent="-2286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 B → C </a:t>
            </a:r>
          </a:p>
          <a:p>
            <a:pPr marL="495300" lvl="1" indent="-2286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 (B, C) → A </a:t>
            </a:r>
          </a:p>
          <a:p>
            <a:pPr marL="495300" lvl="1" indent="-2286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 (A, B) → C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295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함수 종속성 예제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풀이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결정자가 한 개인 경우</a:t>
            </a:r>
            <a:endParaRPr lang="en-US" altLang="ko-KR" dirty="0"/>
          </a:p>
          <a:p>
            <a:pPr lvl="2"/>
            <a:r>
              <a:rPr lang="en-US" altLang="ko-KR" dirty="0"/>
              <a:t>B → C, C → B, D → A, D → B, D → C</a:t>
            </a:r>
          </a:p>
          <a:p>
            <a:pPr lvl="1"/>
            <a:r>
              <a:rPr lang="ko-KR" altLang="en-US" dirty="0"/>
              <a:t>결정자가 두 개인 경우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AB → C (B → C </a:t>
            </a:r>
            <a:r>
              <a:rPr lang="ko-KR" altLang="en-US" dirty="0"/>
              <a:t>이므로 </a:t>
            </a:r>
            <a:r>
              <a:rPr lang="ko-KR" altLang="en-US"/>
              <a:t>성립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AB </a:t>
            </a:r>
            <a:r>
              <a:rPr lang="en-US" altLang="ko-KR" dirty="0"/>
              <a:t>→ D </a:t>
            </a:r>
          </a:p>
          <a:p>
            <a:pPr lvl="2"/>
            <a:r>
              <a:rPr lang="en-US" altLang="ko-KR" dirty="0"/>
              <a:t>AC → B (</a:t>
            </a:r>
            <a:r>
              <a:rPr lang="ko-KR" altLang="en-US" dirty="0"/>
              <a:t>함수종속성 규칙에서 당연히 성립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AC → D </a:t>
            </a:r>
          </a:p>
          <a:p>
            <a:pPr lvl="2"/>
            <a:r>
              <a:rPr lang="en-US" altLang="ko-KR" dirty="0"/>
              <a:t>AD → B (</a:t>
            </a:r>
            <a:r>
              <a:rPr lang="ko-KR" altLang="en-US" dirty="0"/>
              <a:t>함수종속성 규칙에서 당연히 성립</a:t>
            </a:r>
            <a:r>
              <a:rPr lang="en-US" altLang="ko-KR" dirty="0"/>
              <a:t>)</a:t>
            </a:r>
          </a:p>
          <a:p>
            <a:pPr marL="447675" lvl="2" indent="0">
              <a:buNone/>
            </a:pPr>
            <a:r>
              <a:rPr lang="en-US" altLang="ko-KR" dirty="0"/>
              <a:t>	…</a:t>
            </a:r>
          </a:p>
          <a:p>
            <a:pPr lvl="1"/>
            <a:r>
              <a:rPr lang="ko-KR" altLang="en-US" dirty="0"/>
              <a:t>결정자가 세 개인 경우</a:t>
            </a:r>
            <a:endParaRPr lang="en-US" altLang="ko-KR" dirty="0"/>
          </a:p>
          <a:p>
            <a:pPr lvl="2"/>
            <a:r>
              <a:rPr lang="en-US" altLang="ko-KR" dirty="0"/>
              <a:t>ABC → D (</a:t>
            </a:r>
            <a:r>
              <a:rPr lang="ko-KR" altLang="en-US" dirty="0"/>
              <a:t>함수종속성 규칙에서 당연히 성립</a:t>
            </a:r>
            <a:r>
              <a:rPr lang="en-US" altLang="ko-KR" dirty="0"/>
              <a:t>) … </a:t>
            </a:r>
            <a:r>
              <a:rPr lang="ko-KR" altLang="en-US" dirty="0"/>
              <a:t>등</a:t>
            </a:r>
          </a:p>
          <a:p>
            <a:pPr lvl="2"/>
            <a:endParaRPr lang="ko-KR" altLang="en-US" sz="100" dirty="0"/>
          </a:p>
          <a:p>
            <a:pPr lvl="1"/>
            <a:r>
              <a:rPr lang="ko-KR" altLang="en-US" dirty="0"/>
              <a:t>정답은 당연히 성립하는 것들을 제외한 다음 규칙만 적어주면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B → C, C → B, D → A, D → B, D → C, AB → D, AC → D </a:t>
            </a:r>
          </a:p>
          <a:p>
            <a:pPr lvl="1"/>
            <a:endParaRPr lang="en-US" altLang="ko-KR" sz="100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C40B1-8FB8-4B93-B837-A3F7EBD7530B}"/>
              </a:ext>
            </a:extLst>
          </p:cNvPr>
          <p:cNvSpPr txBox="1"/>
          <p:nvPr/>
        </p:nvSpPr>
        <p:spPr>
          <a:xfrm>
            <a:off x="853326" y="1231254"/>
            <a:ext cx="6543796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7-2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다음 릴레이션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에서 성립하는 함수 종속성을 모두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찾아보시오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4" name="그림 3" descr="휴대폰이(가) 표시된 사진&#10;&#10;자동 생성된 설명">
            <a:extLst>
              <a:ext uri="{FF2B5EF4-FFF2-40B4-BE49-F238E27FC236}">
                <a16:creationId xmlns:a16="http://schemas.microsoft.com/office/drawing/2014/main" id="{D1FC29C6-E50B-42F8-84E4-BCACDC0E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51649"/>
            <a:ext cx="3688828" cy="26837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3326" y="6093296"/>
            <a:ext cx="2911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Q -&gt;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릴레이션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R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의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기본키는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무엇일까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630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CD695C-C50D-424A-930B-298A41F7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34763"/>
            <a:ext cx="6552728" cy="2200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073F8B-8366-4B14-A001-65FCF8EE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3" y="3486645"/>
            <a:ext cx="6552728" cy="304871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289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정규화</a:t>
            </a:r>
            <a:r>
              <a:rPr lang="en-US" altLang="ko-KR" dirty="0"/>
              <a:t> (normalization)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정규화 과정</a:t>
            </a:r>
            <a:endParaRPr lang="en-US" altLang="ko-KR" dirty="0"/>
          </a:p>
          <a:p>
            <a:r>
              <a:rPr lang="ko-KR" altLang="en-US" dirty="0"/>
              <a:t>무손실 분해</a:t>
            </a:r>
            <a:endParaRPr lang="en-US" altLang="ko-KR" dirty="0"/>
          </a:p>
          <a:p>
            <a:r>
              <a:rPr lang="ko-KR" altLang="en-US" dirty="0"/>
              <a:t>정규화 정리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479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정규화 개념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이상현상이 발생하는 릴레이션을 분해하여 이상현상을 없애는 과정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51BA873-4F27-4D1B-ADCF-21AD64A7A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86816"/>
            <a:ext cx="6258789" cy="508503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29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8208912" cy="4104456"/>
          </a:xfrm>
        </p:spPr>
        <p:txBody>
          <a:bodyPr/>
          <a:lstStyle/>
          <a:p>
            <a:r>
              <a:rPr lang="ko-KR" altLang="en-US" dirty="0"/>
              <a:t>데이터베이스 설계 과정에서 발생할 수 있는 이상현상의 종류와 원인을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종속성의 개념을 이해하고 관련 규칙을 알아본다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 종속성을 이용한 정규화 과정을 알아본다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정규화 과정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이상현상이 발생하는 릴레이션을 분해하여 이상현상을 없애는 과정</a:t>
            </a:r>
            <a:endParaRPr lang="en-US" altLang="ko-KR" dirty="0"/>
          </a:p>
          <a:p>
            <a:r>
              <a:rPr lang="ko-KR" altLang="en-US" dirty="0"/>
              <a:t>이상현상이 있는 릴레이션은 이상현상을 일으키는 함수 종속성의 유형에 따라 등급을 구분 가능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릴레이션은 정규형 개념으로 구분하며</a:t>
            </a:r>
            <a:r>
              <a:rPr lang="en-US" altLang="ko-KR" dirty="0"/>
              <a:t>, </a:t>
            </a:r>
            <a:r>
              <a:rPr lang="ko-KR" altLang="en-US" dirty="0"/>
              <a:t>정규형이 높을수록 이상현상은 줄어듦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D07AE9C-39F0-4629-81C2-FD7813B4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31" y="2744618"/>
            <a:ext cx="5719738" cy="378072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5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의 모든 속성 값이 </a:t>
            </a:r>
            <a:r>
              <a:rPr lang="ko-KR" altLang="en-US" dirty="0" err="1"/>
              <a:t>원자값을</a:t>
            </a:r>
            <a:r>
              <a:rPr lang="ko-KR" altLang="en-US" dirty="0"/>
              <a:t> 가지면 제 </a:t>
            </a:r>
            <a:r>
              <a:rPr lang="en-US" altLang="ko-KR" dirty="0"/>
              <a:t>1</a:t>
            </a:r>
            <a:r>
              <a:rPr lang="ko-KR" altLang="en-US" dirty="0"/>
              <a:t>정규형이라고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정규형으로 변환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고객취미들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취미들</a:t>
            </a:r>
            <a:r>
              <a:rPr lang="en-US" altLang="ko-KR" dirty="0"/>
              <a:t>) </a:t>
            </a:r>
            <a:r>
              <a:rPr lang="ko-KR" altLang="en-US" dirty="0"/>
              <a:t>릴레이션을 </a:t>
            </a:r>
            <a:r>
              <a:rPr lang="ko-KR" altLang="en-US" dirty="0" err="1"/>
              <a:t>고객취미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취미</a:t>
            </a:r>
            <a:r>
              <a:rPr lang="en-US" altLang="ko-KR" dirty="0"/>
              <a:t>) </a:t>
            </a:r>
            <a:r>
              <a:rPr lang="ko-KR" altLang="en-US" dirty="0"/>
              <a:t>릴레이션으로 바꾸어 </a:t>
            </a:r>
            <a:br>
              <a:rPr lang="en-US" altLang="ko-KR" dirty="0"/>
            </a:br>
            <a:r>
              <a:rPr lang="ko-KR" altLang="en-US" dirty="0"/>
              <a:t>저장하면 제 </a:t>
            </a:r>
            <a:r>
              <a:rPr lang="en-US" altLang="ko-KR" dirty="0"/>
              <a:t>1</a:t>
            </a:r>
            <a:r>
              <a:rPr lang="ko-KR" altLang="en-US" dirty="0"/>
              <a:t>정규형을 만족한다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772BD3-AF72-48D9-B19B-B74D38B0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791544"/>
            <a:ext cx="5572125" cy="37338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4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이 제 </a:t>
            </a:r>
            <a:r>
              <a:rPr lang="en-US" altLang="ko-KR" dirty="0"/>
              <a:t>1</a:t>
            </a:r>
            <a:r>
              <a:rPr lang="ko-KR" altLang="en-US" dirty="0" err="1"/>
              <a:t>정규형이고</a:t>
            </a:r>
            <a:r>
              <a:rPr lang="en-US" altLang="ko-KR" dirty="0"/>
              <a:t>,</a:t>
            </a:r>
            <a:r>
              <a:rPr lang="ko-KR" altLang="en-US" dirty="0"/>
              <a:t> 기본키가 아닌 속성이 기본키에 완전 함수 종속일 때 제 </a:t>
            </a:r>
            <a:r>
              <a:rPr lang="en-US" altLang="ko-KR" dirty="0"/>
              <a:t>2</a:t>
            </a:r>
            <a:r>
              <a:rPr lang="ko-KR" altLang="en-US" dirty="0"/>
              <a:t>정규형이라고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완전 함수 종속</a:t>
            </a:r>
            <a:r>
              <a:rPr lang="en-US" altLang="ko-KR" dirty="0"/>
              <a:t>(full functional dependency)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릴레이션 </a:t>
            </a:r>
            <a:r>
              <a:rPr lang="en-US" altLang="ko-KR" dirty="0"/>
              <a:t>R</a:t>
            </a:r>
            <a:r>
              <a:rPr lang="ko-KR" altLang="en-US" dirty="0"/>
              <a:t>의 속성이고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</a:t>
            </a:r>
            <a:r>
              <a:rPr lang="ko-KR" altLang="en-US" dirty="0"/>
              <a:t>종속성이 성립할 때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의 속성 전체에 함수 종속하고 부분 집합 속성에 함수 종속하지 않을 경우 완전 함수 </a:t>
            </a:r>
            <a:r>
              <a:rPr lang="ko-KR" altLang="en-US" dirty="0" err="1"/>
              <a:t>종속라고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pPr lvl="1"/>
            <a:r>
              <a:rPr lang="ko-KR" altLang="en-US" dirty="0"/>
              <a:t>후보키는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BB5B29-329E-42CB-B582-9F9BED171B3E}"/>
              </a:ext>
            </a:extLst>
          </p:cNvPr>
          <p:cNvSpPr/>
          <p:nvPr/>
        </p:nvSpPr>
        <p:spPr>
          <a:xfrm>
            <a:off x="404882" y="6029561"/>
            <a:ext cx="85689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b="1" dirty="0"/>
              <a:t>(</a:t>
            </a:r>
            <a:r>
              <a:rPr lang="ko-KR" altLang="en-US" sz="1200" b="1" dirty="0">
                <a:solidFill>
                  <a:srgbClr val="3333FF"/>
                </a:solidFill>
              </a:rPr>
              <a:t>여기서 잠깐</a:t>
            </a:r>
            <a:r>
              <a:rPr lang="ko-KR" altLang="en-US" sz="1200" b="1" dirty="0"/>
              <a:t>) </a:t>
            </a:r>
            <a:r>
              <a:rPr lang="ko-KR" altLang="en-US" sz="1200" dirty="0"/>
              <a:t>제2정규형은 </a:t>
            </a:r>
            <a:r>
              <a:rPr lang="ko-KR" altLang="en-US" sz="1200" dirty="0" err="1"/>
              <a:t>기본키</a:t>
            </a:r>
            <a:r>
              <a:rPr lang="ko-KR" altLang="en-US" sz="1200" dirty="0"/>
              <a:t> 외에 </a:t>
            </a:r>
            <a:r>
              <a:rPr lang="ko-KR" altLang="en-US" sz="1200" dirty="0" err="1"/>
              <a:t>후보키가</a:t>
            </a:r>
            <a:r>
              <a:rPr lang="ko-KR" altLang="en-US" sz="1200" dirty="0"/>
              <a:t> 있을 경우를 고려하여 일반적으로 다음과 같이 정의한다. </a:t>
            </a:r>
          </a:p>
          <a:p>
            <a:r>
              <a:rPr lang="ko-KR" altLang="en-US" sz="1200" b="1" dirty="0"/>
              <a:t>제2정규형 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R이</a:t>
            </a:r>
            <a:r>
              <a:rPr lang="ko-KR" altLang="en-US" sz="1200" dirty="0"/>
              <a:t> 제1정규형이고,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스키마 </a:t>
            </a:r>
            <a:r>
              <a:rPr lang="ko-KR" altLang="en-US" sz="1200" dirty="0" err="1"/>
              <a:t>R의</a:t>
            </a:r>
            <a:r>
              <a:rPr lang="ko-KR" altLang="en-US" sz="1200" dirty="0"/>
              <a:t> 모든 </a:t>
            </a:r>
            <a:r>
              <a:rPr lang="ko-KR" altLang="en-US" sz="1200" dirty="0" err="1"/>
              <a:t>비주요</a:t>
            </a:r>
            <a:r>
              <a:rPr lang="ko-KR" altLang="en-US" sz="1200" dirty="0"/>
              <a:t> 속성(</a:t>
            </a:r>
            <a:r>
              <a:rPr lang="ko-KR" altLang="en-US" sz="1200" dirty="0" err="1"/>
              <a:t>non-primary</a:t>
            </a:r>
            <a:r>
              <a:rPr lang="ko-KR" altLang="en-US" sz="1200" dirty="0"/>
              <a:t>)이</a:t>
            </a:r>
          </a:p>
          <a:p>
            <a:r>
              <a:rPr lang="ko-KR" altLang="en-US" sz="1200" dirty="0" err="1"/>
              <a:t>후보키에</a:t>
            </a:r>
            <a:r>
              <a:rPr lang="ko-KR" altLang="en-US" sz="1200" dirty="0"/>
              <a:t> 완전 함수 종속일 때 제2정규형이라고 한다. </a:t>
            </a:r>
            <a:r>
              <a:rPr lang="ko-KR" altLang="en-US" sz="1200" dirty="0" err="1"/>
              <a:t>릴레이션의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비주요</a:t>
            </a:r>
            <a:r>
              <a:rPr lang="ko-KR" altLang="en-US" sz="1200" dirty="0"/>
              <a:t> 속성이란 </a:t>
            </a:r>
            <a:r>
              <a:rPr lang="ko-KR" altLang="en-US" sz="1200" dirty="0" err="1"/>
              <a:t>후보키에</a:t>
            </a:r>
            <a:r>
              <a:rPr lang="ko-KR" altLang="en-US" sz="1200" dirty="0"/>
              <a:t> 속하지 않는 속성을 말한다.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4FCF1D-51BA-4B5F-80C3-8097E606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96952"/>
            <a:ext cx="641321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2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정규형으로 변환</a:t>
            </a:r>
          </a:p>
          <a:p>
            <a:pPr lvl="1"/>
            <a:r>
              <a:rPr lang="ko-KR" altLang="en-US" dirty="0"/>
              <a:t>수강강좌 </a:t>
            </a:r>
            <a:r>
              <a:rPr lang="ko-KR" altLang="en-US" dirty="0" err="1"/>
              <a:t>릴레이션에서</a:t>
            </a:r>
            <a:r>
              <a:rPr lang="ko-KR" altLang="en-US" dirty="0"/>
              <a:t> 이상현상을 일으키는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을 분해함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27ED70-936C-4A16-AB25-904CB55F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02879"/>
            <a:ext cx="6189886" cy="45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이 제 </a:t>
            </a:r>
            <a:r>
              <a:rPr lang="en-US" altLang="ko-KR" dirty="0"/>
              <a:t>2</a:t>
            </a:r>
            <a:r>
              <a:rPr lang="ko-KR" altLang="en-US" dirty="0" err="1"/>
              <a:t>정규형이고</a:t>
            </a:r>
            <a:r>
              <a:rPr lang="ko-KR" altLang="en-US" dirty="0"/>
              <a:t> 기본키가 아닌 속성이 기본키에 비</a:t>
            </a:r>
            <a:br>
              <a:rPr lang="en-US" altLang="ko-KR" dirty="0"/>
            </a:br>
            <a:r>
              <a:rPr lang="ko-KR" altLang="en-US" dirty="0" err="1"/>
              <a:t>이행적</a:t>
            </a:r>
            <a:r>
              <a:rPr lang="en-US" altLang="ko-KR" dirty="0"/>
              <a:t>non-transitive</a:t>
            </a:r>
            <a:r>
              <a:rPr lang="ko-KR" altLang="en-US" dirty="0"/>
              <a:t>으로 종속할 때</a:t>
            </a:r>
            <a:r>
              <a:rPr lang="en-US" altLang="ko-KR" dirty="0"/>
              <a:t>(</a:t>
            </a:r>
            <a:r>
              <a:rPr lang="ko-KR" altLang="en-US" dirty="0"/>
              <a:t>직접 종속</a:t>
            </a:r>
            <a:r>
              <a:rPr lang="en-US" altLang="ko-KR" dirty="0"/>
              <a:t>) 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정규형이라고 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이행적</a:t>
            </a:r>
            <a:r>
              <a:rPr lang="ko-KR" altLang="en-US" dirty="0"/>
              <a:t> 종속이란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B, B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성립할 때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성립되는 함수 종속성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lvl="1"/>
            <a:r>
              <a:rPr lang="ko-KR" altLang="en-US" dirty="0"/>
              <a:t>계절학기 강좌는 학생은 한 강좌만 신청할 수 있다고 가정한다</a:t>
            </a:r>
            <a:r>
              <a:rPr lang="en-US" altLang="ko-KR" dirty="0"/>
              <a:t>. </a:t>
            </a:r>
            <a:r>
              <a:rPr lang="ko-KR" altLang="en-US" dirty="0"/>
              <a:t>후보키는 무엇인가</a:t>
            </a:r>
            <a:r>
              <a:rPr lang="en-US" altLang="ko-KR" dirty="0"/>
              <a:t>?</a:t>
            </a:r>
          </a:p>
          <a:p>
            <a:endParaRPr lang="ko-KR" altLang="en-US" sz="1400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2448C-5A61-46B0-9A41-C36D37DBD569}"/>
              </a:ext>
            </a:extLst>
          </p:cNvPr>
          <p:cNvSpPr/>
          <p:nvPr/>
        </p:nvSpPr>
        <p:spPr>
          <a:xfrm>
            <a:off x="269776" y="5610636"/>
            <a:ext cx="869471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b="1" dirty="0"/>
              <a:t>(</a:t>
            </a:r>
            <a:r>
              <a:rPr lang="ko-KR" altLang="en-US" sz="1200" b="1" dirty="0">
                <a:solidFill>
                  <a:srgbClr val="3333FF"/>
                </a:solidFill>
              </a:rPr>
              <a:t>여기서 잠깐</a:t>
            </a:r>
            <a:r>
              <a:rPr lang="ko-KR" altLang="en-US" sz="1200" b="1" dirty="0"/>
              <a:t>) </a:t>
            </a:r>
            <a:r>
              <a:rPr lang="ko-KR" altLang="en-US" sz="1200" dirty="0"/>
              <a:t>제3정규형은 </a:t>
            </a:r>
            <a:r>
              <a:rPr lang="ko-KR" altLang="en-US" sz="1200" dirty="0" err="1"/>
              <a:t>기본키</a:t>
            </a:r>
            <a:r>
              <a:rPr lang="ko-KR" altLang="en-US" sz="1200" dirty="0"/>
              <a:t> 외에 </a:t>
            </a:r>
            <a:r>
              <a:rPr lang="ko-KR" altLang="en-US" sz="1200" dirty="0" err="1"/>
              <a:t>후보키가</a:t>
            </a:r>
            <a:r>
              <a:rPr lang="ko-KR" altLang="en-US" sz="1200" dirty="0"/>
              <a:t> 있을 경우를 고려하여 일반적으로 다음과 같이 정의한다. </a:t>
            </a:r>
          </a:p>
          <a:p>
            <a:r>
              <a:rPr lang="ko-KR" altLang="en-US" sz="1200" b="1" dirty="0"/>
              <a:t>제3정규형 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R이</a:t>
            </a:r>
            <a:r>
              <a:rPr lang="ko-KR" altLang="en-US" sz="1200" dirty="0"/>
              <a:t> 제2정규형이고,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스키마 </a:t>
            </a:r>
            <a:r>
              <a:rPr lang="ko-KR" altLang="en-US" sz="1200" dirty="0" err="1"/>
              <a:t>R의</a:t>
            </a:r>
            <a:r>
              <a:rPr lang="ko-KR" altLang="en-US" sz="1200" dirty="0"/>
              <a:t> 모든 </a:t>
            </a:r>
            <a:r>
              <a:rPr lang="ko-KR" altLang="en-US" sz="1200" dirty="0" err="1"/>
              <a:t>비주요</a:t>
            </a:r>
            <a:r>
              <a:rPr lang="ko-KR" altLang="en-US" sz="1200" dirty="0"/>
              <a:t> 속성(</a:t>
            </a:r>
            <a:r>
              <a:rPr lang="ko-KR" altLang="en-US" sz="1200" dirty="0" err="1"/>
              <a:t>non-primary</a:t>
            </a:r>
            <a:r>
              <a:rPr lang="ko-KR" altLang="en-US" sz="1200" dirty="0"/>
              <a:t>)이</a:t>
            </a:r>
          </a:p>
          <a:p>
            <a:r>
              <a:rPr lang="ko-KR" altLang="en-US" sz="1200" dirty="0" err="1"/>
              <a:t>후보키에</a:t>
            </a:r>
            <a:r>
              <a:rPr lang="ko-KR" altLang="en-US" sz="1200" dirty="0"/>
              <a:t> 비이행적으로 종속할 때 제3정규형이라고 한다. </a:t>
            </a:r>
            <a:r>
              <a:rPr lang="ko-KR" altLang="en-US" sz="1200" dirty="0" err="1"/>
              <a:t>릴레이션의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비주요</a:t>
            </a:r>
            <a:r>
              <a:rPr lang="ko-KR" altLang="en-US" sz="1200" dirty="0"/>
              <a:t> 속성이란 </a:t>
            </a:r>
            <a:r>
              <a:rPr lang="ko-KR" altLang="en-US" sz="1200" dirty="0" err="1"/>
              <a:t>후보키에</a:t>
            </a:r>
            <a:r>
              <a:rPr lang="ko-KR" altLang="en-US" sz="1200" dirty="0"/>
              <a:t> 속하지 않는 속성을 말한다.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4975687-3303-4D79-8462-E4DAAA15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7082948" cy="245311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025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정규형으로 변환</a:t>
            </a:r>
          </a:p>
          <a:p>
            <a:pPr lvl="1"/>
            <a:r>
              <a:rPr lang="ko-KR" altLang="en-US" dirty="0"/>
              <a:t>계절학기 </a:t>
            </a:r>
            <a:r>
              <a:rPr lang="ko-KR" altLang="en-US" dirty="0" err="1"/>
              <a:t>릴레이션에서</a:t>
            </a:r>
            <a:r>
              <a:rPr lang="ko-KR" altLang="en-US" dirty="0"/>
              <a:t> 이상현상을 일으키는 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수강료</a:t>
            </a:r>
            <a:r>
              <a:rPr lang="en-US" altLang="ko-KR" dirty="0"/>
              <a:t>)</a:t>
            </a:r>
            <a:r>
              <a:rPr lang="ko-KR" altLang="en-US" dirty="0"/>
              <a:t>를 분해함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48B293C-D846-41E2-9F83-C4CF93EA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76" y="1988840"/>
            <a:ext cx="5226648" cy="4444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743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BCNF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에서 함수 종속성 </a:t>
            </a:r>
            <a:r>
              <a:rPr lang="en-US" altLang="ko-KR" dirty="0"/>
              <a:t>X → Y</a:t>
            </a:r>
            <a:r>
              <a:rPr lang="ko-KR" altLang="en-US" dirty="0"/>
              <a:t>가 성립할 때 모든 결정자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후보키이면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BCNF </a:t>
            </a:r>
            <a:r>
              <a:rPr lang="ko-KR" altLang="en-US" dirty="0"/>
              <a:t>정규형이라고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교수는 </a:t>
            </a:r>
            <a:r>
              <a:rPr lang="en-US" altLang="ko-KR" dirty="0"/>
              <a:t>1</a:t>
            </a:r>
            <a:r>
              <a:rPr lang="ko-KR" altLang="en-US" dirty="0"/>
              <a:t>개의 특강만을 담당한다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학생은 같은 이름의 특강을 </a:t>
            </a:r>
            <a:r>
              <a:rPr lang="en-US" altLang="ko-KR" dirty="0"/>
              <a:t>1</a:t>
            </a:r>
            <a:r>
              <a:rPr lang="ko-KR" altLang="en-US" dirty="0"/>
              <a:t>개만 신청할 수 있다</a:t>
            </a:r>
          </a:p>
          <a:p>
            <a:pPr lvl="2"/>
            <a:r>
              <a:rPr lang="ko-KR" altLang="en-US" dirty="0"/>
              <a:t> 후보키는 무엇인가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몇 정규형까지 만족하는가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이상현상이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3E2DB066-7828-4B88-A9D2-5B41943C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84" y="1844824"/>
            <a:ext cx="6764431" cy="294225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391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BCNF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BCNF </a:t>
            </a:r>
            <a:r>
              <a:rPr lang="ko-KR" altLang="en-US" dirty="0"/>
              <a:t>정규형으로 변환</a:t>
            </a:r>
          </a:p>
          <a:p>
            <a:pPr lvl="2"/>
            <a:r>
              <a:rPr lang="ko-KR" altLang="en-US" dirty="0"/>
              <a:t>특강수강 </a:t>
            </a:r>
            <a:r>
              <a:rPr lang="ko-KR" altLang="en-US" dirty="0" err="1"/>
              <a:t>릴레이션에서</a:t>
            </a:r>
            <a:r>
              <a:rPr lang="ko-KR" altLang="en-US" dirty="0"/>
              <a:t> 이상현상을 일으키는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특강이름</a:t>
            </a:r>
            <a:r>
              <a:rPr lang="en-US" altLang="ko-KR" dirty="0"/>
              <a:t>)</a:t>
            </a:r>
            <a:r>
              <a:rPr lang="ko-KR" altLang="en-US" dirty="0"/>
              <a:t>을 분해함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517C77-2264-4FB9-8092-7EC23515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97755"/>
            <a:ext cx="5041551" cy="465249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54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BCNF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기본키를 다음과 같이 </a:t>
            </a:r>
            <a:r>
              <a:rPr lang="ko-KR" altLang="en-US"/>
              <a:t>정하면</a:t>
            </a:r>
            <a:r>
              <a:rPr lang="en-US" altLang="ko-KR"/>
              <a:t>? </a:t>
            </a:r>
            <a:r>
              <a:rPr lang="en-US" altLang="ko-KR">
                <a:solidFill>
                  <a:srgbClr val="3333FF"/>
                </a:solidFill>
              </a:rPr>
              <a:t>(</a:t>
            </a:r>
            <a:r>
              <a:rPr lang="ko-KR" altLang="en-US">
                <a:solidFill>
                  <a:srgbClr val="3333FF"/>
                </a:solidFill>
              </a:rPr>
              <a:t>학생번호</a:t>
            </a:r>
            <a:r>
              <a:rPr lang="en-US" altLang="ko-KR">
                <a:solidFill>
                  <a:srgbClr val="3333FF"/>
                </a:solidFill>
              </a:rPr>
              <a:t>, </a:t>
            </a:r>
            <a:r>
              <a:rPr lang="ko-KR" altLang="en-US">
                <a:solidFill>
                  <a:srgbClr val="3333FF"/>
                </a:solidFill>
              </a:rPr>
              <a:t>교수</a:t>
            </a:r>
            <a:r>
              <a:rPr lang="en-US" altLang="ko-KR">
                <a:solidFill>
                  <a:srgbClr val="3333FF"/>
                </a:solidFill>
              </a:rPr>
              <a:t>)</a:t>
            </a:r>
            <a:endParaRPr lang="en-US" altLang="ko-KR" dirty="0">
              <a:solidFill>
                <a:srgbClr val="3333FF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교수는 </a:t>
            </a:r>
            <a:r>
              <a:rPr lang="en-US" altLang="ko-KR" dirty="0"/>
              <a:t>1</a:t>
            </a:r>
            <a:r>
              <a:rPr lang="ko-KR" altLang="en-US" dirty="0"/>
              <a:t>개의 특강만을 담당한다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학생은 같은 이름의 특강을 </a:t>
            </a:r>
            <a:r>
              <a:rPr lang="en-US" altLang="ko-KR" dirty="0"/>
              <a:t>1</a:t>
            </a:r>
            <a:r>
              <a:rPr lang="ko-KR" altLang="en-US" dirty="0"/>
              <a:t>개만 신청할 수 있다</a:t>
            </a:r>
          </a:p>
          <a:p>
            <a:pPr lvl="2"/>
            <a:r>
              <a:rPr lang="ko-KR" altLang="en-US" dirty="0"/>
              <a:t>후보키는 무엇인가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몇 정규형까지 만족하는가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이상현상이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DBBC2151-70F6-4093-B068-43BF92C7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37" y="1628800"/>
            <a:ext cx="7029450" cy="30575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099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BCNF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BCNF </a:t>
            </a:r>
            <a:r>
              <a:rPr lang="ko-KR" altLang="en-US" dirty="0"/>
              <a:t>변환 후 함수종속성 유지 문제</a:t>
            </a:r>
            <a:endParaRPr lang="en-US" altLang="ko-KR" dirty="0"/>
          </a:p>
          <a:p>
            <a:pPr lvl="1"/>
            <a:r>
              <a:rPr lang="ko-KR" altLang="en-US" dirty="0"/>
              <a:t>특강수강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분해 전 함수적 종속성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특강이름</a:t>
            </a:r>
            <a:r>
              <a:rPr lang="en-US" altLang="ko-KR" dirty="0"/>
              <a:t>) -&gt; </a:t>
            </a:r>
            <a:r>
              <a:rPr lang="ko-KR" altLang="en-US" dirty="0"/>
              <a:t>교수</a:t>
            </a:r>
          </a:p>
          <a:p>
            <a:pPr lvl="2"/>
            <a:r>
              <a:rPr lang="ko-KR" altLang="en-US" dirty="0"/>
              <a:t>교수 </a:t>
            </a:r>
            <a:r>
              <a:rPr lang="en-US" altLang="ko-KR" dirty="0"/>
              <a:t>-&gt; </a:t>
            </a:r>
            <a:r>
              <a:rPr lang="ko-KR" altLang="en-US" dirty="0"/>
              <a:t>특강이름</a:t>
            </a:r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릴레이션으로 분해 후 남는 함수 종속성</a:t>
            </a:r>
            <a:endParaRPr lang="en-US" altLang="ko-KR" dirty="0"/>
          </a:p>
          <a:p>
            <a:pPr lvl="2"/>
            <a:r>
              <a:rPr lang="ko-KR" altLang="en-US" dirty="0"/>
              <a:t>교수 </a:t>
            </a:r>
            <a:r>
              <a:rPr lang="en-US" altLang="ko-KR" dirty="0"/>
              <a:t>-&gt; </a:t>
            </a:r>
            <a:r>
              <a:rPr lang="ko-KR" altLang="en-US" dirty="0"/>
              <a:t>특강이름</a:t>
            </a:r>
          </a:p>
          <a:p>
            <a:pPr lvl="2"/>
            <a:r>
              <a:rPr lang="ko-KR" altLang="en-US" dirty="0"/>
              <a:t>그러나 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특강이름</a:t>
            </a:r>
            <a:r>
              <a:rPr lang="en-US" altLang="ko-KR" dirty="0"/>
              <a:t>) -&gt; </a:t>
            </a:r>
            <a:r>
              <a:rPr lang="ko-KR" altLang="en-US" dirty="0"/>
              <a:t>교수 종속성은 사라짐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종속성을 체크할 수 없으면 특강신청 테이블에 </a:t>
            </a:r>
            <a:r>
              <a:rPr lang="en-US" altLang="ko-KR" dirty="0"/>
              <a:t>(501, </a:t>
            </a:r>
            <a:r>
              <a:rPr lang="ko-KR" altLang="en-US" dirty="0" err="1"/>
              <a:t>박교수</a:t>
            </a:r>
            <a:r>
              <a:rPr lang="en-US" altLang="ko-KR" dirty="0"/>
              <a:t>), (501, </a:t>
            </a:r>
            <a:r>
              <a:rPr lang="ko-KR" altLang="en-US" dirty="0" err="1"/>
              <a:t>홍교수</a:t>
            </a:r>
            <a:r>
              <a:rPr lang="en-US" altLang="ko-KR" dirty="0"/>
              <a:t>) 2</a:t>
            </a:r>
            <a:r>
              <a:rPr lang="ko-KR" altLang="en-US" dirty="0"/>
              <a:t>개의 </a:t>
            </a:r>
            <a:r>
              <a:rPr lang="ko-KR" altLang="en-US" dirty="0" err="1"/>
              <a:t>투플이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1"/>
            <a:r>
              <a:rPr lang="ko-KR" altLang="en-US" dirty="0"/>
              <a:t>조인을 하면 조인된 테이블에 </a:t>
            </a:r>
            <a:r>
              <a:rPr lang="en-US" altLang="ko-KR" dirty="0"/>
              <a:t>(501, </a:t>
            </a:r>
            <a:r>
              <a:rPr lang="ko-KR" altLang="en-US" dirty="0"/>
              <a:t>창업전략</a:t>
            </a:r>
            <a:r>
              <a:rPr lang="en-US" altLang="ko-KR" dirty="0"/>
              <a:t>, </a:t>
            </a:r>
            <a:r>
              <a:rPr lang="ko-KR" altLang="en-US" dirty="0" err="1"/>
              <a:t>박교수</a:t>
            </a:r>
            <a:r>
              <a:rPr lang="en-US" altLang="ko-KR" dirty="0"/>
              <a:t>) </a:t>
            </a:r>
            <a:r>
              <a:rPr lang="ko-KR" altLang="en-US" dirty="0" err="1"/>
              <a:t>투플이</a:t>
            </a:r>
            <a:r>
              <a:rPr lang="ko-KR" altLang="en-US" dirty="0"/>
              <a:t> 만들어져 함수종속성을 위반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F47679-82C2-4F49-B89E-222EA9230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20" y="1556792"/>
            <a:ext cx="3823449" cy="352839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1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이상현상</a:t>
            </a:r>
            <a:r>
              <a:rPr lang="en-US" altLang="ko-KR" dirty="0"/>
              <a:t>(anomaly)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이상현상의 개념</a:t>
            </a:r>
            <a:endParaRPr lang="en-US" altLang="ko-KR" dirty="0"/>
          </a:p>
          <a:p>
            <a:r>
              <a:rPr lang="ko-KR" altLang="en-US" dirty="0"/>
              <a:t>이상현상의 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416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무손실 분해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을 릴레이션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</a:t>
            </a:r>
            <a:r>
              <a:rPr lang="ko-KR" altLang="en-US" dirty="0"/>
              <a:t>로 분해할 때</a:t>
            </a:r>
            <a:r>
              <a:rPr lang="en-US" altLang="ko-KR" dirty="0"/>
              <a:t>, R1      R2 = R</a:t>
            </a:r>
            <a:r>
              <a:rPr lang="ko-KR" altLang="en-US" dirty="0"/>
              <a:t>이면 무손실 분해</a:t>
            </a:r>
            <a:r>
              <a:rPr lang="en-US" altLang="ko-KR" dirty="0"/>
              <a:t>(lossless-join decomposition)</a:t>
            </a:r>
            <a:r>
              <a:rPr lang="ko-KR" altLang="en-US" dirty="0"/>
              <a:t>라고 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R1 </a:t>
            </a:r>
            <a:r>
              <a:rPr lang="ko-KR" altLang="en-US" dirty="0"/>
              <a:t>혹은 </a:t>
            </a:r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R2 </a:t>
            </a:r>
            <a:r>
              <a:rPr lang="ko-KR" altLang="en-US" dirty="0"/>
              <a:t>중 하나를 만족해야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9E2DC731-01B9-4A1B-8D37-ABBDEE41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142" y="1288938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18709B6E-EA77-4B26-BDC3-23F03B96D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11525"/>
            <a:ext cx="5137572" cy="223494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639817"/>
            <a:ext cx="7191454" cy="21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1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무손실 분해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분해</a:t>
            </a:r>
            <a:r>
              <a:rPr lang="en-US" altLang="ko-KR" dirty="0"/>
              <a:t>1]</a:t>
            </a:r>
            <a:r>
              <a:rPr lang="ko-KR" altLang="en-US" dirty="0"/>
              <a:t>의 경우 </a:t>
            </a:r>
            <a:r>
              <a:rPr lang="en-US" altLang="ko-KR" dirty="0"/>
              <a:t>R1, R2</a:t>
            </a:r>
            <a:r>
              <a:rPr lang="ko-KR" altLang="en-US" dirty="0"/>
              <a:t>를 다시 조인하면 원래 릴레이션이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분해</a:t>
            </a:r>
            <a:r>
              <a:rPr lang="en-US" altLang="ko-KR" dirty="0"/>
              <a:t>2]</a:t>
            </a:r>
            <a:r>
              <a:rPr lang="ko-KR" altLang="en-US" dirty="0"/>
              <a:t>의 경우 </a:t>
            </a:r>
            <a:r>
              <a:rPr lang="en-US" altLang="ko-KR" dirty="0"/>
              <a:t>R3, R4 </a:t>
            </a:r>
            <a:r>
              <a:rPr lang="ko-KR" altLang="en-US" dirty="0"/>
              <a:t>릴레이션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56FAC609-393D-4029-B073-AE62CDDE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933575"/>
            <a:ext cx="4535587" cy="269220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339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무손실 분해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dirty="0"/>
              <a:t>R3, R4 </a:t>
            </a:r>
            <a:r>
              <a:rPr lang="ko-KR" altLang="en-US" dirty="0"/>
              <a:t>릴레이션을 다시 조인하면 </a:t>
            </a:r>
            <a:r>
              <a:rPr lang="ko-KR" altLang="en-US" dirty="0" err="1"/>
              <a:t>의미없는</a:t>
            </a:r>
            <a:r>
              <a:rPr lang="ko-KR" altLang="en-US" dirty="0"/>
              <a:t> </a:t>
            </a:r>
            <a:r>
              <a:rPr lang="ko-KR" altLang="en-US" dirty="0" err="1"/>
              <a:t>투플이</a:t>
            </a:r>
            <a:r>
              <a:rPr lang="ko-KR" altLang="en-US" dirty="0"/>
              <a:t> 생김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무손실 분해 조건을 만족하지 못하고 손실</a:t>
            </a:r>
            <a:r>
              <a:rPr lang="en-US" altLang="ko-KR" dirty="0"/>
              <a:t>(loss) </a:t>
            </a:r>
            <a:r>
              <a:rPr lang="ko-KR" altLang="en-US" dirty="0"/>
              <a:t>분해되었기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A136F-8B37-4F68-9A0E-787B2A79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981957"/>
            <a:ext cx="6684913" cy="346326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110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정규화 정리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대부분의 릴레이션은 </a:t>
            </a:r>
            <a:r>
              <a:rPr lang="en-US" altLang="ko-KR" dirty="0"/>
              <a:t>BCNF</a:t>
            </a:r>
            <a:r>
              <a:rPr lang="ko-KR" altLang="en-US" dirty="0"/>
              <a:t>까지 </a:t>
            </a:r>
            <a:r>
              <a:rPr lang="ko-KR" altLang="en-US" dirty="0" err="1"/>
              <a:t>정규화하면</a:t>
            </a:r>
            <a:r>
              <a:rPr lang="ko-KR" altLang="en-US" dirty="0"/>
              <a:t> 실제적인 이상현상이 없어지기 때문에 보통 </a:t>
            </a:r>
            <a:r>
              <a:rPr lang="en-US" altLang="ko-KR" dirty="0"/>
              <a:t>BCNF</a:t>
            </a:r>
            <a:r>
              <a:rPr lang="ko-KR" altLang="en-US" dirty="0"/>
              <a:t>까지 정규화를 진행함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FAD6CE0-B553-440C-89B2-945EA630C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3" y="1977698"/>
            <a:ext cx="7157033" cy="42598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400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39C17823-AFB9-4A23-A299-72E0CDB417F7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의 후보키는 무엇인가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은 몇 </a:t>
            </a:r>
            <a:r>
              <a:rPr lang="ko-KR" altLang="en-US" dirty="0" err="1"/>
              <a:t>정규형인가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릴레이션을 다음과 같이 분해했을 때 무손실 분해인가</a:t>
            </a:r>
            <a:r>
              <a:rPr lang="en-US" altLang="ko-KR" dirty="0"/>
              <a:t>?</a:t>
            </a:r>
          </a:p>
          <a:p>
            <a:pPr marL="104775" lvl="1" indent="0">
              <a:buClr>
                <a:srgbClr val="008000"/>
              </a:buClr>
              <a:buNone/>
            </a:pPr>
            <a:r>
              <a:rPr lang="en-US" altLang="ko-KR" dirty="0"/>
              <a:t>         R1(A, B, C), R2(C, 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의 후보키는 무엇인가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은 몇 </a:t>
            </a:r>
            <a:r>
              <a:rPr lang="ko-KR" altLang="en-US" dirty="0" err="1"/>
              <a:t>정규형인가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릴레이션을 다음과 같이 분해했을 때 무손실 분해인가</a:t>
            </a:r>
            <a:r>
              <a:rPr lang="en-US" altLang="ko-KR" dirty="0"/>
              <a:t>?</a:t>
            </a:r>
          </a:p>
          <a:p>
            <a:pPr marL="104775" lvl="1" indent="0">
              <a:buClr>
                <a:srgbClr val="008000"/>
              </a:buClr>
              <a:buNone/>
            </a:pPr>
            <a:r>
              <a:rPr lang="en-US" altLang="ko-KR" dirty="0"/>
              <a:t>         </a:t>
            </a:r>
            <a:r>
              <a:rPr lang="en-US" altLang="ko-KR" dirty="0">
                <a:solidFill>
                  <a:schemeClr val="dk1"/>
                </a:solidFill>
                <a:latin typeface="+mn-ea"/>
              </a:rPr>
              <a:t>R1(B, C), R2(A, C)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정규화 예제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72118-A362-4949-B8F3-897F30E21719}"/>
              </a:ext>
            </a:extLst>
          </p:cNvPr>
          <p:cNvSpPr txBox="1"/>
          <p:nvPr/>
        </p:nvSpPr>
        <p:spPr>
          <a:xfrm>
            <a:off x="515716" y="1124744"/>
            <a:ext cx="8136904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7-3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릴레이션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R(A, B, C, D)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는 다음과 같은 함수 종속성이 성립한다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아래의 물음에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답하시오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7DA66-489B-4BB6-BD12-0C658A028688}"/>
              </a:ext>
            </a:extLst>
          </p:cNvPr>
          <p:cNvSpPr txBox="1"/>
          <p:nvPr/>
        </p:nvSpPr>
        <p:spPr>
          <a:xfrm>
            <a:off x="530206" y="3977444"/>
            <a:ext cx="8136904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7-4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릴레이션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R(A, B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, C)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는 다음과 같은 함수 종속성이 성립한다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아래의 물음에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답하시오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45FDFC0-BCD7-44D3-95D3-715C4C2C4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65289"/>
              </p:ext>
            </p:extLst>
          </p:nvPr>
        </p:nvGraphicFramePr>
        <p:xfrm>
          <a:off x="1073328" y="1591680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 </a:t>
                      </a:r>
                      <a:r>
                        <a:rPr lang="en-US" altLang="ko-K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C, C → D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6F81DD5-46CC-44B0-9A14-B56228102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0378"/>
              </p:ext>
            </p:extLst>
          </p:nvPr>
        </p:nvGraphicFramePr>
        <p:xfrm>
          <a:off x="1073328" y="4443152"/>
          <a:ext cx="144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→ A</a:t>
                      </a:r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877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39C17823-AFB9-4A23-A299-72E0CDB417F7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의 후보키는 무엇인가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은 몇 </a:t>
            </a:r>
            <a:r>
              <a:rPr lang="ko-KR" altLang="en-US" dirty="0" err="1"/>
              <a:t>정규형인가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릴레이션을 다음과 같이 분해했을 때 무손실 분해인가</a:t>
            </a:r>
            <a:r>
              <a:rPr lang="en-US" altLang="ko-KR" dirty="0"/>
              <a:t>?</a:t>
            </a:r>
          </a:p>
          <a:p>
            <a:pPr marL="104775" lvl="1" indent="0">
              <a:buClr>
                <a:srgbClr val="008000"/>
              </a:buClr>
              <a:buNone/>
            </a:pPr>
            <a:r>
              <a:rPr lang="en-US" altLang="ko-KR" dirty="0"/>
              <a:t>        </a:t>
            </a:r>
            <a:r>
              <a:rPr lang="pt-BR" altLang="ko-KR" dirty="0">
                <a:solidFill>
                  <a:schemeClr val="dk1"/>
                </a:solidFill>
                <a:latin typeface="+mn-ea"/>
              </a:rPr>
              <a:t>R1(A, B, C), R2(C, D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정규화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72118-A362-4949-B8F3-897F30E21719}"/>
              </a:ext>
            </a:extLst>
          </p:cNvPr>
          <p:cNvSpPr txBox="1"/>
          <p:nvPr/>
        </p:nvSpPr>
        <p:spPr>
          <a:xfrm>
            <a:off x="602214" y="1124744"/>
            <a:ext cx="8136904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7-5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릴레이션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R(A, B, C, D)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는 다음과 같은 함수 종속성이 성립한다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아래의 물음에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답하시오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D97AC7E-71FD-4270-B9C7-EF744CE81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57263"/>
              </p:ext>
            </p:extLst>
          </p:nvPr>
        </p:nvGraphicFramePr>
        <p:xfrm>
          <a:off x="1073328" y="1651029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A, C → D</a:t>
                      </a:r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38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B8B828D-9D5E-4439-AD31-39DC976379A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99592" y="1196752"/>
            <a:ext cx="5291208" cy="5399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847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2710C-F255-443F-802E-BF7E3F330B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부동산 릴레이션</a:t>
            </a:r>
            <a:endParaRPr lang="en-US" altLang="ko-KR" dirty="0"/>
          </a:p>
          <a:p>
            <a:pPr lvl="1"/>
            <a:r>
              <a:rPr lang="ko-KR" altLang="en-US" dirty="0"/>
              <a:t>부동산</a:t>
            </a:r>
            <a:r>
              <a:rPr lang="en-US" altLang="ko-KR" dirty="0"/>
              <a:t>(</a:t>
            </a:r>
            <a:r>
              <a:rPr lang="ko-KR" altLang="en-US" dirty="0"/>
              <a:t>필지번호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공시지가</a:t>
            </a:r>
            <a:r>
              <a:rPr lang="en-US" altLang="ko-KR" dirty="0"/>
              <a:t>, </a:t>
            </a:r>
            <a:r>
              <a:rPr lang="ko-KR" altLang="en-US" dirty="0"/>
              <a:t>소유자이름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5CE04DB3-DD13-4691-9EE4-D67EA2F44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8" y="4237606"/>
            <a:ext cx="3575793" cy="223390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BC9C851-754B-4CD3-87C3-00780C29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7" y="1844824"/>
            <a:ext cx="7446336" cy="182021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623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2710C-F255-443F-802E-BF7E3F330B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1] </a:t>
            </a:r>
            <a:r>
              <a:rPr lang="ko-KR" altLang="en-US" dirty="0"/>
              <a:t>공동 소유 </a:t>
            </a:r>
            <a:r>
              <a:rPr lang="en-US" altLang="ko-KR" dirty="0"/>
              <a:t>– </a:t>
            </a:r>
            <a:r>
              <a:rPr lang="ko-KR" altLang="en-US" dirty="0"/>
              <a:t>한 필지를 두 사람 이상이 공동으로 소유하는 경우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2] </a:t>
            </a:r>
            <a:r>
              <a:rPr lang="ko-KR" altLang="en-US" dirty="0"/>
              <a:t>단독 소유 </a:t>
            </a:r>
            <a:r>
              <a:rPr lang="en-US" altLang="ko-KR" dirty="0"/>
              <a:t>– </a:t>
            </a:r>
            <a:r>
              <a:rPr lang="ko-KR" altLang="en-US" dirty="0"/>
              <a:t>한 필지를 한 사람만 소유하는 경우</a:t>
            </a:r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346E71F-FC9F-40FF-B3F0-435AE188C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2132856"/>
            <a:ext cx="7419975" cy="32289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56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2710C-F255-443F-802E-BF7E3F330B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1] - </a:t>
            </a:r>
            <a:r>
              <a:rPr lang="ko-KR" altLang="en-US" dirty="0"/>
              <a:t>공동 소유</a:t>
            </a:r>
          </a:p>
          <a:p>
            <a:pPr lvl="1"/>
            <a:r>
              <a:rPr lang="ko-KR" altLang="en-US" dirty="0"/>
              <a:t>부동산</a:t>
            </a:r>
            <a:r>
              <a:rPr lang="en-US" altLang="ko-KR" dirty="0"/>
              <a:t>1 </a:t>
            </a:r>
            <a:r>
              <a:rPr lang="ko-KR" altLang="en-US" dirty="0"/>
              <a:t>릴레이션은 다음과 같이 분해된다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부동산소유</a:t>
            </a:r>
            <a:r>
              <a:rPr lang="en-US" altLang="ko-KR" dirty="0"/>
              <a:t>(</a:t>
            </a:r>
            <a:r>
              <a:rPr lang="ko-KR" altLang="en-US" dirty="0"/>
              <a:t>필지번호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부동산필지</a:t>
            </a:r>
            <a:r>
              <a:rPr lang="en-US" altLang="ko-KR" dirty="0"/>
              <a:t>(</a:t>
            </a:r>
            <a:r>
              <a:rPr lang="ko-KR" altLang="en-US" dirty="0"/>
              <a:t>필지번호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공시지가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소유자</a:t>
            </a:r>
            <a:r>
              <a:rPr lang="en-US" altLang="ko-KR" dirty="0"/>
              <a:t>(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소유자이름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2] – </a:t>
            </a:r>
            <a:r>
              <a:rPr lang="ko-KR" altLang="en-US" dirty="0"/>
              <a:t>단독 소유</a:t>
            </a:r>
          </a:p>
          <a:p>
            <a:pPr lvl="1"/>
            <a:r>
              <a:rPr lang="ko-KR" altLang="en-US" dirty="0"/>
              <a:t>부동산</a:t>
            </a:r>
            <a:r>
              <a:rPr lang="en-US" altLang="ko-KR" dirty="0"/>
              <a:t>2 </a:t>
            </a:r>
            <a:r>
              <a:rPr lang="ko-KR" altLang="en-US" dirty="0"/>
              <a:t>릴레이션은 다음과 같이 분해된다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부동산소유</a:t>
            </a:r>
            <a:r>
              <a:rPr lang="en-US" altLang="ko-KR" dirty="0"/>
              <a:t>(</a:t>
            </a:r>
            <a:r>
              <a:rPr lang="ko-KR" altLang="en-US" dirty="0"/>
              <a:t>필지번호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공시지가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소유자</a:t>
            </a:r>
            <a:r>
              <a:rPr lang="en-US" altLang="ko-KR" dirty="0"/>
              <a:t>(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소유자이름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6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이상현상의 개념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AF42A47-8636-42F4-8C65-B0642EAEEBE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4" y="1148556"/>
            <a:ext cx="7896225" cy="53530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11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F2932736-EF7A-4994-BE51-CFBC703F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2499"/>
            <a:ext cx="7560000" cy="2401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AF9F16-A684-458F-A437-B8419328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0" y="3692908"/>
            <a:ext cx="7560000" cy="298602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8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이상현상의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잘못 설계된 데이터베이스가 어떤 이상현상</a:t>
            </a:r>
            <a:r>
              <a:rPr lang="en-US" altLang="ko-KR" dirty="0"/>
              <a:t>(anomaly)</a:t>
            </a:r>
            <a:r>
              <a:rPr lang="ko-KR" altLang="en-US" dirty="0"/>
              <a:t>을 일으키는지 알아보기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삭제이상</a:t>
            </a:r>
            <a:r>
              <a:rPr lang="en-US" altLang="ko-KR" dirty="0"/>
              <a:t>(deletion </a:t>
            </a:r>
            <a:r>
              <a:rPr lang="en-US" altLang="ko-KR" dirty="0" err="1"/>
              <a:t>anomly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투플</a:t>
            </a:r>
            <a:r>
              <a:rPr lang="ko-KR" altLang="en-US" dirty="0"/>
              <a:t> 삭제 시 같이 저장된 다른 정보까지 연쇄적으로 삭제되는 현상</a:t>
            </a:r>
            <a:endParaRPr lang="en-US" altLang="ko-KR" dirty="0"/>
          </a:p>
          <a:p>
            <a:pPr lvl="2"/>
            <a:r>
              <a:rPr lang="ko-KR" altLang="en-US" dirty="0"/>
              <a:t>연쇄삭제</a:t>
            </a:r>
            <a:r>
              <a:rPr lang="en-US" altLang="ko-KR" dirty="0"/>
              <a:t>(triggered deletion) </a:t>
            </a:r>
            <a:r>
              <a:rPr lang="ko-KR" altLang="en-US" dirty="0"/>
              <a:t>문제 발생</a:t>
            </a:r>
            <a:endParaRPr lang="en-US" altLang="ko-KR" dirty="0"/>
          </a:p>
          <a:p>
            <a:pPr lvl="2"/>
            <a:endParaRPr lang="ko-KR" altLang="en-US" sz="300" dirty="0"/>
          </a:p>
          <a:p>
            <a:pPr lvl="1"/>
            <a:r>
              <a:rPr lang="ko-KR" altLang="en-US" dirty="0"/>
              <a:t>삽입이상</a:t>
            </a:r>
            <a:r>
              <a:rPr lang="en-US" altLang="ko-KR" dirty="0"/>
              <a:t>(insertion </a:t>
            </a:r>
            <a:r>
              <a:rPr lang="en-US" altLang="ko-KR" dirty="0" err="1"/>
              <a:t>anomly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투플</a:t>
            </a:r>
            <a:r>
              <a:rPr lang="ko-KR" altLang="en-US" dirty="0"/>
              <a:t> 삽입 시 특정 속성에 해당하는 값이 없어 </a:t>
            </a:r>
            <a:r>
              <a:rPr lang="en-US" altLang="ko-KR" dirty="0"/>
              <a:t>NULL </a:t>
            </a:r>
            <a:r>
              <a:rPr lang="ko-KR" altLang="en-US" dirty="0"/>
              <a:t>값을 입력해야 하는 현상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en-US" altLang="ko-KR" dirty="0"/>
              <a:t>NULL </a:t>
            </a:r>
            <a:r>
              <a:rPr lang="ko-KR" altLang="en-US" dirty="0"/>
              <a:t>값 문제 발생</a:t>
            </a:r>
            <a:endParaRPr lang="en-US" altLang="ko-KR" dirty="0"/>
          </a:p>
          <a:p>
            <a:pPr lvl="2"/>
            <a:endParaRPr lang="ko-KR" altLang="en-US" sz="300" dirty="0"/>
          </a:p>
          <a:p>
            <a:pPr lvl="1"/>
            <a:r>
              <a:rPr lang="ko-KR" altLang="en-US" dirty="0"/>
              <a:t>수정이상</a:t>
            </a:r>
            <a:r>
              <a:rPr lang="en-US" altLang="ko-KR" dirty="0"/>
              <a:t>(update </a:t>
            </a:r>
            <a:r>
              <a:rPr lang="en-US" altLang="ko-KR" dirty="0" err="1"/>
              <a:t>anomly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투플</a:t>
            </a:r>
            <a:r>
              <a:rPr lang="ko-KR" altLang="en-US" dirty="0"/>
              <a:t> 수정 시 중복된 데이터의 일부만 수정되어 데이터의 불일치  문제가 일어나는 현상</a:t>
            </a:r>
            <a:endParaRPr lang="en-US" altLang="ko-KR" dirty="0"/>
          </a:p>
          <a:p>
            <a:pPr lvl="2"/>
            <a:r>
              <a:rPr lang="ko-KR" altLang="en-US" dirty="0"/>
              <a:t>불일치</a:t>
            </a:r>
            <a:r>
              <a:rPr lang="en-US" altLang="ko-KR" dirty="0"/>
              <a:t>(inconsistency) </a:t>
            </a:r>
            <a:r>
              <a:rPr lang="ko-KR" altLang="en-US" dirty="0"/>
              <a:t>문제 발생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EA6E4C-6272-4CBC-A2CC-4D704683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82392"/>
            <a:ext cx="5207967" cy="223402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32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이상현상의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잘못 설계된 데이터베이스가 어떤 이상현상</a:t>
            </a:r>
            <a:r>
              <a:rPr lang="en-US" altLang="ko-KR" dirty="0"/>
              <a:t>(anomaly)</a:t>
            </a:r>
            <a:r>
              <a:rPr lang="ko-KR" altLang="en-US" dirty="0"/>
              <a:t>을 일으키는지 알아보기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F7208-CEFB-488A-B7F1-F5B40B35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1" y="1844824"/>
            <a:ext cx="7146751" cy="456849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33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en-US" altLang="ko-KR" dirty="0"/>
              <a:t>Summer </a:t>
            </a:r>
            <a:r>
              <a:rPr lang="ko-KR" altLang="en-US" dirty="0"/>
              <a:t>테이블을 생성하고 데이터를 삽입하는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B4D284D-CFDB-4843-8EC3-0C83FDDE1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95561"/>
            <a:ext cx="6149843" cy="492978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6" y="1968155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752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2630</Words>
  <Application>Microsoft Office PowerPoint</Application>
  <PresentationFormat>화면 슬라이드 쇼(4:3)</PresentationFormat>
  <Paragraphs>667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HY견고딕</vt:lpstr>
      <vt:lpstr>돋움</vt:lpstr>
      <vt:lpstr>맑은 고딕</vt:lpstr>
      <vt:lpstr>Arial</vt:lpstr>
      <vt:lpstr>Wingdings</vt:lpstr>
      <vt:lpstr>Office 테마</vt:lpstr>
      <vt:lpstr>PowerPoint 프레젠테이션</vt:lpstr>
      <vt:lpstr>Chapter 07. 정규화</vt:lpstr>
      <vt:lpstr>PowerPoint 프레젠테이션</vt:lpstr>
      <vt:lpstr>PowerPoint 프레젠테이션</vt:lpstr>
      <vt:lpstr>01. 이상현상(anomaly)</vt:lpstr>
      <vt:lpstr>1.1 이상현상의 개념</vt:lpstr>
      <vt:lpstr>1.1 이상현상의 개념</vt:lpstr>
      <vt:lpstr>1.1 이상현상의 개념</vt:lpstr>
      <vt:lpstr>잘못 설계된 계절학기 수강 테이블</vt:lpstr>
      <vt:lpstr>잘못 설계된 계절학기 수강 테이블</vt:lpstr>
      <vt:lpstr>잘못 설계된 계절학기 수강 테이블</vt:lpstr>
      <vt:lpstr>잘못 설계된 계절학기 수강 테이블</vt:lpstr>
      <vt:lpstr>잘못 설계된 계절학기 수강 테이블</vt:lpstr>
      <vt:lpstr>잘못 설계된 계절학기 수강 테이블</vt:lpstr>
      <vt:lpstr>수정된 계절학기 수강 테이블</vt:lpstr>
      <vt:lpstr>수정된 계절학기 수강 테이블</vt:lpstr>
      <vt:lpstr>수정된 계절학기 수강 테이블</vt:lpstr>
      <vt:lpstr>수정된 계절학기 수강 테이블</vt:lpstr>
      <vt:lpstr>수정된 계절학기 수강 테이블</vt:lpstr>
      <vt:lpstr>수정된 계절학기 수강 테이블</vt:lpstr>
      <vt:lpstr>연습문제 </vt:lpstr>
      <vt:lpstr>02. 함수 종속성</vt:lpstr>
      <vt:lpstr>2.1 함수 종속성의 개념</vt:lpstr>
      <vt:lpstr>2.1 함수 종속성의 개념</vt:lpstr>
      <vt:lpstr>2.1 함수 종속성의 개념</vt:lpstr>
      <vt:lpstr>2.2 함수 종속성 다이어그램</vt:lpstr>
      <vt:lpstr>2.2 함수 종속성 규칙</vt:lpstr>
      <vt:lpstr>2.3 함수 종속성 규칙</vt:lpstr>
      <vt:lpstr>2.4 함수 종속성과 기본키</vt:lpstr>
      <vt:lpstr>2.4 함수 종속성과 기본키</vt:lpstr>
      <vt:lpstr>2.5 이상현상과 결정자</vt:lpstr>
      <vt:lpstr>2.5 이상현상과 결정자</vt:lpstr>
      <vt:lpstr>2.5 이상현상과 결정자</vt:lpstr>
      <vt:lpstr>2.5 이상현상과 결정자</vt:lpstr>
      <vt:lpstr>2.6 함수 종속성 예제</vt:lpstr>
      <vt:lpstr>2.6 함수 종속성 예제</vt:lpstr>
      <vt:lpstr>연습문제 </vt:lpstr>
      <vt:lpstr>03. 정규화 (normalization)</vt:lpstr>
      <vt:lpstr>3.1 정규화 개념</vt:lpstr>
      <vt:lpstr>3.2 정규화 과정</vt:lpstr>
      <vt:lpstr>제 1정규형</vt:lpstr>
      <vt:lpstr>제 2정규형</vt:lpstr>
      <vt:lpstr>제 2정규형</vt:lpstr>
      <vt:lpstr>제 3정규형</vt:lpstr>
      <vt:lpstr>제 3정규형</vt:lpstr>
      <vt:lpstr>BCNF</vt:lpstr>
      <vt:lpstr>BCNF</vt:lpstr>
      <vt:lpstr>BCNF</vt:lpstr>
      <vt:lpstr>BCNF</vt:lpstr>
      <vt:lpstr>3.3 무손실 분해</vt:lpstr>
      <vt:lpstr>3.3 무손실 분해</vt:lpstr>
      <vt:lpstr>3.3 무손실 분해</vt:lpstr>
      <vt:lpstr>3.4 정규화 정리</vt:lpstr>
      <vt:lpstr>3.5 정규화 예제</vt:lpstr>
      <vt:lpstr>3.5 정규화 예제</vt:lpstr>
      <vt:lpstr>연습문제 </vt:lpstr>
      <vt:lpstr>04. 정규화 연습(부동산 데이터베이스)</vt:lpstr>
      <vt:lpstr>04. 정규화 연습(부동산 데이터베이스)</vt:lpstr>
      <vt:lpstr>04. 정규화 연습(부동산 데이터베이스)</vt:lpstr>
      <vt:lpstr>연습문제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168</cp:revision>
  <dcterms:created xsi:type="dcterms:W3CDTF">2020-06-18T03:20:34Z</dcterms:created>
  <dcterms:modified xsi:type="dcterms:W3CDTF">2022-02-09T07:54:34Z</dcterms:modified>
</cp:coreProperties>
</file>