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81"/>
  </p:notesMasterIdLst>
  <p:handoutMasterIdLst>
    <p:handoutMasterId r:id="rId82"/>
  </p:handoutMasterIdLst>
  <p:sldIdLst>
    <p:sldId id="461" r:id="rId2"/>
    <p:sldId id="462" r:id="rId3"/>
    <p:sldId id="386" r:id="rId4"/>
    <p:sldId id="387" r:id="rId5"/>
    <p:sldId id="521" r:id="rId6"/>
    <p:sldId id="522" r:id="rId7"/>
    <p:sldId id="523" r:id="rId8"/>
    <p:sldId id="524" r:id="rId9"/>
    <p:sldId id="525" r:id="rId10"/>
    <p:sldId id="526" r:id="rId11"/>
    <p:sldId id="527" r:id="rId12"/>
    <p:sldId id="528" r:id="rId13"/>
    <p:sldId id="529" r:id="rId14"/>
    <p:sldId id="530" r:id="rId15"/>
    <p:sldId id="531" r:id="rId16"/>
    <p:sldId id="532" r:id="rId17"/>
    <p:sldId id="533" r:id="rId18"/>
    <p:sldId id="534" r:id="rId19"/>
    <p:sldId id="535" r:id="rId20"/>
    <p:sldId id="536" r:id="rId21"/>
    <p:sldId id="537" r:id="rId22"/>
    <p:sldId id="538" r:id="rId23"/>
    <p:sldId id="539" r:id="rId24"/>
    <p:sldId id="540" r:id="rId25"/>
    <p:sldId id="544" r:id="rId26"/>
    <p:sldId id="541" r:id="rId27"/>
    <p:sldId id="542" r:id="rId28"/>
    <p:sldId id="543" r:id="rId29"/>
    <p:sldId id="545" r:id="rId30"/>
    <p:sldId id="593" r:id="rId31"/>
    <p:sldId id="546" r:id="rId32"/>
    <p:sldId id="547" r:id="rId33"/>
    <p:sldId id="548" r:id="rId34"/>
    <p:sldId id="549" r:id="rId35"/>
    <p:sldId id="550" r:id="rId36"/>
    <p:sldId id="551" r:id="rId37"/>
    <p:sldId id="552" r:id="rId38"/>
    <p:sldId id="594" r:id="rId39"/>
    <p:sldId id="577" r:id="rId40"/>
    <p:sldId id="554" r:id="rId41"/>
    <p:sldId id="555" r:id="rId42"/>
    <p:sldId id="556" r:id="rId43"/>
    <p:sldId id="557" r:id="rId44"/>
    <p:sldId id="558" r:id="rId45"/>
    <p:sldId id="559" r:id="rId46"/>
    <p:sldId id="595" r:id="rId47"/>
    <p:sldId id="560" r:id="rId48"/>
    <p:sldId id="561" r:id="rId49"/>
    <p:sldId id="562" r:id="rId50"/>
    <p:sldId id="563" r:id="rId51"/>
    <p:sldId id="564" r:id="rId52"/>
    <p:sldId id="565" r:id="rId53"/>
    <p:sldId id="566" r:id="rId54"/>
    <p:sldId id="567" r:id="rId55"/>
    <p:sldId id="568" r:id="rId56"/>
    <p:sldId id="569" r:id="rId57"/>
    <p:sldId id="570" r:id="rId58"/>
    <p:sldId id="571" r:id="rId59"/>
    <p:sldId id="572" r:id="rId60"/>
    <p:sldId id="596" r:id="rId61"/>
    <p:sldId id="573" r:id="rId62"/>
    <p:sldId id="574" r:id="rId63"/>
    <p:sldId id="575" r:id="rId64"/>
    <p:sldId id="576" r:id="rId65"/>
    <p:sldId id="578" r:id="rId66"/>
    <p:sldId id="579" r:id="rId67"/>
    <p:sldId id="580" r:id="rId68"/>
    <p:sldId id="581" r:id="rId69"/>
    <p:sldId id="582" r:id="rId70"/>
    <p:sldId id="583" r:id="rId71"/>
    <p:sldId id="584" r:id="rId72"/>
    <p:sldId id="585" r:id="rId73"/>
    <p:sldId id="586" r:id="rId74"/>
    <p:sldId id="587" r:id="rId75"/>
    <p:sldId id="588" r:id="rId76"/>
    <p:sldId id="589" r:id="rId77"/>
    <p:sldId id="590" r:id="rId78"/>
    <p:sldId id="591" r:id="rId79"/>
    <p:sldId id="592" r:id="rId8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B7D8BD"/>
    <a:srgbClr val="008000"/>
    <a:srgbClr val="DCECDD"/>
    <a:srgbClr val="9DCBA0"/>
    <a:srgbClr val="FFE6AD"/>
    <a:srgbClr val="AD5693"/>
    <a:srgbClr val="974387"/>
    <a:srgbClr val="EBF0E0"/>
    <a:srgbClr val="D4A8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60" autoAdjust="0"/>
    <p:restoredTop sz="98898" autoAdjust="0"/>
  </p:normalViewPr>
  <p:slideViewPr>
    <p:cSldViewPr>
      <p:cViewPr varScale="1">
        <p:scale>
          <a:sx n="84" d="100"/>
          <a:sy n="84" d="100"/>
        </p:scale>
        <p:origin x="96" y="360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4080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2021-06-03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6F0AE-7B65-4C9A-8729-A5D1A0ABE57B}" type="datetimeFigureOut">
              <a:rPr lang="ko-KR" altLang="en-US" smtClean="0"/>
              <a:pPr/>
              <a:t>2021-06-03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72E7F-A2FE-4F50-A94D-8786A43CAC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481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rgbClr val="FFE6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7">
            <a:extLst>
              <a:ext uri="{FF2B5EF4-FFF2-40B4-BE49-F238E27FC236}">
                <a16:creationId xmlns:a16="http://schemas.microsoft.com/office/drawing/2014/main" id="{86410889-0442-4231-B9CA-3F0F289FD4E1}"/>
              </a:ext>
            </a:extLst>
          </p:cNvPr>
          <p:cNvSpPr txBox="1"/>
          <p:nvPr userDrawn="1"/>
        </p:nvSpPr>
        <p:spPr>
          <a:xfrm>
            <a:off x="467544" y="5574217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>
                <a:ea typeface="맑은 고딕" pitchFamily="50" charset="-127"/>
              </a:rPr>
              <a:t>한빛아카데미</a:t>
            </a:r>
            <a:r>
              <a:rPr kumimoji="0" lang="ko-KR" altLang="en-US" sz="1000" dirty="0">
                <a:ea typeface="맑은 고딕" pitchFamily="50" charset="-127"/>
              </a:rPr>
              <a:t>㈜에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년 이하의 징역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D3C86BF-9989-42A1-A888-E7DC9087D8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554" y="437571"/>
            <a:ext cx="1057765" cy="846212"/>
          </a:xfrm>
          <a:prstGeom prst="rect">
            <a:avLst/>
          </a:prstGeom>
        </p:spPr>
      </p:pic>
      <p:pic>
        <p:nvPicPr>
          <p:cNvPr id="6" name="그림 5" descr="시계이(가) 표시된 사진&#10;&#10;자동 생성된 설명">
            <a:extLst>
              <a:ext uri="{FF2B5EF4-FFF2-40B4-BE49-F238E27FC236}">
                <a16:creationId xmlns:a16="http://schemas.microsoft.com/office/drawing/2014/main" id="{ACE57F89-61A9-44E2-A0E6-2A26241FA6A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71" y="128993"/>
            <a:ext cx="6725574" cy="5445224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E8EA143B-EB7A-4191-A310-E154AE75AC27}"/>
              </a:ext>
            </a:extLst>
          </p:cNvPr>
          <p:cNvGrpSpPr/>
          <p:nvPr userDrawn="1"/>
        </p:nvGrpSpPr>
        <p:grpSpPr>
          <a:xfrm>
            <a:off x="5004048" y="3717032"/>
            <a:ext cx="2861255" cy="2304256"/>
            <a:chOff x="5076056" y="3933056"/>
            <a:chExt cx="3336427" cy="2592338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4300611-ED0B-4277-AC81-39A32914EA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6095" y="3933056"/>
              <a:ext cx="2976388" cy="2592338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19C4392-691D-4A6D-BB6E-D87D08B7C13D}"/>
                </a:ext>
              </a:extLst>
            </p:cNvPr>
            <p:cNvSpPr/>
            <p:nvPr userDrawn="1"/>
          </p:nvSpPr>
          <p:spPr>
            <a:xfrm>
              <a:off x="5076056" y="5733306"/>
              <a:ext cx="936104" cy="792088"/>
            </a:xfrm>
            <a:prstGeom prst="rect">
              <a:avLst/>
            </a:prstGeom>
            <a:solidFill>
              <a:srgbClr val="FFE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7ACF1DE-6665-4227-98CC-178860928CE9}"/>
                </a:ext>
              </a:extLst>
            </p:cNvPr>
            <p:cNvSpPr/>
            <p:nvPr userDrawn="1"/>
          </p:nvSpPr>
          <p:spPr>
            <a:xfrm>
              <a:off x="7020272" y="4365104"/>
              <a:ext cx="576064" cy="504056"/>
            </a:xfrm>
            <a:prstGeom prst="rect">
              <a:avLst/>
            </a:prstGeom>
            <a:solidFill>
              <a:srgbClr val="FFE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8393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bg>
      <p:bgPr>
        <a:solidFill>
          <a:srgbClr val="FFE6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시계이(가) 표시된 사진&#10;&#10;자동 생성된 설명">
            <a:extLst>
              <a:ext uri="{FF2B5EF4-FFF2-40B4-BE49-F238E27FC236}">
                <a16:creationId xmlns:a16="http://schemas.microsoft.com/office/drawing/2014/main" id="{ACE57F89-61A9-44E2-A0E6-2A26241FA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71" y="128993"/>
            <a:ext cx="6725574" cy="544522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D3C86BF-9989-42A1-A888-E7DC9087D81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554" y="437571"/>
            <a:ext cx="1057765" cy="846212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E8EA143B-EB7A-4191-A310-E154AE75AC27}"/>
              </a:ext>
            </a:extLst>
          </p:cNvPr>
          <p:cNvGrpSpPr/>
          <p:nvPr userDrawn="1"/>
        </p:nvGrpSpPr>
        <p:grpSpPr>
          <a:xfrm>
            <a:off x="5148063" y="4247667"/>
            <a:ext cx="2337857" cy="2040235"/>
            <a:chOff x="5076056" y="4365104"/>
            <a:chExt cx="2520280" cy="216029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19C4392-691D-4A6D-BB6E-D87D08B7C13D}"/>
                </a:ext>
              </a:extLst>
            </p:cNvPr>
            <p:cNvSpPr/>
            <p:nvPr userDrawn="1"/>
          </p:nvSpPr>
          <p:spPr>
            <a:xfrm>
              <a:off x="5076056" y="5733306"/>
              <a:ext cx="936104" cy="792088"/>
            </a:xfrm>
            <a:prstGeom prst="rect">
              <a:avLst/>
            </a:prstGeom>
            <a:solidFill>
              <a:srgbClr val="FFE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7ACF1DE-6665-4227-98CC-178860928CE9}"/>
                </a:ext>
              </a:extLst>
            </p:cNvPr>
            <p:cNvSpPr/>
            <p:nvPr userDrawn="1"/>
          </p:nvSpPr>
          <p:spPr>
            <a:xfrm>
              <a:off x="7020272" y="4365104"/>
              <a:ext cx="576064" cy="504056"/>
            </a:xfrm>
            <a:prstGeom prst="rect">
              <a:avLst/>
            </a:prstGeom>
            <a:solidFill>
              <a:srgbClr val="FFE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제목 13">
            <a:extLst>
              <a:ext uri="{FF2B5EF4-FFF2-40B4-BE49-F238E27FC236}">
                <a16:creationId xmlns:a16="http://schemas.microsoft.com/office/drawing/2014/main" id="{2E24C320-CDE6-4630-83B2-85D0399CA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244" y="5733256"/>
            <a:ext cx="7437512" cy="1008112"/>
          </a:xfrm>
        </p:spPr>
        <p:txBody>
          <a:bodyPr>
            <a:noAutofit/>
          </a:bodyPr>
          <a:lstStyle>
            <a:lvl1pPr algn="l">
              <a:defRPr sz="3400" b="1">
                <a:solidFill>
                  <a:schemeClr val="tx1"/>
                </a:solidFill>
                <a:latin typeface="+mj-lt"/>
                <a:ea typeface="아리따M" pitchFamily="18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B28BF4A-C6E9-4915-A8D9-E054DC69ADE3}"/>
              </a:ext>
            </a:extLst>
          </p:cNvPr>
          <p:cNvGrpSpPr/>
          <p:nvPr userDrawn="1"/>
        </p:nvGrpSpPr>
        <p:grpSpPr>
          <a:xfrm>
            <a:off x="5004048" y="3717032"/>
            <a:ext cx="2861255" cy="2304256"/>
            <a:chOff x="5076056" y="3933056"/>
            <a:chExt cx="3336427" cy="2592338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37C7F911-86B5-45CD-AC7B-8532C573E8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6095" y="3933056"/>
              <a:ext cx="2976388" cy="2592338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F6B4DCC-822B-450A-826C-7E7CBD15EBFF}"/>
                </a:ext>
              </a:extLst>
            </p:cNvPr>
            <p:cNvSpPr/>
            <p:nvPr userDrawn="1"/>
          </p:nvSpPr>
          <p:spPr>
            <a:xfrm>
              <a:off x="5076056" y="5733306"/>
              <a:ext cx="936104" cy="792088"/>
            </a:xfrm>
            <a:prstGeom prst="rect">
              <a:avLst/>
            </a:prstGeom>
            <a:solidFill>
              <a:srgbClr val="FFE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EB39D77-9595-4D2C-ABEA-3D1EA8503E4A}"/>
                </a:ext>
              </a:extLst>
            </p:cNvPr>
            <p:cNvSpPr/>
            <p:nvPr userDrawn="1"/>
          </p:nvSpPr>
          <p:spPr>
            <a:xfrm>
              <a:off x="7020272" y="4365104"/>
              <a:ext cx="576064" cy="504056"/>
            </a:xfrm>
            <a:prstGeom prst="rect">
              <a:avLst/>
            </a:prstGeom>
            <a:solidFill>
              <a:srgbClr val="FFE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534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>
            <a:extLst>
              <a:ext uri="{FF2B5EF4-FFF2-40B4-BE49-F238E27FC236}">
                <a16:creationId xmlns:a16="http://schemas.microsoft.com/office/drawing/2014/main" id="{E3CF5919-2159-49EA-BD93-9C45B1EAA96D}"/>
              </a:ext>
            </a:extLst>
          </p:cNvPr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11" name="텍스트 개체 틀 6">
            <a:extLst>
              <a:ext uri="{FF2B5EF4-FFF2-40B4-BE49-F238E27FC236}">
                <a16:creationId xmlns:a16="http://schemas.microsoft.com/office/drawing/2014/main" id="{19267DBF-3997-413A-AA3B-689DC6FEAD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0" indent="0">
              <a:lnSpc>
                <a:spcPct val="200000"/>
              </a:lnSpc>
              <a:buClrTx/>
              <a:buFontTx/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4" name="모서리가 둥근 직사각형 8">
            <a:extLst>
              <a:ext uri="{FF2B5EF4-FFF2-40B4-BE49-F238E27FC236}">
                <a16:creationId xmlns:a16="http://schemas.microsoft.com/office/drawing/2014/main" id="{D5A7425B-5701-466C-9ACB-C13BC673C0FC}"/>
              </a:ext>
            </a:extLst>
          </p:cNvPr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9DCB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2408615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ED4A8C7A-84CB-4AB9-8F99-0BC584ACD685}"/>
              </a:ext>
            </a:extLst>
          </p:cNvPr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9DCB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" name="텍스트 개체 틀 6">
            <a:extLst>
              <a:ext uri="{FF2B5EF4-FFF2-40B4-BE49-F238E27FC236}">
                <a16:creationId xmlns:a16="http://schemas.microsoft.com/office/drawing/2014/main" id="{5EC90D7B-5216-4834-B80A-E94167A6BA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342900" indent="-342900">
              <a:lnSpc>
                <a:spcPct val="200000"/>
              </a:lnSpc>
              <a:buClr>
                <a:srgbClr val="559E5B"/>
              </a:buClr>
              <a:buFont typeface="Arial" panose="020B0604020202020204" pitchFamily="34" charset="0"/>
              <a:buChar char="•"/>
              <a:defRPr sz="1600" b="1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en-US" altLang="ko-KR" dirty="0"/>
          </a:p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3980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B4BA2D2-52F7-42A1-8EBA-192AEC431238}"/>
              </a:ext>
            </a:extLst>
          </p:cNvPr>
          <p:cNvGrpSpPr/>
          <p:nvPr userDrawn="1"/>
        </p:nvGrpSpPr>
        <p:grpSpPr>
          <a:xfrm>
            <a:off x="0" y="907564"/>
            <a:ext cx="9144000" cy="487"/>
            <a:chOff x="0" y="907564"/>
            <a:chExt cx="9144000" cy="487"/>
          </a:xfrm>
        </p:grpSpPr>
        <p:cxnSp>
          <p:nvCxnSpPr>
            <p:cNvPr id="9" name="직선 연결선 8"/>
            <p:cNvCxnSpPr/>
            <p:nvPr userDrawn="1"/>
          </p:nvCxnSpPr>
          <p:spPr>
            <a:xfrm>
              <a:off x="2124744" y="908051"/>
              <a:ext cx="2339752" cy="0"/>
            </a:xfrm>
            <a:prstGeom prst="line">
              <a:avLst/>
            </a:prstGeom>
            <a:ln w="76200">
              <a:solidFill>
                <a:srgbClr val="9DCBA0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 userDrawn="1"/>
          </p:nvCxnSpPr>
          <p:spPr>
            <a:xfrm>
              <a:off x="4464496" y="908051"/>
              <a:ext cx="2339752" cy="0"/>
            </a:xfrm>
            <a:prstGeom prst="line">
              <a:avLst/>
            </a:prstGeom>
            <a:ln w="76200">
              <a:solidFill>
                <a:srgbClr val="C0DEC2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>
              <a:off x="6804248" y="907564"/>
              <a:ext cx="2339752" cy="0"/>
            </a:xfrm>
            <a:prstGeom prst="line">
              <a:avLst/>
            </a:prstGeom>
            <a:ln w="76200">
              <a:solidFill>
                <a:srgbClr val="DCECDD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 userDrawn="1"/>
          </p:nvCxnSpPr>
          <p:spPr>
            <a:xfrm>
              <a:off x="0" y="908051"/>
              <a:ext cx="2339752" cy="0"/>
            </a:xfrm>
            <a:prstGeom prst="line">
              <a:avLst/>
            </a:prstGeom>
            <a:ln w="76200">
              <a:solidFill>
                <a:srgbClr val="559E5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0206" y="1124744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559E5B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rgbClr val="9DCBA0"/>
              </a:buClr>
              <a:buFont typeface="Wingdings" pitchFamily="2" charset="2"/>
              <a:buChar char="§"/>
              <a:defRPr sz="1400"/>
            </a:lvl2pPr>
            <a:lvl3pPr marL="628650" indent="-180975">
              <a:spcAft>
                <a:spcPts val="300"/>
              </a:spcAft>
              <a:buClr>
                <a:srgbClr val="9DCBA0"/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Clr>
                <a:srgbClr val="9DCBA0"/>
              </a:buClr>
              <a:buSzPct val="96000"/>
              <a:defRPr sz="1050"/>
            </a:lvl4pPr>
            <a:lvl5pPr marL="990600" indent="-180975">
              <a:buClr>
                <a:srgbClr val="9DCBA0"/>
              </a:buClr>
              <a:defRPr sz="9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F04B52D5-4101-4F9C-83AF-BC80C821F29E}" type="datetime1">
              <a:rPr lang="ko-KR" altLang="en-US" smtClean="0"/>
              <a:t>2021-06-03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1653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B394BB8-8022-47B5-AFFE-602E470A1A99}"/>
              </a:ext>
            </a:extLst>
          </p:cNvPr>
          <p:cNvGrpSpPr/>
          <p:nvPr userDrawn="1"/>
        </p:nvGrpSpPr>
        <p:grpSpPr>
          <a:xfrm>
            <a:off x="0" y="907564"/>
            <a:ext cx="9144000" cy="487"/>
            <a:chOff x="0" y="907564"/>
            <a:chExt cx="9144000" cy="487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83A8AB61-3B6D-4448-BD4D-E1F5F872AABD}"/>
                </a:ext>
              </a:extLst>
            </p:cNvPr>
            <p:cNvCxnSpPr/>
            <p:nvPr userDrawn="1"/>
          </p:nvCxnSpPr>
          <p:spPr>
            <a:xfrm>
              <a:off x="2124744" y="908051"/>
              <a:ext cx="2339752" cy="0"/>
            </a:xfrm>
            <a:prstGeom prst="line">
              <a:avLst/>
            </a:prstGeom>
            <a:ln w="76200">
              <a:solidFill>
                <a:srgbClr val="9DCBA0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2A252BC3-DC9E-40A8-82EF-4EA824E345B8}"/>
                </a:ext>
              </a:extLst>
            </p:cNvPr>
            <p:cNvCxnSpPr/>
            <p:nvPr userDrawn="1"/>
          </p:nvCxnSpPr>
          <p:spPr>
            <a:xfrm>
              <a:off x="4464496" y="908051"/>
              <a:ext cx="2339752" cy="0"/>
            </a:xfrm>
            <a:prstGeom prst="line">
              <a:avLst/>
            </a:prstGeom>
            <a:ln w="76200">
              <a:solidFill>
                <a:srgbClr val="C0DEC2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36B825EF-1A70-4CF4-A6CA-A2ADE76A72B5}"/>
                </a:ext>
              </a:extLst>
            </p:cNvPr>
            <p:cNvCxnSpPr/>
            <p:nvPr userDrawn="1"/>
          </p:nvCxnSpPr>
          <p:spPr>
            <a:xfrm>
              <a:off x="6804248" y="907564"/>
              <a:ext cx="2339752" cy="0"/>
            </a:xfrm>
            <a:prstGeom prst="line">
              <a:avLst/>
            </a:prstGeom>
            <a:ln w="76200">
              <a:solidFill>
                <a:srgbClr val="DCECDD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1702A5D1-A1A7-41E6-9C71-CC3110FF0014}"/>
                </a:ext>
              </a:extLst>
            </p:cNvPr>
            <p:cNvCxnSpPr/>
            <p:nvPr userDrawn="1"/>
          </p:nvCxnSpPr>
          <p:spPr>
            <a:xfrm>
              <a:off x="0" y="908051"/>
              <a:ext cx="2339752" cy="0"/>
            </a:xfrm>
            <a:prstGeom prst="line">
              <a:avLst/>
            </a:prstGeom>
            <a:ln w="76200">
              <a:solidFill>
                <a:srgbClr val="559E5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71DF547D-533D-4B8A-87AD-7F8DC9D52D13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530206" y="1124744"/>
            <a:ext cx="404179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559E5B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rgbClr val="9DCBA0"/>
              </a:buClr>
              <a:buFont typeface="Wingdings" pitchFamily="2" charset="2"/>
              <a:buChar char="§"/>
              <a:defRPr sz="1400"/>
            </a:lvl2pPr>
            <a:lvl3pPr marL="628650" indent="-180975">
              <a:spcAft>
                <a:spcPts val="300"/>
              </a:spcAft>
              <a:buClr>
                <a:srgbClr val="9DCBA0"/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Clr>
                <a:srgbClr val="9DCBA0"/>
              </a:buClr>
              <a:buSzPct val="96000"/>
              <a:defRPr sz="1100"/>
            </a:lvl4pPr>
            <a:lvl5pPr marL="990600" indent="-180975">
              <a:buClr>
                <a:srgbClr val="9DCBA0"/>
              </a:buCl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6BAE2278-5FB7-4F36-BDC0-886A849984BC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44008" y="1124744"/>
            <a:ext cx="404179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559E5B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rgbClr val="9DCBA0"/>
              </a:buClr>
              <a:buFont typeface="Wingdings" pitchFamily="2" charset="2"/>
              <a:buChar char="§"/>
              <a:defRPr sz="1400"/>
            </a:lvl2pPr>
            <a:lvl3pPr marL="628650" indent="-180975">
              <a:spcAft>
                <a:spcPts val="300"/>
              </a:spcAft>
              <a:buClr>
                <a:srgbClr val="9DCBA0"/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Clr>
                <a:srgbClr val="9DCBA0"/>
              </a:buClr>
              <a:buSzPct val="96000"/>
              <a:defRPr sz="1100"/>
            </a:lvl4pPr>
            <a:lvl5pPr marL="990600" indent="-180975">
              <a:buClr>
                <a:srgbClr val="9DCBA0"/>
              </a:buCl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0A1B12-73D9-4125-9F37-486C7D85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0A3984-9083-4FBC-B8EE-CDD4F4863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E99858-BAA5-4F23-A77E-A4AD7CC42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9A55CC1-C7E5-4B05-B0E4-E42CAB5DB793}" type="datetime1">
              <a:rPr lang="ko-KR" altLang="en-US" smtClean="0"/>
              <a:t>2021-06-03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EEE5B6-7F07-46DF-A7A9-0C79F27662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EE8739-597E-41C7-8A2F-4E5EE0B4E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1360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7" r:id="rId2"/>
    <p:sldLayoutId id="2147483701" r:id="rId3"/>
    <p:sldLayoutId id="2147483702" r:id="rId4"/>
    <p:sldLayoutId id="2147483703" r:id="rId5"/>
    <p:sldLayoutId id="2147483685" r:id="rId6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4269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1.2 </a:t>
            </a:r>
            <a:r>
              <a:rPr lang="ko-KR" altLang="en-US" dirty="0"/>
              <a:t>트랜잭션의 성질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FEDC78-1D61-4201-A90D-96AE728A4BC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트랜잭션의 </a:t>
            </a:r>
            <a:r>
              <a:rPr lang="en-US" altLang="ko-KR" dirty="0"/>
              <a:t>ACID </a:t>
            </a:r>
            <a:r>
              <a:rPr lang="ko-KR" altLang="en-US" dirty="0"/>
              <a:t>성질</a:t>
            </a:r>
            <a:endParaRPr lang="en-US" altLang="ko-KR" dirty="0"/>
          </a:p>
          <a:p>
            <a:endParaRPr lang="ko-KR" altLang="en-US" sz="300" dirty="0"/>
          </a:p>
          <a:p>
            <a:pPr lvl="1"/>
            <a:r>
              <a:rPr lang="ko-KR" altLang="en-US" dirty="0" err="1"/>
              <a:t>원자성</a:t>
            </a:r>
            <a:r>
              <a:rPr lang="en-US" altLang="ko-KR" dirty="0"/>
              <a:t>(Atomicity) </a:t>
            </a:r>
          </a:p>
          <a:p>
            <a:pPr lvl="2"/>
            <a:r>
              <a:rPr lang="en-US" altLang="ko-KR" dirty="0"/>
              <a:t> </a:t>
            </a:r>
            <a:r>
              <a:rPr lang="ko-KR" altLang="en-US" dirty="0"/>
              <a:t>트랜잭션에 포함된 작업은 전부 수행되거나 아니면 전부 수행되지 않아야</a:t>
            </a:r>
            <a:r>
              <a:rPr lang="en-US" altLang="ko-KR" dirty="0"/>
              <a:t>(all or nothing) </a:t>
            </a:r>
            <a:r>
              <a:rPr lang="ko-KR" altLang="en-US" dirty="0"/>
              <a:t>함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일관성</a:t>
            </a:r>
            <a:r>
              <a:rPr lang="en-US" altLang="ko-KR" dirty="0"/>
              <a:t>(Consistency)</a:t>
            </a:r>
          </a:p>
          <a:p>
            <a:pPr lvl="2"/>
            <a:r>
              <a:rPr lang="ko-KR" altLang="en-US" dirty="0"/>
              <a:t>트랜잭션을 수행하기 전이나 수행한 후나 데이터베이스는 항상 일관된 상태를 유지해야 함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고립성</a:t>
            </a:r>
            <a:r>
              <a:rPr lang="en-US" altLang="ko-KR" dirty="0"/>
              <a:t>(Isolation) </a:t>
            </a:r>
          </a:p>
          <a:p>
            <a:pPr lvl="2"/>
            <a:r>
              <a:rPr lang="ko-KR" altLang="en-US" dirty="0"/>
              <a:t>수행 중인 트랜잭션에 다른 트랜잭션이 끼어들어 변경 중인 데이터 값을 훼손하는 일이 없어야 함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지속성</a:t>
            </a:r>
            <a:r>
              <a:rPr lang="en-US" altLang="ko-KR" dirty="0"/>
              <a:t>(Durability)</a:t>
            </a:r>
          </a:p>
          <a:p>
            <a:pPr lvl="2"/>
            <a:r>
              <a:rPr lang="ko-KR" altLang="en-US" dirty="0"/>
              <a:t>수행을 성공적으로 완료한 트랜잭션은 변경한 데이터를 영구히 저장해야 함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2871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원자성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FEDC78-1D61-4201-A90D-96AE728A4BC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/>
              <a:t>원자성</a:t>
            </a:r>
            <a:r>
              <a:rPr lang="en-US" altLang="ko-KR" dirty="0"/>
              <a:t>(Atomicity)</a:t>
            </a:r>
          </a:p>
          <a:p>
            <a:pPr lvl="1"/>
            <a:r>
              <a:rPr lang="ko-KR" altLang="en-US" dirty="0"/>
              <a:t>트랜잭션이 원자처럼 더 이상 쪼개지지 않는 하나의 프로그램 단위로 동작해야 한다는 의미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일부만 수행되는 일이 없도록 전부 수행하거나 아예 수행하지 않아야</a:t>
            </a:r>
            <a:r>
              <a:rPr lang="en-US" altLang="ko-KR" dirty="0"/>
              <a:t>(all or nothing) </a:t>
            </a:r>
            <a:r>
              <a:rPr lang="ko-KR" altLang="en-US" dirty="0"/>
              <a:t>함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7C01BA6D-D822-4117-920D-7C4E608EF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864" y="2574146"/>
            <a:ext cx="7020272" cy="2501795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3753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일관성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FEDC78-1D61-4201-A90D-96AE728A4BC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트랜잭션은 데이터베이스의 일관성</a:t>
            </a:r>
            <a:r>
              <a:rPr lang="en-US" altLang="ko-KR" dirty="0"/>
              <a:t>Consistency</a:t>
            </a:r>
            <a:r>
              <a:rPr lang="ko-KR" altLang="en-US" dirty="0"/>
              <a:t>을 유지해야 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일관성은 테이블이 생성 시 </a:t>
            </a:r>
            <a:r>
              <a:rPr lang="en-US" altLang="ko-KR" dirty="0"/>
              <a:t>CREATE </a:t>
            </a:r>
            <a:r>
              <a:rPr lang="ko-KR" altLang="en-US" dirty="0"/>
              <a:t>문과 </a:t>
            </a:r>
            <a:r>
              <a:rPr lang="en-US" altLang="ko-KR" dirty="0"/>
              <a:t>ALTER </a:t>
            </a:r>
            <a:r>
              <a:rPr lang="ko-KR" altLang="en-US" dirty="0"/>
              <a:t>문의 무결성 제약조건을 통해 명시</a:t>
            </a:r>
          </a:p>
          <a:p>
            <a:endParaRPr lang="ko-KR" altLang="en-US" dirty="0"/>
          </a:p>
        </p:txBody>
      </p:sp>
      <p:pic>
        <p:nvPicPr>
          <p:cNvPr id="6" name="그림 5" descr="머그, 로션이(가) 표시된 사진&#10;&#10;자동 생성된 설명">
            <a:extLst>
              <a:ext uri="{FF2B5EF4-FFF2-40B4-BE49-F238E27FC236}">
                <a16:creationId xmlns:a16="http://schemas.microsoft.com/office/drawing/2014/main" id="{F5983EB1-8EC5-490F-A10B-A9016C95C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62" y="2132856"/>
            <a:ext cx="6848475" cy="3190875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07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고립성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FEDC78-1D61-4201-A90D-96AE728A4BC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고립성 </a:t>
            </a:r>
            <a:r>
              <a:rPr lang="en-US" altLang="ko-KR" dirty="0"/>
              <a:t>(Isolation)</a:t>
            </a:r>
          </a:p>
          <a:p>
            <a:pPr lvl="1"/>
            <a:r>
              <a:rPr lang="ko-KR" altLang="en-US" dirty="0"/>
              <a:t>데이터베이스는 공유가 목적이므로 여러 트랜잭션이 동시에 수행됨</a:t>
            </a:r>
            <a:endParaRPr lang="en-US" altLang="ko-KR" dirty="0"/>
          </a:p>
          <a:p>
            <a:pPr lvl="1"/>
            <a:r>
              <a:rPr lang="ko-KR" altLang="en-US" dirty="0"/>
              <a:t>동시에 수행되는 트랜잭션은 상호 존재를 모르고 독립적으로 수행 </a:t>
            </a:r>
            <a:r>
              <a:rPr lang="en-US" altLang="ko-KR" dirty="0"/>
              <a:t>-&gt; </a:t>
            </a:r>
            <a:r>
              <a:rPr lang="ko-KR" altLang="en-US" dirty="0"/>
              <a:t>고립성</a:t>
            </a:r>
            <a:endParaRPr lang="en-US" altLang="ko-KR" dirty="0"/>
          </a:p>
          <a:p>
            <a:pPr lvl="1"/>
            <a:r>
              <a:rPr lang="ko-KR" altLang="en-US" dirty="0"/>
              <a:t>고립성을 유지하기 위해서는 트랜잭션이 변경 중인 임시 데이터를 다른 트랜잭션이 읽고 쓸 때 제어가 필요</a:t>
            </a:r>
          </a:p>
          <a:p>
            <a:endParaRPr lang="ko-KR" altLang="en-US" dirty="0"/>
          </a:p>
        </p:txBody>
      </p:sp>
      <p:pic>
        <p:nvPicPr>
          <p:cNvPr id="5" name="그림 4" descr="지도, 시계이(가) 표시된 사진&#10;&#10;자동 생성된 설명">
            <a:extLst>
              <a:ext uri="{FF2B5EF4-FFF2-40B4-BE49-F238E27FC236}">
                <a16:creationId xmlns:a16="http://schemas.microsoft.com/office/drawing/2014/main" id="{489436CF-473F-4788-B3CE-26B6CD1CC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154" y="3042308"/>
            <a:ext cx="5347692" cy="3483036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8091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지속성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FEDC78-1D61-4201-A90D-96AE728A4BC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algn="just"/>
            <a:r>
              <a:rPr lang="ko-KR" altLang="en-US" dirty="0"/>
              <a:t>트랜잭션의 지속성</a:t>
            </a:r>
            <a:r>
              <a:rPr lang="en-US" altLang="ko-KR" dirty="0"/>
              <a:t>(Durability) </a:t>
            </a:r>
          </a:p>
          <a:p>
            <a:pPr lvl="1" algn="just"/>
            <a:r>
              <a:rPr lang="ko-KR" altLang="en-US" dirty="0"/>
              <a:t>트랜잭션이 정상적으로 완료</a:t>
            </a:r>
            <a:r>
              <a:rPr lang="en-US" altLang="ko-KR" dirty="0"/>
              <a:t>(commit) </a:t>
            </a:r>
            <a:r>
              <a:rPr lang="ko-KR" altLang="en-US" dirty="0"/>
              <a:t>혹은 부분완료</a:t>
            </a:r>
            <a:r>
              <a:rPr lang="en-US" altLang="ko-KR" dirty="0"/>
              <a:t>(partial commit)</a:t>
            </a:r>
            <a:r>
              <a:rPr lang="ko-KR" altLang="en-US" dirty="0"/>
              <a:t>한 데이터는 </a:t>
            </a:r>
            <a:r>
              <a:rPr lang="en-US" altLang="ko-KR" dirty="0"/>
              <a:t>DBMS</a:t>
            </a:r>
            <a:r>
              <a:rPr lang="ko-KR" altLang="en-US" dirty="0"/>
              <a:t>가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책임지고 데이터베이스에 기록하는 성질</a:t>
            </a:r>
            <a:r>
              <a:rPr lang="en-US" altLang="ko-KR" dirty="0"/>
              <a:t>. </a:t>
            </a:r>
          </a:p>
          <a:p>
            <a:pPr algn="just"/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BB59E43F-B973-4D2E-A783-DF0425E0E5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64" y="2204864"/>
            <a:ext cx="8369195" cy="3061687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2224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1.3 </a:t>
            </a:r>
            <a:r>
              <a:rPr lang="ko-KR" altLang="en-US" dirty="0"/>
              <a:t>트랜잭션과 </a:t>
            </a:r>
            <a:r>
              <a:rPr lang="en-US" altLang="ko-KR" dirty="0"/>
              <a:t>DBMS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FEDC78-1D61-4201-A90D-96AE728A4BC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DBMS</a:t>
            </a:r>
            <a:r>
              <a:rPr lang="ko-KR" altLang="en-US" dirty="0"/>
              <a:t>는 원자성을 유지하기 위해 회복</a:t>
            </a:r>
            <a:r>
              <a:rPr lang="en-US" altLang="ko-KR" dirty="0"/>
              <a:t>(</a:t>
            </a:r>
            <a:r>
              <a:rPr lang="ko-KR" altLang="en-US" dirty="0"/>
              <a:t>복구</a:t>
            </a:r>
            <a:r>
              <a:rPr lang="en-US" altLang="ko-KR" dirty="0"/>
              <a:t>) </a:t>
            </a:r>
            <a:r>
              <a:rPr lang="ko-KR" altLang="en-US" dirty="0"/>
              <a:t>관리자 프로그램을 작동시킴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DBMS</a:t>
            </a:r>
            <a:r>
              <a:rPr lang="ko-KR" altLang="en-US" dirty="0"/>
              <a:t>는 일관성을 유지하기 위해 무결성 제약조건을 활용함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DBMS</a:t>
            </a:r>
            <a:r>
              <a:rPr lang="ko-KR" altLang="en-US" dirty="0"/>
              <a:t>는 고립성을 유지하기 위해 일관성을 유지하는 것과 마찬가지로 동시성 제어 알고리즘을 작동시킴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DBMS</a:t>
            </a:r>
            <a:r>
              <a:rPr lang="ko-KR" altLang="en-US" dirty="0"/>
              <a:t>는 지속성을 유지하기 위해 회복 관리자 프로그램을 이용함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5" name="그림 4" descr="시계, 측정기이(가) 표시된 사진&#10;&#10;자동 생성된 설명">
            <a:extLst>
              <a:ext uri="{FF2B5EF4-FFF2-40B4-BE49-F238E27FC236}">
                <a16:creationId xmlns:a16="http://schemas.microsoft.com/office/drawing/2014/main" id="{AF609040-FA8B-4267-B5E5-4BE21C232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987" y="3356992"/>
            <a:ext cx="5534025" cy="3000375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1376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ko-KR" altLang="en-US"/>
              <a:t>연습문제 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6160A60-6D2F-4F60-B824-2DE08392C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812" y="1177680"/>
            <a:ext cx="7266376" cy="5294727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1627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동시성</a:t>
            </a:r>
            <a:r>
              <a:rPr lang="en-US" altLang="ko-KR" dirty="0"/>
              <a:t> </a:t>
            </a:r>
            <a:r>
              <a:rPr lang="ko-KR" altLang="en-US" dirty="0"/>
              <a:t>제어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FEDC78-1D61-4201-A90D-96AE728A4BC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갱신손실 문제</a:t>
            </a:r>
            <a:endParaRPr lang="en-US" altLang="ko-KR" dirty="0"/>
          </a:p>
          <a:p>
            <a:r>
              <a:rPr lang="ko-KR" altLang="en-US" dirty="0" err="1"/>
              <a:t>락</a:t>
            </a:r>
            <a:r>
              <a:rPr lang="en-US" altLang="ko-KR" dirty="0"/>
              <a:t>(Lock)</a:t>
            </a:r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6678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2.1 </a:t>
            </a:r>
            <a:r>
              <a:rPr lang="ko-KR" altLang="en-US" dirty="0"/>
              <a:t>동시성 제어 개념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FEDC78-1D61-4201-A90D-96AE728A4BC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동시성 제어</a:t>
            </a:r>
            <a:r>
              <a:rPr lang="en-US" altLang="ko-KR" dirty="0"/>
              <a:t>(concurrency control)</a:t>
            </a:r>
          </a:p>
          <a:p>
            <a:pPr lvl="1"/>
            <a:r>
              <a:rPr lang="ko-KR" altLang="en-US" dirty="0"/>
              <a:t>트랜잭션이 동시에 수행될 때</a:t>
            </a:r>
            <a:r>
              <a:rPr lang="en-US" altLang="ko-KR" dirty="0"/>
              <a:t>, </a:t>
            </a:r>
            <a:r>
              <a:rPr lang="ko-KR" altLang="en-US" dirty="0"/>
              <a:t>일관성을 해치지 않도록 트랜잭션의 데이터 접근을 제어하는 </a:t>
            </a:r>
            <a:r>
              <a:rPr lang="en-US" altLang="ko-KR" dirty="0"/>
              <a:t>DBMS</a:t>
            </a:r>
            <a:r>
              <a:rPr lang="ko-KR" altLang="en-US" dirty="0"/>
              <a:t>의 기능</a:t>
            </a:r>
          </a:p>
          <a:p>
            <a:endParaRPr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1A35691B-F49E-402A-B53C-CAC6B252EA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06" y="2204864"/>
            <a:ext cx="7380312" cy="1752002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3015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2.2 </a:t>
            </a:r>
            <a:r>
              <a:rPr lang="ko-KR" altLang="en-US" dirty="0"/>
              <a:t>갱신손실 문제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FEDC78-1D61-4201-A90D-96AE728A4BC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Autofit/>
          </a:bodyPr>
          <a:lstStyle/>
          <a:p>
            <a:r>
              <a:rPr lang="ko-KR" altLang="en-US" dirty="0"/>
              <a:t>갱신손실</a:t>
            </a:r>
            <a:r>
              <a:rPr lang="en-US" altLang="ko-KR" dirty="0"/>
              <a:t>(lost update, </a:t>
            </a:r>
            <a:r>
              <a:rPr lang="ko-KR" altLang="en-US" dirty="0"/>
              <a:t>更新 損失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두 개의 트랜잭션이 한 개의 데이터를 동시에 갱신</a:t>
            </a:r>
            <a:r>
              <a:rPr lang="en-US" altLang="ko-KR" dirty="0"/>
              <a:t>(update)</a:t>
            </a:r>
            <a:r>
              <a:rPr lang="ko-KR" altLang="en-US" dirty="0"/>
              <a:t>할 때 발생</a:t>
            </a:r>
            <a:endParaRPr lang="en-US" altLang="ko-KR" dirty="0"/>
          </a:p>
          <a:p>
            <a:pPr lvl="1"/>
            <a:r>
              <a:rPr lang="ko-KR" altLang="en-US" dirty="0"/>
              <a:t>데이터베이스에서 절대 발생하면 안 되는 현상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작업 설명</a:t>
            </a:r>
            <a:r>
              <a:rPr lang="en-US" altLang="ko-KR" dirty="0"/>
              <a:t>] </a:t>
            </a:r>
            <a:r>
              <a:rPr lang="ko-KR" altLang="en-US" dirty="0"/>
              <a:t>한 개의 데이터에 두 개의 트랜잭션이 접근하여 갱신하는 작업</a:t>
            </a:r>
            <a:endParaRPr lang="en-US" altLang="ko-KR" dirty="0"/>
          </a:p>
          <a:p>
            <a:pPr lvl="2"/>
            <a:r>
              <a:rPr lang="ko-KR" altLang="en-US" dirty="0"/>
              <a:t>트랜잭션 </a:t>
            </a:r>
            <a:r>
              <a:rPr lang="en-US" altLang="ko-KR" dirty="0"/>
              <a:t>T1, T2</a:t>
            </a:r>
          </a:p>
          <a:p>
            <a:pPr lvl="3"/>
            <a:r>
              <a:rPr lang="en-US" altLang="ko-KR" dirty="0"/>
              <a:t>T1</a:t>
            </a:r>
            <a:r>
              <a:rPr lang="ko-KR" altLang="en-US" dirty="0"/>
              <a:t>은 예금을 인출</a:t>
            </a:r>
            <a:r>
              <a:rPr lang="en-US" altLang="ko-KR" dirty="0"/>
              <a:t>(UPDATE)</a:t>
            </a:r>
            <a:r>
              <a:rPr lang="ko-KR" altLang="en-US" dirty="0"/>
              <a:t>하는 작업</a:t>
            </a:r>
            <a:endParaRPr lang="en-US" altLang="ko-KR" dirty="0"/>
          </a:p>
          <a:p>
            <a:pPr lvl="3"/>
            <a:r>
              <a:rPr lang="en-US" altLang="ko-KR" dirty="0"/>
              <a:t>T2</a:t>
            </a:r>
            <a:r>
              <a:rPr lang="ko-KR" altLang="en-US" dirty="0"/>
              <a:t>는 입금 </a:t>
            </a:r>
            <a:r>
              <a:rPr lang="en-US" altLang="ko-KR" dirty="0"/>
              <a:t>(UPDATE)</a:t>
            </a:r>
            <a:r>
              <a:rPr lang="ko-KR" altLang="en-US" dirty="0"/>
              <a:t>하는 작업</a:t>
            </a:r>
            <a:endParaRPr lang="en-US" altLang="ko-KR" dirty="0"/>
          </a:p>
          <a:p>
            <a:pPr lvl="2"/>
            <a:r>
              <a:rPr lang="en-US" altLang="ko-KR" dirty="0"/>
              <a:t>T1</a:t>
            </a:r>
            <a:r>
              <a:rPr lang="ko-KR" altLang="en-US" dirty="0"/>
              <a:t>은 계좌 </a:t>
            </a:r>
            <a:r>
              <a:rPr lang="en-US" altLang="ko-KR" dirty="0"/>
              <a:t>X</a:t>
            </a:r>
            <a:r>
              <a:rPr lang="ko-KR" altLang="en-US" dirty="0"/>
              <a:t>에서 </a:t>
            </a:r>
            <a:r>
              <a:rPr lang="en-US" altLang="ko-KR" dirty="0"/>
              <a:t>100</a:t>
            </a:r>
            <a:r>
              <a:rPr lang="ko-KR" altLang="en-US" dirty="0"/>
              <a:t>을 빼고</a:t>
            </a:r>
            <a:r>
              <a:rPr lang="en-US" altLang="ko-KR" dirty="0"/>
              <a:t>, T2</a:t>
            </a:r>
            <a:r>
              <a:rPr lang="ko-KR" altLang="en-US" dirty="0"/>
              <a:t>는 계좌 </a:t>
            </a:r>
            <a:r>
              <a:rPr lang="en-US" altLang="ko-KR" dirty="0"/>
              <a:t>X</a:t>
            </a:r>
            <a:r>
              <a:rPr lang="ko-KR" altLang="en-US" dirty="0"/>
              <a:t>에 </a:t>
            </a:r>
            <a:r>
              <a:rPr lang="en-US" altLang="ko-KR" dirty="0"/>
              <a:t>100</a:t>
            </a:r>
            <a:r>
              <a:rPr lang="ko-KR" altLang="en-US" dirty="0"/>
              <a:t>을 더한다</a:t>
            </a:r>
            <a:endParaRPr lang="en-US" altLang="ko-KR" dirty="0"/>
          </a:p>
          <a:p>
            <a:pPr lvl="2"/>
            <a:r>
              <a:rPr lang="ko-KR" altLang="en-US" dirty="0"/>
              <a:t>초기에 </a:t>
            </a:r>
            <a:r>
              <a:rPr lang="en-US" altLang="ko-KR" dirty="0"/>
              <a:t>X</a:t>
            </a:r>
            <a:r>
              <a:rPr lang="ko-KR" altLang="en-US" dirty="0"/>
              <a:t>의 값이 </a:t>
            </a:r>
            <a:r>
              <a:rPr lang="en-US" altLang="ko-KR" dirty="0"/>
              <a:t>1000</a:t>
            </a:r>
            <a:r>
              <a:rPr lang="ko-KR" altLang="en-US" dirty="0"/>
              <a:t>이라면 </a:t>
            </a:r>
            <a:r>
              <a:rPr lang="en-US" altLang="ko-KR" dirty="0"/>
              <a:t>T1→T2 </a:t>
            </a:r>
            <a:r>
              <a:rPr lang="ko-KR" altLang="en-US" dirty="0"/>
              <a:t>혹은 </a:t>
            </a:r>
            <a:r>
              <a:rPr lang="en-US" altLang="ko-KR" dirty="0"/>
              <a:t>T2→T1 </a:t>
            </a:r>
            <a:r>
              <a:rPr lang="ko-KR" altLang="en-US" dirty="0"/>
              <a:t>어느 순서로 실행해도 결과는 </a:t>
            </a:r>
            <a:r>
              <a:rPr lang="en-US" altLang="ko-KR" dirty="0"/>
              <a:t>X=1000</a:t>
            </a:r>
          </a:p>
          <a:p>
            <a:pPr lvl="2"/>
            <a:r>
              <a:rPr lang="ko-KR" altLang="en-US" dirty="0"/>
              <a:t>이 경우 일관성 조건은 </a:t>
            </a:r>
            <a:r>
              <a:rPr lang="en-US" altLang="ko-KR" dirty="0"/>
              <a:t>X</a:t>
            </a:r>
            <a:r>
              <a:rPr lang="ko-KR" altLang="en-US" dirty="0"/>
              <a:t>계좌의 총합은 </a:t>
            </a:r>
            <a:r>
              <a:rPr lang="en-US" altLang="ko-KR" dirty="0"/>
              <a:t>1000</a:t>
            </a:r>
            <a:r>
              <a:rPr lang="ko-KR" altLang="en-US" dirty="0"/>
              <a:t>이라는 것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6349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88605F-9558-48D1-9C04-D0B92D4A3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244" y="5733256"/>
            <a:ext cx="7679196" cy="1008112"/>
          </a:xfrm>
        </p:spPr>
        <p:txBody>
          <a:bodyPr/>
          <a:lstStyle/>
          <a:p>
            <a:r>
              <a:rPr lang="en-US" altLang="ko-KR" sz="3600" dirty="0"/>
              <a:t>Chapter 08. </a:t>
            </a:r>
            <a:r>
              <a:rPr lang="ko-KR" altLang="en-US" sz="3000" dirty="0"/>
              <a:t>트랜잭션</a:t>
            </a:r>
            <a:r>
              <a:rPr lang="en-US" altLang="ko-KR" sz="3000" dirty="0"/>
              <a:t>, </a:t>
            </a:r>
            <a:r>
              <a:rPr lang="ko-KR" altLang="en-US" sz="3000" dirty="0"/>
              <a:t>동시성 제어</a:t>
            </a:r>
            <a:r>
              <a:rPr lang="en-US" altLang="ko-KR" sz="3000" dirty="0"/>
              <a:t>, </a:t>
            </a:r>
            <a:r>
              <a:rPr lang="ko-KR" altLang="en-US" sz="3000" dirty="0"/>
              <a:t>회복</a:t>
            </a:r>
          </a:p>
        </p:txBody>
      </p:sp>
    </p:spTree>
    <p:extLst>
      <p:ext uri="{BB962C8B-B14F-4D97-AF65-F5344CB8AC3E}">
        <p14:creationId xmlns:p14="http://schemas.microsoft.com/office/powerpoint/2010/main" val="31793226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2.2 </a:t>
            </a:r>
            <a:r>
              <a:rPr lang="ko-KR" altLang="en-US" dirty="0"/>
              <a:t>갱신손실 문제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FEDC78-1D61-4201-A90D-96AE728A4BC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시나리오</a:t>
            </a:r>
            <a:r>
              <a:rPr lang="en-US" altLang="ko-KR" dirty="0"/>
              <a:t>] </a:t>
            </a:r>
            <a:r>
              <a:rPr lang="ko-KR" altLang="en-US" dirty="0"/>
              <a:t>두 개의 트랜잭션이 동시에 작업을 진행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sz="1200" dirty="0"/>
          </a:p>
          <a:p>
            <a:r>
              <a:rPr lang="en-US" altLang="ko-KR" dirty="0"/>
              <a:t>[</a:t>
            </a:r>
            <a:r>
              <a:rPr lang="ko-KR" altLang="en-US" dirty="0"/>
              <a:t>문제 발생</a:t>
            </a:r>
            <a:r>
              <a:rPr lang="en-US" altLang="ko-KR" dirty="0"/>
              <a:t>] </a:t>
            </a:r>
            <a:r>
              <a:rPr lang="ko-KR" altLang="en-US" dirty="0"/>
              <a:t>갱신손실 </a:t>
            </a:r>
          </a:p>
          <a:p>
            <a:pPr lvl="2"/>
            <a:r>
              <a:rPr lang="en-US" altLang="ko-KR" dirty="0"/>
              <a:t>T2</a:t>
            </a:r>
            <a:r>
              <a:rPr lang="ko-KR" altLang="en-US" dirty="0"/>
              <a:t>는 잘못된 데이터로 작업하여 잘못된 결과를 만든 다음 </a:t>
            </a:r>
            <a:r>
              <a:rPr lang="en-US" altLang="ko-KR" dirty="0"/>
              <a:t>T1</a:t>
            </a:r>
            <a:r>
              <a:rPr lang="ko-KR" altLang="en-US" dirty="0"/>
              <a:t>의 갱신 작업을 무효화하고 덧쓰기를 수행한 것</a:t>
            </a:r>
            <a:endParaRPr lang="en-US" altLang="ko-KR" dirty="0"/>
          </a:p>
          <a:p>
            <a:pPr lvl="2"/>
            <a:r>
              <a:rPr lang="en-US" altLang="ko-KR" dirty="0"/>
              <a:t>T1</a:t>
            </a:r>
            <a:r>
              <a:rPr lang="ko-KR" altLang="en-US" dirty="0"/>
              <a:t>의 갱신이 손실된 갱신손실</a:t>
            </a:r>
            <a:r>
              <a:rPr lang="en-US" altLang="ko-KR" dirty="0"/>
              <a:t>(lost update) </a:t>
            </a:r>
            <a:r>
              <a:rPr lang="ko-KR" altLang="en-US" dirty="0"/>
              <a:t>문제가 발생한 것이다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877F1F2E-93A0-4138-AA31-9FFCAE14D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538165"/>
            <a:ext cx="4032448" cy="4195091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2677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2.3 </a:t>
            </a:r>
            <a:r>
              <a:rPr lang="ko-KR" altLang="en-US" dirty="0" err="1"/>
              <a:t>락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FEDC78-1D61-4201-A90D-96AE728A4BC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Autofit/>
          </a:bodyPr>
          <a:lstStyle/>
          <a:p>
            <a:pPr algn="just"/>
            <a:r>
              <a:rPr lang="ko-KR" altLang="en-US" dirty="0"/>
              <a:t>갱신손실 문제를 해결하려면 상대방 트랜잭션이 데이터를 사용하는지 여부를 알 수 있는 규칙이 필요함</a:t>
            </a:r>
            <a:endParaRPr lang="en-US" altLang="ko-KR" dirty="0"/>
          </a:p>
          <a:p>
            <a:pPr algn="just"/>
            <a:r>
              <a:rPr lang="ko-KR" altLang="en-US" dirty="0"/>
              <a:t>데이터를 수정 중이라는 사실을 알리는 방법의 </a:t>
            </a:r>
            <a:r>
              <a:rPr lang="ko-KR" altLang="en-US" dirty="0" err="1"/>
              <a:t>잠금장치임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80504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락의</a:t>
            </a:r>
            <a:r>
              <a:rPr lang="ko-KR" altLang="en-US" dirty="0"/>
              <a:t> 개념</a:t>
            </a:r>
          </a:p>
        </p:txBody>
      </p:sp>
      <p:pic>
        <p:nvPicPr>
          <p:cNvPr id="4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AFA5CD04-5A3F-40D2-94C7-928FA7777E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90"/>
          <a:stretch/>
        </p:blipFill>
        <p:spPr>
          <a:xfrm>
            <a:off x="755576" y="1700808"/>
            <a:ext cx="5094001" cy="4248472"/>
          </a:xfrm>
          <a:prstGeom prst="rect">
            <a:avLst/>
          </a:prstGeom>
        </p:spPr>
      </p:pic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E4BC4AD5-5D06-40B3-BDA1-EA35143A1231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284"/>
          <a:stretch/>
        </p:blipFill>
        <p:spPr>
          <a:xfrm>
            <a:off x="5155734" y="3645024"/>
            <a:ext cx="3965043" cy="2088232"/>
          </a:xfr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3273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락의</a:t>
            </a:r>
            <a:r>
              <a:rPr lang="ko-KR" altLang="en-US" dirty="0"/>
              <a:t> 개념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7CE04F-3F04-4BBD-AA2F-7DC9D2550E9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작업 설명</a:t>
            </a:r>
            <a:r>
              <a:rPr lang="en-US" altLang="ko-KR" dirty="0"/>
              <a:t>] </a:t>
            </a:r>
            <a:r>
              <a:rPr lang="ko-KR" altLang="en-US" dirty="0"/>
              <a:t>한 개의 데이터에 두 개의 트랜잭션이 접근하여 갱신하는 작업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B1A46171-2BCE-4055-8745-49777FDCE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57" y="1660029"/>
            <a:ext cx="7615886" cy="3537942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83413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오라클에서 두 트랜잭션을 동시에 실행시키는 방법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7CE04F-3F04-4BBD-AA2F-7DC9D2550E9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트랜잭션 실습을 진행하기 위해서는 오라클 접속 시 서로 다른 두 세션</a:t>
            </a:r>
            <a:r>
              <a:rPr lang="en-US" altLang="ko-KR" dirty="0"/>
              <a:t>(</a:t>
            </a:r>
            <a:r>
              <a:rPr lang="ko-KR" altLang="en-US" dirty="0"/>
              <a:t>세션은 오라클의 접속 단위</a:t>
            </a:r>
            <a:r>
              <a:rPr lang="en-US" altLang="ko-KR" dirty="0"/>
              <a:t>)</a:t>
            </a:r>
            <a:r>
              <a:rPr lang="ko-KR" altLang="en-US" dirty="0"/>
              <a:t>에서 진행해야 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오라클을 두 번 연결하기 위해서는 </a:t>
            </a:r>
            <a:r>
              <a:rPr lang="en-US" altLang="ko-KR" dirty="0"/>
              <a:t>SQL Plus</a:t>
            </a:r>
            <a:r>
              <a:rPr lang="ko-KR" altLang="en-US" dirty="0"/>
              <a:t>나 </a:t>
            </a:r>
            <a:r>
              <a:rPr lang="en-US" altLang="ko-KR" dirty="0"/>
              <a:t>SQL Developer</a:t>
            </a:r>
            <a:r>
              <a:rPr lang="ko-KR" altLang="en-US" dirty="0"/>
              <a:t>를 두 번 실행시켜 실습을 진행하거나 </a:t>
            </a:r>
            <a:r>
              <a:rPr lang="en-US" altLang="ko-KR" dirty="0"/>
              <a:t>SQL Developer</a:t>
            </a:r>
            <a:r>
              <a:rPr lang="ko-KR" altLang="en-US" dirty="0"/>
              <a:t>의 접속을 하나 더 만든 후</a:t>
            </a:r>
            <a:r>
              <a:rPr lang="en-US" altLang="ko-KR" dirty="0"/>
              <a:t>(</a:t>
            </a:r>
            <a:r>
              <a:rPr lang="en-US" altLang="ko-KR" dirty="0" err="1"/>
              <a:t>MD_madang</a:t>
            </a:r>
            <a:r>
              <a:rPr lang="ko-KR" altLang="en-US" dirty="0"/>
              <a:t>과 동일한 내용으로 </a:t>
            </a:r>
            <a:r>
              <a:rPr lang="en-US" altLang="ko-KR" dirty="0"/>
              <a:t>MD_madang2 </a:t>
            </a:r>
            <a:r>
              <a:rPr lang="ko-KR" altLang="en-US" dirty="0"/>
              <a:t>를 만듦</a:t>
            </a:r>
            <a:r>
              <a:rPr lang="en-US" altLang="ko-KR" dirty="0"/>
              <a:t>) </a:t>
            </a:r>
            <a:r>
              <a:rPr lang="ko-KR" altLang="en-US" dirty="0"/>
              <a:t>그림과 같이 워크시트를 </a:t>
            </a:r>
            <a:r>
              <a:rPr lang="en-US" altLang="ko-KR" dirty="0" err="1"/>
              <a:t>MD_madang</a:t>
            </a:r>
            <a:r>
              <a:rPr lang="ko-KR" altLang="en-US" dirty="0"/>
              <a:t>과 </a:t>
            </a:r>
            <a:r>
              <a:rPr lang="en-US" altLang="ko-KR" dirty="0"/>
              <a:t>MD_madang2</a:t>
            </a:r>
            <a:r>
              <a:rPr lang="ko-KR" altLang="en-US" dirty="0"/>
              <a:t>로 두 번 접속하여 진행할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45948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오라클에서 두 트랜잭션을 동시에 실행시키는 방법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7CE04F-3F04-4BBD-AA2F-7DC9D2550E9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Font typeface="+mj-ea"/>
              <a:buAutoNum type="circleNumDbPlain"/>
            </a:pPr>
            <a:r>
              <a:rPr lang="ko-KR" altLang="en-US" dirty="0"/>
              <a:t>두 번째 세션을 위해 </a:t>
            </a:r>
            <a:r>
              <a:rPr lang="en-US" altLang="ko-KR" dirty="0"/>
              <a:t>MD_madang2 </a:t>
            </a:r>
            <a:r>
              <a:rPr lang="ko-KR" altLang="en-US" dirty="0"/>
              <a:t>접속을 만든다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39057C83-FDB2-4CFC-907C-C09EF0FC7F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012" y="1881944"/>
            <a:ext cx="5895975" cy="388620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68393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오라클에서 두 트랜잭션을 동시에 실행시키는 방법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7CE04F-3F04-4BBD-AA2F-7DC9D2550E9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Font typeface="+mj-ea"/>
              <a:buAutoNum type="circleNumDbPlain" startAt="2"/>
            </a:pPr>
            <a:r>
              <a:rPr lang="ko-KR" altLang="en-US" dirty="0"/>
              <a:t>실습을 위해 </a:t>
            </a:r>
            <a:r>
              <a:rPr lang="en-US" altLang="ko-KR" dirty="0"/>
              <a:t>SQL </a:t>
            </a:r>
            <a:r>
              <a:rPr lang="ko-KR" altLang="en-US" dirty="0"/>
              <a:t>워크시트를 연 후 </a:t>
            </a:r>
            <a:r>
              <a:rPr lang="en-US" altLang="ko-KR" sz="1500" dirty="0" err="1"/>
              <a:t>MD_madang</a:t>
            </a:r>
            <a:r>
              <a:rPr lang="en-US" altLang="ko-KR" dirty="0"/>
              <a:t>, </a:t>
            </a:r>
            <a:r>
              <a:rPr lang="en-US" altLang="ko-KR" sz="1500" dirty="0"/>
              <a:t>MD_madang2</a:t>
            </a:r>
            <a:r>
              <a:rPr lang="ko-KR" altLang="en-US" dirty="0"/>
              <a:t>를 차례로 접속한다</a:t>
            </a:r>
            <a:endParaRPr lang="en-US" altLang="ko-KR" dirty="0"/>
          </a:p>
          <a:p>
            <a:pPr>
              <a:buFont typeface="+mj-ea"/>
              <a:buAutoNum type="circleNumDbPlain" startAt="2"/>
            </a:pPr>
            <a:endParaRPr lang="en-US" altLang="ko-KR" dirty="0"/>
          </a:p>
          <a:p>
            <a:pPr>
              <a:buFont typeface="+mj-ea"/>
              <a:buAutoNum type="circleNumDbPlain" startAt="2"/>
            </a:pPr>
            <a:endParaRPr lang="en-US" altLang="ko-KR" dirty="0"/>
          </a:p>
          <a:p>
            <a:pPr>
              <a:buFont typeface="+mj-ea"/>
              <a:buAutoNum type="circleNumDbPlain" startAt="2"/>
            </a:pPr>
            <a:endParaRPr lang="en-US" altLang="ko-KR" dirty="0"/>
          </a:p>
          <a:p>
            <a:pPr>
              <a:buFont typeface="+mj-ea"/>
              <a:buAutoNum type="circleNumDbPlain" startAt="2"/>
            </a:pPr>
            <a:endParaRPr lang="en-US" altLang="ko-KR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78C7311F-7D25-44D7-9ADF-042A6D60EF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787" y="1772816"/>
            <a:ext cx="7143750" cy="188595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26808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오라클에서 두 트랜잭션을 동시에 실행시키는 방법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7CE04F-3F04-4BBD-AA2F-7DC9D2550E9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pPr>
              <a:buFont typeface="+mj-ea"/>
              <a:buAutoNum type="circleNumDbPlain" startAt="3"/>
            </a:pPr>
            <a:r>
              <a:rPr lang="ko-KR" altLang="en-US" dirty="0"/>
              <a:t>동시에 비교하기 위해 </a:t>
            </a:r>
            <a:r>
              <a:rPr lang="ko-KR" altLang="en-US" dirty="0" err="1"/>
              <a:t>세션별</a:t>
            </a:r>
            <a:r>
              <a:rPr lang="ko-KR" altLang="en-US" dirty="0"/>
              <a:t> 워크시트의 위치를 조정한다</a:t>
            </a:r>
            <a:r>
              <a:rPr lang="en-US" altLang="ko-KR" dirty="0"/>
              <a:t>. </a:t>
            </a:r>
          </a:p>
          <a:p>
            <a:pPr marL="104775" lvl="1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MD_madang</a:t>
            </a:r>
            <a:r>
              <a:rPr lang="en-US" altLang="ko-KR" dirty="0"/>
              <a:t> </a:t>
            </a:r>
            <a:r>
              <a:rPr lang="ko-KR" altLang="en-US" dirty="0"/>
              <a:t>탭을 선택한 후 </a:t>
            </a:r>
            <a:r>
              <a:rPr lang="ko-KR" altLang="en-US" dirty="0" err="1"/>
              <a:t>드래그하여</a:t>
            </a:r>
            <a:r>
              <a:rPr lang="ko-KR" altLang="en-US" dirty="0"/>
              <a:t> 그림과 같이 우측에 위치시키면 주황색으로 창이 위치할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레이아웃이 나타난다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0400B4BC-D5F7-4660-A735-05501195F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3" y="2033385"/>
            <a:ext cx="6120680" cy="463987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999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오라클에서 두 트랜잭션을 동시에 실행시키는 방법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7CE04F-3F04-4BBD-AA2F-7DC9D2550E9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pPr>
              <a:buFont typeface="+mj-ea"/>
              <a:buAutoNum type="circleNumDbPlain" startAt="4"/>
            </a:pPr>
            <a:r>
              <a:rPr lang="ko-KR" altLang="en-US" dirty="0"/>
              <a:t>창 배치가 완료되었으면 각 워크시트의 접속된 세션이 </a:t>
            </a:r>
            <a:r>
              <a:rPr lang="ko-KR" altLang="en-US" dirty="0" err="1"/>
              <a:t>다른지</a:t>
            </a:r>
            <a:r>
              <a:rPr lang="ko-KR" altLang="en-US" dirty="0"/>
              <a:t> 다음의 질의로 확인한다</a:t>
            </a:r>
            <a:r>
              <a:rPr lang="en-US" altLang="ko-KR" dirty="0"/>
              <a:t>. </a:t>
            </a:r>
            <a:r>
              <a:rPr lang="ko-KR" altLang="en-US" sz="1400" b="0" dirty="0"/>
              <a:t>그림과 같이 워크시트별로 세션</a:t>
            </a:r>
            <a:r>
              <a:rPr lang="en-US" altLang="ko-KR" sz="1400" b="0" dirty="0"/>
              <a:t>ID</a:t>
            </a:r>
            <a:r>
              <a:rPr lang="ko-KR" altLang="en-US" sz="1400" b="0" dirty="0"/>
              <a:t>가 서로 다르게 나오는 것을 확인 후 실습을 진행한다</a:t>
            </a:r>
            <a:r>
              <a:rPr lang="en-US" altLang="ko-KR" sz="1400" b="0" dirty="0"/>
              <a:t>.</a:t>
            </a:r>
            <a:endParaRPr lang="ko-KR" altLang="en-US" b="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493DEC-BD6A-4C3E-A110-2A8F8688B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241" y="1851212"/>
            <a:ext cx="5827297" cy="554091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E9B87993-429E-4B46-98A7-164A94CBF5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351" y="2272850"/>
            <a:ext cx="5827297" cy="4407828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43541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락의</a:t>
            </a:r>
            <a:r>
              <a:rPr lang="ko-KR" altLang="en-US" dirty="0"/>
              <a:t> 개념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7CE04F-3F04-4BBD-AA2F-7DC9D2550E9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시나리오</a:t>
            </a:r>
            <a:r>
              <a:rPr lang="en-US" altLang="ko-KR" dirty="0"/>
              <a:t>] </a:t>
            </a:r>
            <a:r>
              <a:rPr lang="ko-KR" altLang="en-US" dirty="0"/>
              <a:t>두 트랜잭션을 동시에 실행 </a:t>
            </a:r>
            <a:r>
              <a:rPr lang="en-US" altLang="ko-KR" dirty="0"/>
              <a:t>: </a:t>
            </a:r>
            <a:r>
              <a:rPr lang="ko-KR" altLang="en-US"/>
              <a:t>교재 </a:t>
            </a:r>
            <a:r>
              <a:rPr lang="ko-KR" altLang="en-US" smtClean="0"/>
              <a:t>참고</a:t>
            </a:r>
            <a:endParaRPr lang="en-US" altLang="ko-KR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8528D80F-E5F2-4460-BCED-4CF8148242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358"/>
          <a:stretch/>
        </p:blipFill>
        <p:spPr>
          <a:xfrm>
            <a:off x="1620194" y="1628800"/>
            <a:ext cx="5903611" cy="441987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993BF4D-82E8-4A99-B3F0-57B447B26046}"/>
              </a:ext>
            </a:extLst>
          </p:cNvPr>
          <p:cNvSpPr/>
          <p:nvPr/>
        </p:nvSpPr>
        <p:spPr>
          <a:xfrm>
            <a:off x="4544754" y="6022365"/>
            <a:ext cx="144016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435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163D645-F8FB-4251-B666-5DF3ED3D38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트랜잭션 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동시성 제어 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트랜잭션 고립 수준 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회복</a:t>
            </a:r>
          </a:p>
        </p:txBody>
      </p:sp>
    </p:spTree>
    <p:extLst>
      <p:ext uri="{BB962C8B-B14F-4D97-AF65-F5344CB8AC3E}">
        <p14:creationId xmlns:p14="http://schemas.microsoft.com/office/powerpoint/2010/main" val="32319272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락의</a:t>
            </a:r>
            <a:r>
              <a:rPr lang="ko-KR" altLang="en-US" dirty="0"/>
              <a:t> 개념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7CE04F-3F04-4BBD-AA2F-7DC9D2550E9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시나리오</a:t>
            </a:r>
            <a:r>
              <a:rPr lang="en-US" altLang="ko-KR" dirty="0"/>
              <a:t>] </a:t>
            </a:r>
            <a:r>
              <a:rPr lang="ko-KR" altLang="en-US" dirty="0"/>
              <a:t>두 트랜잭션을 동시에 실행 </a:t>
            </a:r>
            <a:r>
              <a:rPr lang="en-US" altLang="ko-KR" dirty="0"/>
              <a:t>: </a:t>
            </a:r>
            <a:r>
              <a:rPr lang="ko-KR" altLang="en-US"/>
              <a:t>교재 </a:t>
            </a:r>
            <a:r>
              <a:rPr lang="ko-KR" altLang="en-US" smtClean="0"/>
              <a:t>참고</a:t>
            </a:r>
            <a:endParaRPr lang="en-US" altLang="ko-KR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8528D80F-E5F2-4460-BCED-4CF8148242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283"/>
          <a:stretch/>
        </p:blipFill>
        <p:spPr>
          <a:xfrm>
            <a:off x="1092688" y="2132856"/>
            <a:ext cx="6454568" cy="3113584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2CD65A5-8AE4-4177-9183-AFD77E259D22}"/>
              </a:ext>
            </a:extLst>
          </p:cNvPr>
          <p:cNvSpPr/>
          <p:nvPr/>
        </p:nvSpPr>
        <p:spPr>
          <a:xfrm>
            <a:off x="4283968" y="2049987"/>
            <a:ext cx="144016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5101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락의</a:t>
            </a:r>
            <a:r>
              <a:rPr lang="ko-KR" altLang="en-US" dirty="0"/>
              <a:t> 유형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7CE04F-3F04-4BBD-AA2F-7DC9D2550E9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 err="1"/>
              <a:t>락은</a:t>
            </a:r>
            <a:r>
              <a:rPr lang="ko-KR" altLang="en-US" dirty="0"/>
              <a:t> 트랜잭션이 읽기를 할 때 사용하는 </a:t>
            </a:r>
            <a:r>
              <a:rPr lang="ko-KR" altLang="en-US" dirty="0" err="1"/>
              <a:t>락인</a:t>
            </a:r>
            <a:r>
              <a:rPr lang="ko-KR" altLang="en-US" dirty="0"/>
              <a:t> </a:t>
            </a:r>
            <a:r>
              <a:rPr lang="ko-KR" altLang="en-US" dirty="0" err="1"/>
              <a:t>공유락</a:t>
            </a:r>
            <a:r>
              <a:rPr lang="en-US" altLang="ko-KR" dirty="0"/>
              <a:t>(LS, shared lock)</a:t>
            </a:r>
            <a:r>
              <a:rPr lang="ko-KR" altLang="en-US" dirty="0"/>
              <a:t>과 읽고 쓰기를 할 때 사용하는 </a:t>
            </a:r>
            <a:r>
              <a:rPr lang="ko-KR" altLang="en-US" dirty="0" err="1"/>
              <a:t>배타락</a:t>
            </a:r>
            <a:r>
              <a:rPr lang="en-US" altLang="ko-KR" dirty="0"/>
              <a:t>(LX, exclusive lock)</a:t>
            </a:r>
            <a:r>
              <a:rPr lang="ko-KR" altLang="en-US" dirty="0"/>
              <a:t>으로 나뉨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공유락과</a:t>
            </a:r>
            <a:r>
              <a:rPr lang="ko-KR" altLang="en-US" dirty="0"/>
              <a:t> </a:t>
            </a:r>
            <a:r>
              <a:rPr lang="ko-KR" altLang="en-US" dirty="0" err="1"/>
              <a:t>배타락을</a:t>
            </a:r>
            <a:r>
              <a:rPr lang="ko-KR" altLang="en-US" dirty="0"/>
              <a:t> 사용하는 규칙</a:t>
            </a:r>
          </a:p>
          <a:p>
            <a:pPr lvl="2"/>
            <a:r>
              <a:rPr lang="ko-KR" altLang="en-US" dirty="0"/>
              <a:t>데이터에 </a:t>
            </a:r>
            <a:r>
              <a:rPr lang="ko-KR" altLang="en-US" dirty="0" err="1"/>
              <a:t>락이</a:t>
            </a:r>
            <a:r>
              <a:rPr lang="ko-KR" altLang="en-US" dirty="0"/>
              <a:t> 걸려있지 않으면 트랜잭션은 데이터에 </a:t>
            </a:r>
            <a:r>
              <a:rPr lang="ko-KR" altLang="en-US" dirty="0" err="1"/>
              <a:t>락을</a:t>
            </a:r>
            <a:r>
              <a:rPr lang="ko-KR" altLang="en-US" dirty="0"/>
              <a:t> 걸 수 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트랜잭션이 데이터 </a:t>
            </a:r>
            <a:r>
              <a:rPr lang="en-US" altLang="ko-KR" dirty="0"/>
              <a:t>X</a:t>
            </a:r>
            <a:r>
              <a:rPr lang="ko-KR" altLang="en-US" dirty="0"/>
              <a:t>를 읽기만 할 경우 </a:t>
            </a:r>
            <a:r>
              <a:rPr lang="en-US" altLang="ko-KR" dirty="0"/>
              <a:t>LS(X)</a:t>
            </a:r>
            <a:r>
              <a:rPr lang="ko-KR" altLang="en-US" dirty="0"/>
              <a:t>를 요청하고</a:t>
            </a:r>
            <a:r>
              <a:rPr lang="en-US" altLang="ko-KR" dirty="0"/>
              <a:t>, </a:t>
            </a:r>
            <a:r>
              <a:rPr lang="ko-KR" altLang="en-US" dirty="0"/>
              <a:t>읽거나 쓰기를 할 경우 </a:t>
            </a:r>
            <a:r>
              <a:rPr lang="en-US" altLang="ko-KR" dirty="0"/>
              <a:t>LX(X)</a:t>
            </a:r>
            <a:r>
              <a:rPr lang="ko-KR" altLang="en-US" dirty="0"/>
              <a:t>를 요청한다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다른 트랜잭션이 데이터에 </a:t>
            </a:r>
            <a:r>
              <a:rPr lang="en-US" altLang="ko-KR" dirty="0"/>
              <a:t>LS(X)</a:t>
            </a:r>
            <a:r>
              <a:rPr lang="ko-KR" altLang="en-US" dirty="0"/>
              <a:t>을 </a:t>
            </a:r>
            <a:r>
              <a:rPr lang="ko-KR" altLang="en-US" dirty="0" err="1"/>
              <a:t>걸어둔</a:t>
            </a:r>
            <a:r>
              <a:rPr lang="ko-KR" altLang="en-US" dirty="0"/>
              <a:t> 경우</a:t>
            </a:r>
            <a:r>
              <a:rPr lang="en-US" altLang="ko-KR" dirty="0"/>
              <a:t>, LS(X)</a:t>
            </a:r>
            <a:r>
              <a:rPr lang="ko-KR" altLang="en-US" dirty="0"/>
              <a:t>의 요청은 허용하고 </a:t>
            </a:r>
            <a:r>
              <a:rPr lang="en-US" altLang="ko-KR" dirty="0"/>
              <a:t>LX(X)</a:t>
            </a:r>
            <a:r>
              <a:rPr lang="ko-KR" altLang="en-US" dirty="0"/>
              <a:t>는 허용하지 않는다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다른 트랜잭션이 데이터에 </a:t>
            </a:r>
            <a:r>
              <a:rPr lang="en-US" altLang="ko-KR" dirty="0"/>
              <a:t>LX(X)</a:t>
            </a:r>
            <a:r>
              <a:rPr lang="ko-KR" altLang="en-US" dirty="0"/>
              <a:t>을 </a:t>
            </a:r>
            <a:r>
              <a:rPr lang="ko-KR" altLang="en-US" dirty="0" err="1"/>
              <a:t>걸어둔</a:t>
            </a:r>
            <a:r>
              <a:rPr lang="ko-KR" altLang="en-US" dirty="0"/>
              <a:t> 경우</a:t>
            </a:r>
            <a:r>
              <a:rPr lang="en-US" altLang="ko-KR" dirty="0"/>
              <a:t>, LS(X)</a:t>
            </a:r>
            <a:r>
              <a:rPr lang="ko-KR" altLang="en-US" dirty="0"/>
              <a:t>와 </a:t>
            </a:r>
            <a:r>
              <a:rPr lang="en-US" altLang="ko-KR" dirty="0"/>
              <a:t>LX(X) </a:t>
            </a:r>
            <a:r>
              <a:rPr lang="ko-KR" altLang="en-US" dirty="0"/>
              <a:t>모두 허용하지 않는다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트랜잭션이 </a:t>
            </a:r>
            <a:r>
              <a:rPr lang="ko-KR" altLang="en-US" dirty="0" err="1"/>
              <a:t>락을</a:t>
            </a:r>
            <a:r>
              <a:rPr lang="ko-KR" altLang="en-US" dirty="0"/>
              <a:t> </a:t>
            </a:r>
            <a:r>
              <a:rPr lang="ko-KR" altLang="en-US" dirty="0" err="1"/>
              <a:t>허용받지</a:t>
            </a:r>
            <a:r>
              <a:rPr lang="ko-KR" altLang="en-US" dirty="0"/>
              <a:t> 못하면 대기 상태가 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4B8420CA-FE4B-4B4C-86A0-9CA4013E1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634" y="4293096"/>
            <a:ext cx="3876675" cy="1724025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01823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단계 </a:t>
            </a:r>
            <a:r>
              <a:rPr lang="ko-KR" altLang="en-US" dirty="0" err="1"/>
              <a:t>락킹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7CE04F-3F04-4BBD-AA2F-7DC9D2550E9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pPr algn="just"/>
            <a:r>
              <a:rPr lang="en-US" altLang="ko-KR" dirty="0"/>
              <a:t>2</a:t>
            </a:r>
            <a:r>
              <a:rPr lang="ko-KR" altLang="en-US" dirty="0"/>
              <a:t>단계 </a:t>
            </a:r>
            <a:r>
              <a:rPr lang="ko-KR" altLang="en-US" dirty="0" err="1"/>
              <a:t>락킹</a:t>
            </a:r>
            <a:r>
              <a:rPr lang="en-US" altLang="ko-KR" dirty="0"/>
              <a:t>(2 phase locking) </a:t>
            </a:r>
            <a:r>
              <a:rPr lang="ko-KR" altLang="en-US" dirty="0"/>
              <a:t>기법</a:t>
            </a:r>
            <a:endParaRPr lang="en-US" altLang="ko-KR" dirty="0"/>
          </a:p>
          <a:p>
            <a:pPr lvl="1" algn="just"/>
            <a:r>
              <a:rPr lang="ko-KR" altLang="en-US" dirty="0" err="1"/>
              <a:t>락을</a:t>
            </a:r>
            <a:r>
              <a:rPr lang="ko-KR" altLang="en-US" dirty="0"/>
              <a:t> 걸고 해제하는 시점에 제한을 두지 않으면 두 개의 트랜잭션이 동시에 실행될 때 데이터의 일관성이 깨질 수 있어 이를 방지하는 방법</a:t>
            </a:r>
            <a:r>
              <a:rPr lang="en-US" altLang="ko-KR" dirty="0"/>
              <a:t>.</a:t>
            </a:r>
          </a:p>
          <a:p>
            <a:pPr lvl="1" algn="just"/>
            <a:r>
              <a:rPr lang="ko-KR" altLang="en-US" dirty="0"/>
              <a:t>확장단계</a:t>
            </a:r>
            <a:r>
              <a:rPr lang="en-US" altLang="ko-KR" dirty="0"/>
              <a:t>(Growing phase, Expanding phase)</a:t>
            </a:r>
          </a:p>
          <a:p>
            <a:pPr lvl="2" algn="just"/>
            <a:r>
              <a:rPr lang="ko-KR" altLang="en-US" dirty="0"/>
              <a:t>트랜잭션이 필요한 </a:t>
            </a:r>
            <a:r>
              <a:rPr lang="ko-KR" altLang="en-US" dirty="0" err="1"/>
              <a:t>락을</a:t>
            </a:r>
            <a:r>
              <a:rPr lang="ko-KR" altLang="en-US" dirty="0"/>
              <a:t> 획득하는 단계로</a:t>
            </a:r>
            <a:r>
              <a:rPr lang="en-US" altLang="ko-KR" dirty="0"/>
              <a:t>, </a:t>
            </a:r>
            <a:r>
              <a:rPr lang="ko-KR" altLang="en-US" dirty="0"/>
              <a:t>이 단계에서는 이미 획득한 </a:t>
            </a:r>
            <a:r>
              <a:rPr lang="ko-KR" altLang="en-US" dirty="0" err="1"/>
              <a:t>락을</a:t>
            </a:r>
            <a:r>
              <a:rPr lang="ko-KR" altLang="en-US" dirty="0"/>
              <a:t> 해제하지 않음</a:t>
            </a:r>
            <a:r>
              <a:rPr lang="en-US" altLang="ko-KR" dirty="0"/>
              <a:t>.</a:t>
            </a:r>
          </a:p>
          <a:p>
            <a:pPr lvl="1" algn="just"/>
            <a:r>
              <a:rPr lang="ko-KR" altLang="en-US" dirty="0"/>
              <a:t>수축단계</a:t>
            </a:r>
            <a:r>
              <a:rPr lang="en-US" altLang="ko-KR" dirty="0"/>
              <a:t>(Shrinking phase)</a:t>
            </a:r>
          </a:p>
          <a:p>
            <a:pPr lvl="2" algn="just"/>
            <a:r>
              <a:rPr lang="ko-KR" altLang="en-US" dirty="0"/>
              <a:t>트랜잭션이 </a:t>
            </a:r>
            <a:r>
              <a:rPr lang="ko-KR" altLang="en-US" dirty="0" err="1"/>
              <a:t>락을</a:t>
            </a:r>
            <a:r>
              <a:rPr lang="ko-KR" altLang="en-US" dirty="0"/>
              <a:t> 해제하는 단계로</a:t>
            </a:r>
            <a:r>
              <a:rPr lang="en-US" altLang="ko-KR" dirty="0"/>
              <a:t>, </a:t>
            </a:r>
            <a:r>
              <a:rPr lang="ko-KR" altLang="en-US" dirty="0"/>
              <a:t>이 단계에서는 새로운 </a:t>
            </a:r>
            <a:r>
              <a:rPr lang="ko-KR" altLang="en-US" dirty="0" err="1"/>
              <a:t>락을</a:t>
            </a:r>
            <a:r>
              <a:rPr lang="ko-KR" altLang="en-US" dirty="0"/>
              <a:t> 획득하지 않음</a:t>
            </a:r>
            <a:r>
              <a:rPr lang="en-US" altLang="ko-KR" dirty="0"/>
              <a:t>.</a:t>
            </a:r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[</a:t>
            </a:r>
            <a:r>
              <a:rPr lang="ko-KR" altLang="en-US" dirty="0"/>
              <a:t>작업 설명</a:t>
            </a:r>
            <a:r>
              <a:rPr lang="en-US" altLang="ko-KR" dirty="0"/>
              <a:t>] </a:t>
            </a:r>
            <a:r>
              <a:rPr lang="ko-KR" altLang="en-US" dirty="0"/>
              <a:t>두 개의 데이터에 두 개의 트랜잭션이 접근하여 갱신하는 작업</a:t>
            </a:r>
            <a:endParaRPr lang="en-US" altLang="ko-KR" dirty="0"/>
          </a:p>
          <a:p>
            <a:pPr algn="just"/>
            <a:endParaRPr lang="ko-KR" altLang="en-US" dirty="0"/>
          </a:p>
          <a:p>
            <a:pPr algn="just"/>
            <a:r>
              <a:rPr lang="en-US" altLang="ko-KR" dirty="0"/>
              <a:t>[</a:t>
            </a:r>
            <a:r>
              <a:rPr lang="ko-KR" altLang="en-US" dirty="0"/>
              <a:t>문제 발생</a:t>
            </a:r>
            <a:r>
              <a:rPr lang="en-US" altLang="ko-KR" dirty="0"/>
              <a:t>] </a:t>
            </a:r>
            <a:r>
              <a:rPr lang="ko-KR" altLang="en-US" dirty="0" err="1"/>
              <a:t>락을</a:t>
            </a:r>
            <a:r>
              <a:rPr lang="ko-KR" altLang="en-US" dirty="0"/>
              <a:t> 사용하되 </a:t>
            </a:r>
            <a:r>
              <a:rPr lang="en-US" altLang="ko-KR" dirty="0"/>
              <a:t>2</a:t>
            </a:r>
            <a:r>
              <a:rPr lang="ko-KR" altLang="en-US" dirty="0"/>
              <a:t>단계 </a:t>
            </a:r>
            <a:r>
              <a:rPr lang="ko-KR" altLang="en-US" dirty="0" err="1"/>
              <a:t>락킹</a:t>
            </a:r>
            <a:r>
              <a:rPr lang="ko-KR" altLang="en-US" dirty="0"/>
              <a:t> 기법을 사용하지 </a:t>
            </a:r>
            <a:r>
              <a:rPr lang="ko-KR" altLang="en-US"/>
              <a:t>않을 </a:t>
            </a:r>
            <a:r>
              <a:rPr lang="ko-KR" altLang="en-US" smtClean="0"/>
              <a:t>경우</a:t>
            </a:r>
            <a:r>
              <a:rPr lang="en-US" altLang="ko-KR" smtClean="0"/>
              <a:t>[</a:t>
            </a:r>
            <a:r>
              <a:rPr lang="ko-KR" altLang="en-US" smtClean="0"/>
              <a:t>교재 </a:t>
            </a:r>
            <a:r>
              <a:rPr lang="en-US" altLang="ko-KR" smtClean="0"/>
              <a:t>461</a:t>
            </a:r>
            <a:r>
              <a:rPr lang="ko-KR" altLang="en-US" smtClean="0"/>
              <a:t>쪽</a:t>
            </a:r>
            <a:r>
              <a:rPr lang="en-US" altLang="ko-KR" smtClean="0"/>
              <a:t>]</a:t>
            </a:r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[</a:t>
            </a:r>
            <a:r>
              <a:rPr lang="ko-KR" altLang="en-US" dirty="0"/>
              <a:t>문제 해결</a:t>
            </a:r>
            <a:r>
              <a:rPr lang="en-US" altLang="ko-KR" dirty="0"/>
              <a:t>] 2</a:t>
            </a:r>
            <a:r>
              <a:rPr lang="ko-KR" altLang="en-US" dirty="0"/>
              <a:t>단계 </a:t>
            </a:r>
            <a:r>
              <a:rPr lang="ko-KR" altLang="en-US" dirty="0" err="1"/>
              <a:t>락킹</a:t>
            </a:r>
            <a:r>
              <a:rPr lang="ko-KR" altLang="en-US" dirty="0"/>
              <a:t> 기법을 사용할 경우</a:t>
            </a:r>
            <a:r>
              <a:rPr lang="en-US" altLang="ko-KR" dirty="0"/>
              <a:t>[</a:t>
            </a:r>
            <a:r>
              <a:rPr lang="ko-KR" altLang="en-US"/>
              <a:t>교재</a:t>
            </a:r>
            <a:r>
              <a:rPr lang="en-US" altLang="ko-KR" smtClean="0"/>
              <a:t>462</a:t>
            </a:r>
            <a:r>
              <a:rPr lang="ko-KR" altLang="en-US" smtClean="0"/>
              <a:t>쪽</a:t>
            </a:r>
            <a:r>
              <a:rPr lang="en-US" altLang="ko-KR" dirty="0"/>
              <a:t>]</a:t>
            </a:r>
          </a:p>
          <a:p>
            <a:pPr algn="just"/>
            <a:endParaRPr lang="en-US" altLang="ko-KR" dirty="0"/>
          </a:p>
          <a:p>
            <a:pPr algn="just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79208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단계 </a:t>
            </a:r>
            <a:r>
              <a:rPr lang="ko-KR" altLang="en-US" dirty="0" err="1"/>
              <a:t>락킹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7CE04F-3F04-4BBD-AA2F-7DC9D2550E9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pPr algn="just"/>
            <a:r>
              <a:rPr lang="en-US" altLang="ko-KR" dirty="0"/>
              <a:t>[</a:t>
            </a:r>
            <a:r>
              <a:rPr lang="ko-KR" altLang="en-US" dirty="0"/>
              <a:t>문제 발생</a:t>
            </a:r>
            <a:r>
              <a:rPr lang="en-US" altLang="ko-KR" dirty="0"/>
              <a:t>] </a:t>
            </a:r>
            <a:r>
              <a:rPr lang="ko-KR" altLang="en-US" dirty="0" err="1"/>
              <a:t>락을</a:t>
            </a:r>
            <a:r>
              <a:rPr lang="ko-KR" altLang="en-US" dirty="0"/>
              <a:t> 사용하되 </a:t>
            </a:r>
            <a:r>
              <a:rPr lang="en-US" altLang="ko-KR" dirty="0"/>
              <a:t>2</a:t>
            </a:r>
            <a:r>
              <a:rPr lang="ko-KR" altLang="en-US" dirty="0"/>
              <a:t>단계 </a:t>
            </a:r>
            <a:r>
              <a:rPr lang="ko-KR" altLang="en-US" dirty="0" err="1"/>
              <a:t>락킹</a:t>
            </a:r>
            <a:r>
              <a:rPr lang="ko-KR" altLang="en-US" dirty="0"/>
              <a:t> 기법을 사용하지 않을 경우</a:t>
            </a:r>
          </a:p>
          <a:p>
            <a:pPr algn="just"/>
            <a:endParaRPr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CD47C419-232F-4F77-B8D9-757292C22E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808" y="1628800"/>
            <a:ext cx="7174384" cy="4780397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32103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단계 </a:t>
            </a:r>
            <a:r>
              <a:rPr lang="ko-KR" altLang="en-US" dirty="0" err="1"/>
              <a:t>락킹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7CE04F-3F04-4BBD-AA2F-7DC9D2550E9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pPr algn="just"/>
            <a:r>
              <a:rPr lang="ko-KR" altLang="en-US" dirty="0"/>
              <a:t>트랜잭션 직렬수행과</a:t>
            </a:r>
            <a:r>
              <a:rPr lang="en-US" altLang="ko-KR" dirty="0"/>
              <a:t> </a:t>
            </a:r>
            <a:r>
              <a:rPr lang="ko-KR" altLang="en-US" dirty="0"/>
              <a:t>병행 수행</a:t>
            </a:r>
            <a:r>
              <a:rPr lang="en-US" altLang="ko-KR" dirty="0"/>
              <a:t>(concurrent execution) – </a:t>
            </a:r>
            <a:r>
              <a:rPr lang="ko-KR" altLang="en-US" dirty="0"/>
              <a:t>앞 페이지 예제 </a:t>
            </a:r>
            <a:endParaRPr lang="en-US" altLang="ko-KR" dirty="0"/>
          </a:p>
          <a:p>
            <a:pPr algn="just"/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D8A0EE8-AABA-47A9-8874-ABDF72AC01DA}"/>
              </a:ext>
            </a:extLst>
          </p:cNvPr>
          <p:cNvSpPr/>
          <p:nvPr/>
        </p:nvSpPr>
        <p:spPr>
          <a:xfrm>
            <a:off x="3197168" y="1644866"/>
            <a:ext cx="966931" cy="350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트랜잭션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T1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FC7AF65-189E-4093-9EEA-958E473CD00B}"/>
              </a:ext>
            </a:extLst>
          </p:cNvPr>
          <p:cNvSpPr/>
          <p:nvPr/>
        </p:nvSpPr>
        <p:spPr>
          <a:xfrm>
            <a:off x="5173346" y="1644865"/>
            <a:ext cx="966931" cy="350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트랜잭션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T2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7883DAB3-0D46-4BA2-8700-3855A6E180C0}"/>
              </a:ext>
            </a:extLst>
          </p:cNvPr>
          <p:cNvCxnSpPr>
            <a:stCxn id="91" idx="3"/>
            <a:endCxn id="92" idx="1"/>
          </p:cNvCxnSpPr>
          <p:nvPr/>
        </p:nvCxnSpPr>
        <p:spPr>
          <a:xfrm flipV="1">
            <a:off x="4164099" y="1820298"/>
            <a:ext cx="1009247" cy="1"/>
          </a:xfrm>
          <a:prstGeom prst="straightConnector1">
            <a:avLst/>
          </a:prstGeom>
          <a:noFill/>
          <a:ln w="9525" cap="flat" cmpd="sng" algn="ctr">
            <a:solidFill>
              <a:srgbClr val="008000"/>
            </a:solidFill>
            <a:prstDash val="solid"/>
            <a:tailEnd type="triangle"/>
          </a:ln>
          <a:effectLst/>
        </p:spPr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0939A513-93AF-4C74-A727-36660C9D60B8}"/>
              </a:ext>
            </a:extLst>
          </p:cNvPr>
          <p:cNvSpPr/>
          <p:nvPr/>
        </p:nvSpPr>
        <p:spPr>
          <a:xfrm>
            <a:off x="2637890" y="2153573"/>
            <a:ext cx="979768" cy="461665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A=1000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B=1000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C5E6408-291C-479E-949B-ECB74065E993}"/>
              </a:ext>
            </a:extLst>
          </p:cNvPr>
          <p:cNvSpPr/>
          <p:nvPr/>
        </p:nvSpPr>
        <p:spPr>
          <a:xfrm>
            <a:off x="4325082" y="2176018"/>
            <a:ext cx="979768" cy="461665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A= 900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B=1100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05CB6E2-2EB4-40AE-A20C-0EB8DBBAD3CE}"/>
              </a:ext>
            </a:extLst>
          </p:cNvPr>
          <p:cNvSpPr/>
          <p:nvPr/>
        </p:nvSpPr>
        <p:spPr>
          <a:xfrm>
            <a:off x="6111117" y="2153572"/>
            <a:ext cx="979768" cy="461665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A= 990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B=1210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E902B2F6-FB6E-4DF6-8089-D6EDBE116E11}"/>
              </a:ext>
            </a:extLst>
          </p:cNvPr>
          <p:cNvSpPr/>
          <p:nvPr/>
        </p:nvSpPr>
        <p:spPr>
          <a:xfrm>
            <a:off x="3209360" y="2859270"/>
            <a:ext cx="966931" cy="3197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트랜잭션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T2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0B13E82E-4666-44C3-802D-6585D7FC278F}"/>
              </a:ext>
            </a:extLst>
          </p:cNvPr>
          <p:cNvSpPr/>
          <p:nvPr/>
        </p:nvSpPr>
        <p:spPr>
          <a:xfrm>
            <a:off x="5185538" y="2859269"/>
            <a:ext cx="966931" cy="3197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트랜잭션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T1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BDC9FA9F-393F-46E2-8E2B-0B55F4CA02BB}"/>
              </a:ext>
            </a:extLst>
          </p:cNvPr>
          <p:cNvCxnSpPr>
            <a:stCxn id="97" idx="3"/>
            <a:endCxn id="98" idx="1"/>
          </p:cNvCxnSpPr>
          <p:nvPr/>
        </p:nvCxnSpPr>
        <p:spPr>
          <a:xfrm flipV="1">
            <a:off x="4176291" y="3019153"/>
            <a:ext cx="1009247" cy="1"/>
          </a:xfrm>
          <a:prstGeom prst="straightConnector1">
            <a:avLst/>
          </a:prstGeom>
          <a:noFill/>
          <a:ln w="9525" cap="flat" cmpd="sng" algn="ctr">
            <a:solidFill>
              <a:srgbClr val="008000"/>
            </a:solidFill>
            <a:prstDash val="solid"/>
            <a:tailEnd type="triangle"/>
          </a:ln>
          <a:effectLst/>
        </p:spPr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5A2CBC38-6A47-4441-BA25-DA1D85594290}"/>
              </a:ext>
            </a:extLst>
          </p:cNvPr>
          <p:cNvSpPr/>
          <p:nvPr/>
        </p:nvSpPr>
        <p:spPr>
          <a:xfrm>
            <a:off x="2650082" y="3367977"/>
            <a:ext cx="979768" cy="461665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A=1000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B=1000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EAA58B3F-8176-49B9-A329-E9B22DC8F5EA}"/>
              </a:ext>
            </a:extLst>
          </p:cNvPr>
          <p:cNvSpPr/>
          <p:nvPr/>
        </p:nvSpPr>
        <p:spPr>
          <a:xfrm>
            <a:off x="4337274" y="3390422"/>
            <a:ext cx="979768" cy="461665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A=1100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B=1100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5C6C7D26-7C89-4F70-BCE1-B014202107B9}"/>
              </a:ext>
            </a:extLst>
          </p:cNvPr>
          <p:cNvSpPr/>
          <p:nvPr/>
        </p:nvSpPr>
        <p:spPr>
          <a:xfrm>
            <a:off x="6123309" y="3343783"/>
            <a:ext cx="979768" cy="461665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A=1000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B=1200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BBD87099-69DE-4F6F-8A9C-66A6C5181F18}"/>
              </a:ext>
            </a:extLst>
          </p:cNvPr>
          <p:cNvSpPr/>
          <p:nvPr/>
        </p:nvSpPr>
        <p:spPr>
          <a:xfrm>
            <a:off x="4176291" y="4179978"/>
            <a:ext cx="966931" cy="3197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트랜잭션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T1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E621C06-A85C-47B7-A2A5-669C0EDAF0D0}"/>
              </a:ext>
            </a:extLst>
          </p:cNvPr>
          <p:cNvSpPr/>
          <p:nvPr/>
        </p:nvSpPr>
        <p:spPr>
          <a:xfrm>
            <a:off x="4203630" y="4598255"/>
            <a:ext cx="966931" cy="3197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트랜잭션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T2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3BF02AD8-9A82-405E-909C-AC09CDCBDD97}"/>
              </a:ext>
            </a:extLst>
          </p:cNvPr>
          <p:cNvCxnSpPr>
            <a:endCxn id="104" idx="1"/>
          </p:cNvCxnSpPr>
          <p:nvPr/>
        </p:nvCxnSpPr>
        <p:spPr>
          <a:xfrm>
            <a:off x="3256371" y="4598255"/>
            <a:ext cx="947259" cy="159884"/>
          </a:xfrm>
          <a:prstGeom prst="straightConnector1">
            <a:avLst/>
          </a:prstGeom>
          <a:noFill/>
          <a:ln w="9525" cap="flat" cmpd="sng" algn="ctr">
            <a:solidFill>
              <a:srgbClr val="008000"/>
            </a:solidFill>
            <a:prstDash val="solid"/>
            <a:tailEnd type="triangle"/>
          </a:ln>
          <a:effectLst/>
        </p:spPr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67C5C762-7981-4749-9054-936BA9334DDA}"/>
              </a:ext>
            </a:extLst>
          </p:cNvPr>
          <p:cNvSpPr/>
          <p:nvPr/>
        </p:nvSpPr>
        <p:spPr>
          <a:xfrm>
            <a:off x="2613522" y="4822690"/>
            <a:ext cx="979768" cy="461665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A=1000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B=1000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7FF982D7-A2C9-4BA3-84CD-088FAC2F06F7}"/>
              </a:ext>
            </a:extLst>
          </p:cNvPr>
          <p:cNvSpPr/>
          <p:nvPr/>
        </p:nvSpPr>
        <p:spPr>
          <a:xfrm>
            <a:off x="6086749" y="4822689"/>
            <a:ext cx="979768" cy="461665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A= 990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B=1200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C75738D2-6AD9-404E-99FE-6EF4C30FC01D}"/>
              </a:ext>
            </a:extLst>
          </p:cNvPr>
          <p:cNvCxnSpPr>
            <a:endCxn id="103" idx="1"/>
          </p:cNvCxnSpPr>
          <p:nvPr/>
        </p:nvCxnSpPr>
        <p:spPr>
          <a:xfrm flipV="1">
            <a:off x="3209360" y="4339862"/>
            <a:ext cx="966931" cy="224436"/>
          </a:xfrm>
          <a:prstGeom prst="straightConnector1">
            <a:avLst/>
          </a:prstGeom>
          <a:noFill/>
          <a:ln w="9525" cap="flat" cmpd="sng" algn="ctr">
            <a:solidFill>
              <a:srgbClr val="008000"/>
            </a:solidFill>
            <a:prstDash val="solid"/>
            <a:tailEnd type="triangle"/>
          </a:ln>
          <a:effectLst/>
        </p:spPr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C34B781E-9D88-47F8-A03D-C8039D3F4CC7}"/>
              </a:ext>
            </a:extLst>
          </p:cNvPr>
          <p:cNvCxnSpPr>
            <a:stCxn id="103" idx="3"/>
          </p:cNvCxnSpPr>
          <p:nvPr/>
        </p:nvCxnSpPr>
        <p:spPr>
          <a:xfrm>
            <a:off x="5143222" y="4339862"/>
            <a:ext cx="860228" cy="159884"/>
          </a:xfrm>
          <a:prstGeom prst="straightConnector1">
            <a:avLst/>
          </a:prstGeom>
          <a:noFill/>
          <a:ln w="9525" cap="flat" cmpd="sng" algn="ctr">
            <a:solidFill>
              <a:srgbClr val="008000"/>
            </a:solidFill>
            <a:prstDash val="solid"/>
            <a:tailEnd type="triangle"/>
          </a:ln>
          <a:effectLst/>
        </p:spPr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957F4F93-6679-46AB-BE80-A5C2EE48694D}"/>
              </a:ext>
            </a:extLst>
          </p:cNvPr>
          <p:cNvCxnSpPr>
            <a:stCxn id="104" idx="3"/>
          </p:cNvCxnSpPr>
          <p:nvPr/>
        </p:nvCxnSpPr>
        <p:spPr>
          <a:xfrm flipV="1">
            <a:off x="5170561" y="4499747"/>
            <a:ext cx="832889" cy="258392"/>
          </a:xfrm>
          <a:prstGeom prst="straightConnector1">
            <a:avLst/>
          </a:prstGeom>
          <a:noFill/>
          <a:ln w="9525" cap="flat" cmpd="sng" algn="ctr">
            <a:solidFill>
              <a:srgbClr val="008000"/>
            </a:solidFill>
            <a:prstDash val="solid"/>
            <a:tailEnd type="triangle"/>
          </a:ln>
          <a:effectLst/>
        </p:spPr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A65C9A33-1D15-456E-9052-7F41A67211B9}"/>
              </a:ext>
            </a:extLst>
          </p:cNvPr>
          <p:cNvSpPr/>
          <p:nvPr/>
        </p:nvSpPr>
        <p:spPr>
          <a:xfrm>
            <a:off x="4207523" y="5392696"/>
            <a:ext cx="966931" cy="3197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트랜잭션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T1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53405961-EA39-4ADB-BD03-56AB7D88344B}"/>
              </a:ext>
            </a:extLst>
          </p:cNvPr>
          <p:cNvSpPr/>
          <p:nvPr/>
        </p:nvSpPr>
        <p:spPr>
          <a:xfrm>
            <a:off x="4221547" y="5810973"/>
            <a:ext cx="966931" cy="3197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트랜잭션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T2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800A3154-2604-4D5D-A38D-8F7A87D9E2CB}"/>
              </a:ext>
            </a:extLst>
          </p:cNvPr>
          <p:cNvCxnSpPr>
            <a:endCxn id="112" idx="1"/>
          </p:cNvCxnSpPr>
          <p:nvPr/>
        </p:nvCxnSpPr>
        <p:spPr>
          <a:xfrm>
            <a:off x="3243056" y="5777016"/>
            <a:ext cx="978491" cy="193841"/>
          </a:xfrm>
          <a:prstGeom prst="straightConnector1">
            <a:avLst/>
          </a:prstGeom>
          <a:noFill/>
          <a:ln w="9525" cap="flat" cmpd="sng" algn="ctr">
            <a:solidFill>
              <a:srgbClr val="008000"/>
            </a:solidFill>
            <a:prstDash val="solid"/>
            <a:tailEnd type="triangle"/>
          </a:ln>
          <a:effectLst/>
        </p:spPr>
      </p:cxn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9D760CF1-B446-4DD7-8F7C-50E7E030A87F}"/>
              </a:ext>
            </a:extLst>
          </p:cNvPr>
          <p:cNvSpPr/>
          <p:nvPr/>
        </p:nvSpPr>
        <p:spPr>
          <a:xfrm>
            <a:off x="2644754" y="6035408"/>
            <a:ext cx="979768" cy="461665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A=1000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B=1000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D3FB095B-0E32-4C5F-95D1-AD312CBE7883}"/>
              </a:ext>
            </a:extLst>
          </p:cNvPr>
          <p:cNvSpPr/>
          <p:nvPr/>
        </p:nvSpPr>
        <p:spPr>
          <a:xfrm>
            <a:off x="5931514" y="6035407"/>
            <a:ext cx="1808838" cy="461665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A=1000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B=1200  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혹은</a:t>
            </a:r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5C72A7BF-6039-4DD3-9C48-E40F5FFEC06B}"/>
              </a:ext>
            </a:extLst>
          </p:cNvPr>
          <p:cNvCxnSpPr>
            <a:endCxn id="111" idx="1"/>
          </p:cNvCxnSpPr>
          <p:nvPr/>
        </p:nvCxnSpPr>
        <p:spPr>
          <a:xfrm flipV="1">
            <a:off x="3240592" y="5552580"/>
            <a:ext cx="966931" cy="224436"/>
          </a:xfrm>
          <a:prstGeom prst="straightConnector1">
            <a:avLst/>
          </a:prstGeom>
          <a:noFill/>
          <a:ln w="9525" cap="flat" cmpd="sng" algn="ctr">
            <a:solidFill>
              <a:srgbClr val="008000"/>
            </a:solidFill>
            <a:prstDash val="solid"/>
            <a:tailEnd type="triangle"/>
          </a:ln>
          <a:effectLst/>
        </p:spPr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13D4BB7F-1D44-47DF-890A-09C528316433}"/>
              </a:ext>
            </a:extLst>
          </p:cNvPr>
          <p:cNvCxnSpPr>
            <a:stCxn id="111" idx="3"/>
          </p:cNvCxnSpPr>
          <p:nvPr/>
        </p:nvCxnSpPr>
        <p:spPr>
          <a:xfrm>
            <a:off x="5174454" y="5552580"/>
            <a:ext cx="860228" cy="159884"/>
          </a:xfrm>
          <a:prstGeom prst="straightConnector1">
            <a:avLst/>
          </a:prstGeom>
          <a:noFill/>
          <a:ln w="9525" cap="flat" cmpd="sng" algn="ctr">
            <a:solidFill>
              <a:srgbClr val="008000"/>
            </a:solidFill>
            <a:prstDash val="solid"/>
            <a:tailEnd type="triangle"/>
          </a:ln>
          <a:effectLst/>
        </p:spPr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75809B7E-9C1C-412F-9EA2-8BA0954C29E3}"/>
              </a:ext>
            </a:extLst>
          </p:cNvPr>
          <p:cNvCxnSpPr>
            <a:stCxn id="112" idx="3"/>
          </p:cNvCxnSpPr>
          <p:nvPr/>
        </p:nvCxnSpPr>
        <p:spPr>
          <a:xfrm flipV="1">
            <a:off x="5188478" y="5712464"/>
            <a:ext cx="832889" cy="258393"/>
          </a:xfrm>
          <a:prstGeom prst="straightConnector1">
            <a:avLst/>
          </a:prstGeom>
          <a:noFill/>
          <a:ln w="9525" cap="flat" cmpd="sng" algn="ctr">
            <a:solidFill>
              <a:srgbClr val="008000"/>
            </a:solidFill>
            <a:prstDash val="solid"/>
            <a:tailEnd type="triangle"/>
          </a:ln>
          <a:effectLst/>
        </p:spPr>
      </p:cxn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7A607FE3-89B4-4CA9-9E6A-9934B6001F8F}"/>
              </a:ext>
            </a:extLst>
          </p:cNvPr>
          <p:cNvSpPr/>
          <p:nvPr/>
        </p:nvSpPr>
        <p:spPr>
          <a:xfrm>
            <a:off x="6979949" y="6024487"/>
            <a:ext cx="979768" cy="461665"/>
          </a:xfrm>
          <a:prstGeom prst="rect">
            <a:avLst/>
          </a:prstGeom>
          <a:ln w="3175">
            <a:noFill/>
          </a:ln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A= 990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B=1210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03152345-B409-496B-B415-C33D1225537C}"/>
              </a:ext>
            </a:extLst>
          </p:cNvPr>
          <p:cNvSpPr/>
          <p:nvPr/>
        </p:nvSpPr>
        <p:spPr>
          <a:xfrm>
            <a:off x="1325496" y="2177764"/>
            <a:ext cx="979768" cy="461665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직렬수행</a:t>
            </a:r>
            <a:endParaRPr kumimoji="1" lang="en-US" altLang="ko-KR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굴림" charset="-127"/>
              </a:rPr>
              <a:t>(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굴림" charset="-127"/>
              </a:rPr>
              <a:t>일관성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굴림" charset="-127"/>
              </a:rPr>
              <a:t>O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굴림" charset="-127"/>
              </a:rPr>
              <a:t>)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굴림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F58220F9-F260-45E1-92CE-E9E4F8586198}"/>
              </a:ext>
            </a:extLst>
          </p:cNvPr>
          <p:cNvSpPr/>
          <p:nvPr/>
        </p:nvSpPr>
        <p:spPr>
          <a:xfrm>
            <a:off x="1325496" y="3552642"/>
            <a:ext cx="979768" cy="461665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직렬수행</a:t>
            </a:r>
            <a:endParaRPr kumimoji="1" lang="en-US" altLang="ko-KR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굴림" charset="-127"/>
              </a:rPr>
              <a:t>(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굴림" charset="-127"/>
              </a:rPr>
              <a:t>일관성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굴림" charset="-127"/>
              </a:rPr>
              <a:t>O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굴림" charset="-127"/>
              </a:rPr>
              <a:t>)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17178EB3-CC22-439B-BAF1-5B2B18956EB3}"/>
              </a:ext>
            </a:extLst>
          </p:cNvPr>
          <p:cNvSpPr/>
          <p:nvPr/>
        </p:nvSpPr>
        <p:spPr>
          <a:xfrm>
            <a:off x="1325496" y="4993394"/>
            <a:ext cx="979768" cy="461665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병행수행</a:t>
            </a:r>
            <a:endParaRPr kumimoji="1" lang="en-US" altLang="ko-KR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(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일관성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X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)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88F6FF64-6985-4804-884E-123BC5CD3661}"/>
              </a:ext>
            </a:extLst>
          </p:cNvPr>
          <p:cNvSpPr/>
          <p:nvPr/>
        </p:nvSpPr>
        <p:spPr>
          <a:xfrm>
            <a:off x="1325496" y="6050111"/>
            <a:ext cx="979768" cy="461665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병행수행</a:t>
            </a:r>
            <a:endParaRPr kumimoji="1" lang="en-US" altLang="ko-KR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굴림" charset="-127"/>
              </a:rPr>
              <a:t>(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굴림" charset="-127"/>
              </a:rPr>
              <a:t>일관성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굴림" charset="-127"/>
              </a:rPr>
              <a:t>O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굴림" charset="-127"/>
              </a:rPr>
              <a:t>)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24497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단계 </a:t>
            </a:r>
            <a:r>
              <a:rPr lang="ko-KR" altLang="en-US" dirty="0" err="1"/>
              <a:t>락킹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7CE04F-3F04-4BBD-AA2F-7DC9D2550E9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pPr algn="just"/>
            <a:r>
              <a:rPr lang="en-US" altLang="ko-KR" dirty="0"/>
              <a:t>[</a:t>
            </a:r>
            <a:r>
              <a:rPr lang="ko-KR" altLang="en-US" dirty="0"/>
              <a:t>문제 해결</a:t>
            </a:r>
            <a:r>
              <a:rPr lang="en-US" altLang="ko-KR" dirty="0"/>
              <a:t>] 2</a:t>
            </a:r>
            <a:r>
              <a:rPr lang="ko-KR" altLang="en-US" dirty="0"/>
              <a:t>단계 </a:t>
            </a:r>
            <a:r>
              <a:rPr lang="ko-KR" altLang="en-US" dirty="0" err="1"/>
              <a:t>락킹</a:t>
            </a:r>
            <a:r>
              <a:rPr lang="ko-KR" altLang="en-US" dirty="0"/>
              <a:t> 기법을 사용할 경우</a:t>
            </a:r>
          </a:p>
          <a:p>
            <a:pPr algn="just"/>
            <a:endParaRPr lang="ko-KR" altLang="en-US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AFB46FAD-3BC2-4931-9845-DA5297B821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582" y="1570089"/>
            <a:ext cx="6948835" cy="5103166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65245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데드락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7CE04F-3F04-4BBD-AA2F-7DC9D2550E9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 err="1"/>
              <a:t>데드락</a:t>
            </a:r>
            <a:r>
              <a:rPr lang="en-US" altLang="ko-KR" dirty="0"/>
              <a:t>(deadlock)</a:t>
            </a:r>
          </a:p>
          <a:p>
            <a:pPr lvl="1"/>
            <a:r>
              <a:rPr lang="ko-KR" altLang="en-US" dirty="0"/>
              <a:t>두 개 이상의 트랜잭션이 각각 자신의 데이터에 대하여 </a:t>
            </a:r>
            <a:r>
              <a:rPr lang="ko-KR" altLang="en-US" dirty="0" err="1"/>
              <a:t>락을</a:t>
            </a:r>
            <a:r>
              <a:rPr lang="ko-KR" altLang="en-US" dirty="0"/>
              <a:t> 획득하고 상대방 데이터에 대하여 </a:t>
            </a:r>
            <a:r>
              <a:rPr lang="ko-KR" altLang="en-US" dirty="0" err="1"/>
              <a:t>락을</a:t>
            </a:r>
            <a:r>
              <a:rPr lang="ko-KR" altLang="en-US" dirty="0"/>
              <a:t> 요청하면 무한 대기 상태에 빠질 수 있는 현상</a:t>
            </a:r>
            <a:r>
              <a:rPr lang="en-US" altLang="ko-KR" dirty="0"/>
              <a:t>. </a:t>
            </a:r>
            <a:r>
              <a:rPr lang="ko-KR" altLang="en-US" dirty="0"/>
              <a:t>교착상태라고도 함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작업 설명</a:t>
            </a:r>
            <a:r>
              <a:rPr lang="en-US" altLang="ko-KR" dirty="0"/>
              <a:t>] </a:t>
            </a:r>
            <a:r>
              <a:rPr lang="ko-KR" altLang="en-US" dirty="0"/>
              <a:t>두 개의 데이터에 두 개의 트랜잭션이 접근하여 갱신하는 작업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문제 발생</a:t>
            </a:r>
            <a:r>
              <a:rPr lang="en-US" altLang="ko-KR" dirty="0"/>
              <a:t>] Oracle DBMS</a:t>
            </a:r>
            <a:r>
              <a:rPr lang="ko-KR" altLang="en-US" dirty="0"/>
              <a:t>에서 </a:t>
            </a:r>
            <a:r>
              <a:rPr lang="ko-KR" altLang="en-US" dirty="0" err="1"/>
              <a:t>데드락</a:t>
            </a:r>
            <a:r>
              <a:rPr lang="ko-KR" altLang="en-US" dirty="0"/>
              <a:t> 발생</a:t>
            </a:r>
            <a:r>
              <a:rPr lang="en-US" altLang="ko-KR" dirty="0"/>
              <a:t>[</a:t>
            </a:r>
            <a:r>
              <a:rPr lang="ko-KR" altLang="en-US" dirty="0" smtClean="0"/>
              <a:t>교재</a:t>
            </a:r>
            <a:r>
              <a:rPr lang="en-US" altLang="ko-KR" dirty="0" smtClean="0"/>
              <a:t>]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문제 해결</a:t>
            </a:r>
            <a:r>
              <a:rPr lang="en-US" altLang="ko-KR" dirty="0"/>
              <a:t>] </a:t>
            </a:r>
            <a:r>
              <a:rPr lang="ko-KR" altLang="en-US" dirty="0" err="1"/>
              <a:t>데드락</a:t>
            </a:r>
            <a:r>
              <a:rPr lang="ko-KR" altLang="en-US" dirty="0"/>
              <a:t> 해결</a:t>
            </a:r>
            <a:endParaRPr lang="en-US" altLang="ko-KR" dirty="0"/>
          </a:p>
          <a:p>
            <a:pPr lvl="1">
              <a:buNone/>
            </a:pPr>
            <a:r>
              <a:rPr lang="en-US" altLang="ko-KR" dirty="0"/>
              <a:t>	</a:t>
            </a:r>
            <a:r>
              <a:rPr lang="ko-KR" altLang="en-US" dirty="0"/>
              <a:t>일반적으로 </a:t>
            </a:r>
            <a:r>
              <a:rPr lang="ko-KR" altLang="en-US" dirty="0" err="1"/>
              <a:t>데드락이</a:t>
            </a:r>
            <a:r>
              <a:rPr lang="ko-KR" altLang="en-US" dirty="0"/>
              <a:t> 발생하면 </a:t>
            </a:r>
            <a:r>
              <a:rPr lang="en-US" altLang="ko-KR" dirty="0"/>
              <a:t>DBMS</a:t>
            </a:r>
            <a:r>
              <a:rPr lang="ko-KR" altLang="en-US" dirty="0"/>
              <a:t>는 </a:t>
            </a:r>
            <a:r>
              <a:rPr lang="en-US" altLang="ko-KR" dirty="0"/>
              <a:t>T1 </a:t>
            </a:r>
            <a:r>
              <a:rPr lang="ko-KR" altLang="en-US" dirty="0"/>
              <a:t>혹은 </a:t>
            </a:r>
            <a:r>
              <a:rPr lang="en-US" altLang="ko-KR" dirty="0"/>
              <a:t>T2</a:t>
            </a:r>
            <a:r>
              <a:rPr lang="ko-KR" altLang="en-US" dirty="0"/>
              <a:t>의 작업 중 하나를 강제로 중지시킴</a:t>
            </a:r>
            <a:r>
              <a:rPr lang="en-US" altLang="ko-KR" dirty="0"/>
              <a:t>. </a:t>
            </a:r>
            <a:r>
              <a:rPr lang="ko-KR" altLang="en-US" dirty="0"/>
              <a:t>그 결과 나머지 트랜잭션은 정상적으로 실행됨</a:t>
            </a:r>
            <a:endParaRPr lang="en-US" altLang="ko-KR" dirty="0"/>
          </a:p>
          <a:p>
            <a:pPr lvl="1">
              <a:buNone/>
            </a:pPr>
            <a:r>
              <a:rPr lang="en-US" altLang="ko-KR" dirty="0"/>
              <a:t>   </a:t>
            </a:r>
            <a:r>
              <a:rPr lang="ko-KR" altLang="en-US" dirty="0"/>
              <a:t>이때 중지시키는 트랜잭션에서 변경한 데이터는 원래 상태로 되돌려 놓음</a:t>
            </a:r>
            <a:r>
              <a:rPr lang="en-US" altLang="ko-KR" dirty="0"/>
              <a:t>.</a:t>
            </a:r>
            <a:endParaRPr lang="ko-KR" altLang="en-US" dirty="0"/>
          </a:p>
          <a:p>
            <a:pPr algn="just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52075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데드락</a:t>
            </a:r>
            <a:endParaRPr lang="ko-KR" altLang="en-US" dirty="0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FB3B631C-3D0A-4157-95F8-0D7322D22C47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887"/>
          <a:stretch/>
        </p:blipFill>
        <p:spPr>
          <a:xfrm>
            <a:off x="1090410" y="1412776"/>
            <a:ext cx="6963180" cy="3600400"/>
          </a:xfr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E561ACC-3537-440F-81E4-B9BB292EAB5C}"/>
              </a:ext>
            </a:extLst>
          </p:cNvPr>
          <p:cNvSpPr/>
          <p:nvPr/>
        </p:nvSpPr>
        <p:spPr>
          <a:xfrm>
            <a:off x="4542505" y="5001378"/>
            <a:ext cx="144016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62384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데드락</a:t>
            </a:r>
            <a:endParaRPr lang="ko-KR" altLang="en-US" dirty="0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FB3B631C-3D0A-4157-95F8-0D7322D22C47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793"/>
          <a:stretch/>
        </p:blipFill>
        <p:spPr>
          <a:xfrm>
            <a:off x="839108" y="1916832"/>
            <a:ext cx="7465784" cy="3367676"/>
          </a:xfr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0B98152-7D19-4AF2-BD62-0EE2C081E837}"/>
              </a:ext>
            </a:extLst>
          </p:cNvPr>
          <p:cNvSpPr/>
          <p:nvPr/>
        </p:nvSpPr>
        <p:spPr>
          <a:xfrm>
            <a:off x="4505891" y="1833026"/>
            <a:ext cx="144016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52918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데드락</a:t>
            </a:r>
            <a:r>
              <a:rPr lang="ko-KR" altLang="en-US" dirty="0"/>
              <a:t> 해결</a:t>
            </a:r>
          </a:p>
        </p:txBody>
      </p:sp>
      <p:pic>
        <p:nvPicPr>
          <p:cNvPr id="7" name="내용 개체 틀 6" descr="장치이(가) 표시된 사진&#10;&#10;자동 생성된 설명">
            <a:extLst>
              <a:ext uri="{FF2B5EF4-FFF2-40B4-BE49-F238E27FC236}">
                <a16:creationId xmlns:a16="http://schemas.microsoft.com/office/drawing/2014/main" id="{4396F16D-DCAD-4434-A3EC-EF6079E7EAAC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060848"/>
            <a:ext cx="4362202" cy="2685684"/>
          </a:xfr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1386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0CC82D4-4C63-4832-8984-B3DB80EBDB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8208912" cy="4104456"/>
          </a:xfrm>
        </p:spPr>
        <p:txBody>
          <a:bodyPr/>
          <a:lstStyle/>
          <a:p>
            <a:r>
              <a:rPr lang="ko-KR" altLang="en-US" dirty="0"/>
              <a:t>트랜잭션의 개념을 이해하고 데이터베이스에서 왜 중요한지 알아본다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트랜잭션 실행 시 동시성 제어가 필요한 이유를 알아보고 </a:t>
            </a:r>
            <a:r>
              <a:rPr lang="ko-KR" altLang="en-US" dirty="0" err="1"/>
              <a:t>락킹을</a:t>
            </a:r>
            <a:r>
              <a:rPr lang="ko-KR" altLang="en-US" dirty="0"/>
              <a:t> 이용한 동시성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제어 기법에 대해 알아본다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락킹보다</a:t>
            </a:r>
            <a:r>
              <a:rPr lang="ko-KR" altLang="en-US" dirty="0"/>
              <a:t> 완화된 방법으로 트랜잭션의 동시성을 높이는 트랜잭션 고립 수준에 대해 알아본다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데이터베이스 시스템에 문제가 생길 때의 복구 방법을 알아본다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303685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ko-KR" altLang="en-US"/>
              <a:t>연습문제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EA551A-C559-4B16-A9D9-68CDB1A9E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68" y="1268760"/>
            <a:ext cx="7919864" cy="3964027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40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51956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트랜잭션 고립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DD4CF4-CEE9-4EF0-A1CC-2BD44C2E1339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트랜잭션 동시 실행 문제</a:t>
            </a:r>
            <a:endParaRPr lang="en-US" altLang="ko-KR" dirty="0"/>
          </a:p>
          <a:p>
            <a:r>
              <a:rPr lang="ko-KR" altLang="en-US" dirty="0"/>
              <a:t>트랜잭션 고립 수준 명령어</a:t>
            </a:r>
            <a:endParaRPr lang="en-US" altLang="ko-KR" dirty="0"/>
          </a:p>
          <a:p>
            <a:r>
              <a:rPr lang="ko-KR" altLang="en-US" dirty="0"/>
              <a:t>트랜잭션 고립 수준 실습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41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94502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/>
              <a:t>트랜잭션 동시 실행 문제</a:t>
            </a: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D12F0463-761D-4839-B91A-CD6B4DF97E40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96" y="1916832"/>
            <a:ext cx="7930207" cy="1882541"/>
          </a:xfrm>
        </p:spPr>
      </p:pic>
      <p:sp>
        <p:nvSpPr>
          <p:cNvPr id="3" name="직사각형 2"/>
          <p:cNvSpPr/>
          <p:nvPr/>
        </p:nvSpPr>
        <p:spPr>
          <a:xfrm>
            <a:off x="2515298" y="3028482"/>
            <a:ext cx="50405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515298" y="3413927"/>
            <a:ext cx="50405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19672" y="3413927"/>
            <a:ext cx="50405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42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50112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오손 읽기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21CCE0-43D6-487A-9EB9-F00D9102207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오손 읽기</a:t>
            </a:r>
            <a:r>
              <a:rPr lang="en-US" altLang="ko-KR" dirty="0"/>
              <a:t>(dirty read, </a:t>
            </a:r>
            <a:r>
              <a:rPr lang="ko-KR" altLang="en-US" dirty="0"/>
              <a:t>汚損 읽기</a:t>
            </a:r>
            <a:r>
              <a:rPr lang="en-US" altLang="ko-KR" dirty="0"/>
              <a:t>) </a:t>
            </a:r>
          </a:p>
          <a:p>
            <a:pPr lvl="1"/>
            <a:r>
              <a:rPr lang="ko-KR" altLang="en-US" dirty="0"/>
              <a:t>읽기 작업을 하는 트랜잭션 </a:t>
            </a:r>
            <a:r>
              <a:rPr lang="en-US" altLang="ko-KR" dirty="0"/>
              <a:t>1</a:t>
            </a:r>
            <a:r>
              <a:rPr lang="ko-KR" altLang="en-US" dirty="0"/>
              <a:t>이 쓰기 작업을 하는 트랜잭션 </a:t>
            </a:r>
            <a:r>
              <a:rPr lang="en-US" altLang="ko-KR" dirty="0"/>
              <a:t>2</a:t>
            </a:r>
            <a:r>
              <a:rPr lang="ko-KR" altLang="en-US" dirty="0"/>
              <a:t>가 작업한 중간 데이터를 읽기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때문에 생기는 문제</a:t>
            </a:r>
          </a:p>
          <a:p>
            <a:pPr lvl="1"/>
            <a:r>
              <a:rPr lang="ko-KR" altLang="en-US" dirty="0"/>
              <a:t>작업 중인 트랜잭션 </a:t>
            </a:r>
            <a:r>
              <a:rPr lang="en-US" altLang="ko-KR" dirty="0"/>
              <a:t>2</a:t>
            </a:r>
            <a:r>
              <a:rPr lang="ko-KR" altLang="en-US" dirty="0"/>
              <a:t>가 어떤 이유에서 작업을 철회</a:t>
            </a:r>
            <a:r>
              <a:rPr lang="en-US" altLang="ko-KR" dirty="0"/>
              <a:t>(ROLLBACK)</a:t>
            </a:r>
            <a:r>
              <a:rPr lang="ko-KR" altLang="en-US" dirty="0"/>
              <a:t>할 경우 트랜잭션 </a:t>
            </a:r>
            <a:r>
              <a:rPr lang="en-US" altLang="ko-KR" dirty="0"/>
              <a:t>1</a:t>
            </a:r>
            <a:r>
              <a:rPr lang="ko-KR" altLang="en-US" dirty="0"/>
              <a:t>은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무효가 된 데이터를 읽게 되고 잘못된 결과를 도출하는 현상</a:t>
            </a:r>
            <a:endParaRPr lang="en-US" altLang="ko-KR" dirty="0"/>
          </a:p>
          <a:p>
            <a:pPr lvl="1"/>
            <a:endParaRPr lang="en-US" altLang="ko-KR" sz="1050" dirty="0"/>
          </a:p>
          <a:p>
            <a:r>
              <a:rPr lang="ko-KR" altLang="en-US" dirty="0"/>
              <a:t>오손 읽기</a:t>
            </a:r>
            <a:r>
              <a:rPr lang="en-US" altLang="ko-KR" dirty="0"/>
              <a:t>(dirty read)</a:t>
            </a:r>
            <a:r>
              <a:rPr lang="ko-KR" altLang="en-US" dirty="0"/>
              <a:t>를 실험하기 위한 실습테이블 생성</a:t>
            </a:r>
            <a:r>
              <a:rPr lang="en-US" altLang="ko-KR" dirty="0"/>
              <a:t> 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95CFFFBC-4D77-4099-BA0C-CD2827947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144816"/>
            <a:ext cx="5693862" cy="3418663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43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54881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오손 읽기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21CCE0-43D6-487A-9EB9-F00D9102207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algn="just"/>
            <a:r>
              <a:rPr lang="en-US" altLang="ko-KR" dirty="0"/>
              <a:t>[</a:t>
            </a:r>
            <a:r>
              <a:rPr lang="ko-KR" altLang="en-US" dirty="0"/>
              <a:t>작업 설명</a:t>
            </a:r>
            <a:r>
              <a:rPr lang="en-US" altLang="ko-KR" dirty="0"/>
              <a:t>] </a:t>
            </a:r>
            <a:r>
              <a:rPr lang="ko-KR" altLang="en-US" dirty="0"/>
              <a:t>두 개의 트랜잭션을 동시에 실행</a:t>
            </a:r>
          </a:p>
          <a:p>
            <a:pPr lvl="1" algn="just"/>
            <a:r>
              <a:rPr lang="ko-KR" altLang="en-US" dirty="0"/>
              <a:t>트랜잭션 </a:t>
            </a:r>
            <a:r>
              <a:rPr lang="en-US" altLang="ko-KR" dirty="0"/>
              <a:t>T1, T2</a:t>
            </a:r>
            <a:r>
              <a:rPr lang="ko-KR" altLang="en-US" dirty="0"/>
              <a:t>가 동시에 실행된다</a:t>
            </a:r>
            <a:r>
              <a:rPr lang="en-US" altLang="ko-KR" dirty="0"/>
              <a:t>. T1</a:t>
            </a:r>
            <a:r>
              <a:rPr lang="ko-KR" altLang="en-US" dirty="0"/>
              <a:t>은 읽기만 하고 </a:t>
            </a:r>
            <a:r>
              <a:rPr lang="en-US" altLang="ko-KR" dirty="0"/>
              <a:t>T2</a:t>
            </a:r>
            <a:r>
              <a:rPr lang="ko-KR" altLang="en-US" dirty="0"/>
              <a:t>는 쓰기를 한다</a:t>
            </a:r>
            <a:r>
              <a:rPr lang="en-US" altLang="ko-KR" dirty="0"/>
              <a:t>. </a:t>
            </a:r>
          </a:p>
          <a:p>
            <a:pPr lvl="1" algn="just"/>
            <a:r>
              <a:rPr lang="en-US" altLang="ko-KR" dirty="0"/>
              <a:t>T1</a:t>
            </a:r>
            <a:r>
              <a:rPr lang="ko-KR" altLang="en-US" dirty="0"/>
              <a:t>은 </a:t>
            </a:r>
            <a:r>
              <a:rPr lang="en-US" altLang="ko-KR" dirty="0"/>
              <a:t>T2</a:t>
            </a:r>
            <a:r>
              <a:rPr lang="ko-KR" altLang="en-US" dirty="0"/>
              <a:t>가 변경한 데이터를 읽어와 작업하는데</a:t>
            </a:r>
            <a:r>
              <a:rPr lang="en-US" altLang="ko-KR" dirty="0"/>
              <a:t>, T2</a:t>
            </a:r>
            <a:r>
              <a:rPr lang="ko-KR" altLang="en-US" dirty="0"/>
              <a:t>가 작업 중 철회</a:t>
            </a:r>
            <a:r>
              <a:rPr lang="en-US" altLang="ko-KR" dirty="0"/>
              <a:t>(ROLLBACK)</a:t>
            </a:r>
            <a:r>
              <a:rPr lang="ko-KR" altLang="en-US" dirty="0"/>
              <a:t>를 하게 되었다</a:t>
            </a:r>
            <a:r>
              <a:rPr lang="en-US" altLang="ko-KR" dirty="0"/>
              <a:t>.</a:t>
            </a:r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[</a:t>
            </a:r>
            <a:r>
              <a:rPr lang="ko-KR" altLang="en-US" dirty="0"/>
              <a:t>문제 발생</a:t>
            </a:r>
            <a:r>
              <a:rPr lang="en-US" altLang="ko-KR" dirty="0"/>
              <a:t>] </a:t>
            </a:r>
            <a:r>
              <a:rPr lang="ko-KR" altLang="en-US" dirty="0"/>
              <a:t>오손 읽기</a:t>
            </a:r>
          </a:p>
          <a:p>
            <a:pPr lvl="1" algn="just"/>
            <a:r>
              <a:rPr lang="en-US" altLang="ko-KR" dirty="0"/>
              <a:t>T2</a:t>
            </a:r>
            <a:r>
              <a:rPr lang="ko-KR" altLang="en-US" dirty="0"/>
              <a:t>가 변경한 데이터를 </a:t>
            </a:r>
            <a:r>
              <a:rPr lang="en-US" altLang="ko-KR" dirty="0"/>
              <a:t>T1</a:t>
            </a:r>
            <a:r>
              <a:rPr lang="ko-KR" altLang="en-US" dirty="0"/>
              <a:t>이 읽은 후 어떤 원인으로 인하여 </a:t>
            </a:r>
            <a:r>
              <a:rPr lang="en-US" altLang="ko-KR" dirty="0"/>
              <a:t>T2</a:t>
            </a:r>
            <a:r>
              <a:rPr lang="ko-KR" altLang="en-US" dirty="0"/>
              <a:t>가 스스로 철회</a:t>
            </a:r>
            <a:r>
              <a:rPr lang="en-US" altLang="ko-KR" dirty="0"/>
              <a:t>(ROLLBACK)</a:t>
            </a:r>
            <a:r>
              <a:rPr lang="ko-KR" altLang="en-US" dirty="0"/>
              <a:t>를 하게 되었다</a:t>
            </a:r>
            <a:r>
              <a:rPr lang="en-US" altLang="ko-KR" dirty="0"/>
              <a:t>. </a:t>
            </a:r>
            <a:r>
              <a:rPr lang="ko-KR" altLang="en-US" dirty="0"/>
              <a:t>철회를 하면 </a:t>
            </a:r>
            <a:r>
              <a:rPr lang="en-US" altLang="ko-KR" dirty="0"/>
              <a:t>T2</a:t>
            </a:r>
            <a:r>
              <a:rPr lang="ko-KR" altLang="en-US" dirty="0"/>
              <a:t>의 작업은 없던 일이 된다</a:t>
            </a:r>
            <a:r>
              <a:rPr lang="en-US" altLang="ko-KR" dirty="0"/>
              <a:t>.</a:t>
            </a:r>
          </a:p>
          <a:p>
            <a:pPr lvl="1" algn="just"/>
            <a:r>
              <a:rPr lang="en-US" altLang="ko-KR" dirty="0"/>
              <a:t> T1</a:t>
            </a:r>
            <a:r>
              <a:rPr lang="ko-KR" altLang="en-US" dirty="0"/>
              <a:t>은 </a:t>
            </a:r>
            <a:r>
              <a:rPr lang="en-US" altLang="ko-KR" dirty="0"/>
              <a:t>T2</a:t>
            </a:r>
            <a:r>
              <a:rPr lang="ko-KR" altLang="en-US" dirty="0"/>
              <a:t>가 종료하지 않은 상태에서 </a:t>
            </a:r>
            <a:r>
              <a:rPr lang="en-US" altLang="ko-KR" dirty="0"/>
              <a:t>T2</a:t>
            </a:r>
            <a:r>
              <a:rPr lang="ko-KR" altLang="en-US" dirty="0"/>
              <a:t>가 변경한 데이터를 보고 작업을 하게 된 것이다</a:t>
            </a:r>
            <a:r>
              <a:rPr lang="en-US" altLang="ko-KR" dirty="0"/>
              <a:t>. </a:t>
            </a:r>
          </a:p>
          <a:p>
            <a:pPr lvl="1" algn="just"/>
            <a:r>
              <a:rPr lang="ko-KR" altLang="en-US" dirty="0"/>
              <a:t>아래는 트랜잭션 </a:t>
            </a:r>
            <a:r>
              <a:rPr lang="en-US" altLang="ko-KR" dirty="0"/>
              <a:t>T2</a:t>
            </a:r>
            <a:r>
              <a:rPr lang="ko-KR" altLang="en-US" dirty="0"/>
              <a:t>가 홍길동의 나이를 </a:t>
            </a:r>
            <a:r>
              <a:rPr lang="en-US" altLang="ko-KR" dirty="0"/>
              <a:t>30</a:t>
            </a:r>
            <a:r>
              <a:rPr lang="ko-KR" altLang="en-US" dirty="0"/>
              <a:t>에서 </a:t>
            </a:r>
            <a:r>
              <a:rPr lang="en-US" altLang="ko-KR" dirty="0"/>
              <a:t>21</a:t>
            </a:r>
            <a:r>
              <a:rPr lang="ko-KR" altLang="en-US" dirty="0"/>
              <a:t>로 변경한 후 철회</a:t>
            </a:r>
            <a:r>
              <a:rPr lang="en-US" altLang="ko-KR" dirty="0"/>
              <a:t>(ROLLBACK)</a:t>
            </a:r>
            <a:r>
              <a:rPr lang="ko-KR" altLang="en-US" dirty="0"/>
              <a:t>하여</a:t>
            </a:r>
            <a:r>
              <a:rPr lang="en-US" altLang="ko-KR" dirty="0"/>
              <a:t>, </a:t>
            </a:r>
            <a:r>
              <a:rPr lang="ko-KR" altLang="en-US" dirty="0"/>
              <a:t>트랜잭션 </a:t>
            </a:r>
            <a:r>
              <a:rPr lang="en-US" altLang="ko-KR" dirty="0"/>
              <a:t>T1</a:t>
            </a:r>
            <a:r>
              <a:rPr lang="ko-KR" altLang="en-US" dirty="0"/>
              <a:t>에게 오류를 발생시킨 예다</a:t>
            </a:r>
            <a:r>
              <a:rPr lang="en-US" altLang="ko-KR" dirty="0"/>
              <a:t>.</a:t>
            </a:r>
          </a:p>
          <a:p>
            <a:pPr algn="just"/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44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44543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오손 읽기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D00CABD-4B0D-4993-8377-0B71630CBDA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7544" y="1124744"/>
            <a:ext cx="8208912" cy="5400600"/>
          </a:xfrm>
        </p:spPr>
        <p:txBody>
          <a:bodyPr/>
          <a:lstStyle/>
          <a:p>
            <a:pPr lvl="1"/>
            <a:r>
              <a:rPr lang="ko-KR" altLang="en-US" dirty="0"/>
              <a:t>오라클은 기본적으로 </a:t>
            </a:r>
            <a:r>
              <a:rPr lang="en-US" altLang="ko-KR" dirty="0"/>
              <a:t>READ UNCOMMITTED</a:t>
            </a:r>
            <a:r>
              <a:rPr lang="ko-KR" altLang="en-US" dirty="0"/>
              <a:t>명령을 제공하지 않기 때문에 실험 재현은 불가능</a:t>
            </a:r>
          </a:p>
        </p:txBody>
      </p:sp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FB9B541B-B846-40BB-9101-F12C69E66C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167"/>
          <a:stretch/>
        </p:blipFill>
        <p:spPr>
          <a:xfrm>
            <a:off x="1178278" y="1673178"/>
            <a:ext cx="6696744" cy="430373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BD0B9EB-EC5A-4278-9835-B3FB192C646D}"/>
              </a:ext>
            </a:extLst>
          </p:cNvPr>
          <p:cNvSpPr/>
          <p:nvPr/>
        </p:nvSpPr>
        <p:spPr>
          <a:xfrm>
            <a:off x="4454642" y="5823911"/>
            <a:ext cx="144016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45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93690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오손 읽기</a:t>
            </a:r>
          </a:p>
        </p:txBody>
      </p:sp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FB9B541B-B846-40BB-9101-F12C69E66C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549" b="4310"/>
          <a:stretch/>
        </p:blipFill>
        <p:spPr>
          <a:xfrm>
            <a:off x="1187624" y="2060848"/>
            <a:ext cx="6538015" cy="329001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BD0B9EB-EC5A-4278-9835-B3FB192C646D}"/>
              </a:ext>
            </a:extLst>
          </p:cNvPr>
          <p:cNvSpPr/>
          <p:nvPr/>
        </p:nvSpPr>
        <p:spPr>
          <a:xfrm>
            <a:off x="4456631" y="1960458"/>
            <a:ext cx="144016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46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7730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반복불가능 읽기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21CCE0-43D6-487A-9EB9-F00D9102207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algn="just"/>
            <a:r>
              <a:rPr lang="ko-KR" altLang="en-US" dirty="0"/>
              <a:t>반복불가능 읽기</a:t>
            </a:r>
            <a:r>
              <a:rPr lang="en-US" altLang="ko-KR" dirty="0"/>
              <a:t>(non-repeatable read) </a:t>
            </a:r>
          </a:p>
          <a:p>
            <a:pPr lvl="1" algn="just"/>
            <a:r>
              <a:rPr lang="ko-KR" altLang="en-US" dirty="0"/>
              <a:t>트랜잭션 </a:t>
            </a:r>
            <a:r>
              <a:rPr lang="en-US" altLang="ko-KR" dirty="0"/>
              <a:t>1</a:t>
            </a:r>
            <a:r>
              <a:rPr lang="ko-KR" altLang="en-US" dirty="0"/>
              <a:t>이 데이터를 읽고 트랜잭션 </a:t>
            </a:r>
            <a:r>
              <a:rPr lang="en-US" altLang="ko-KR" dirty="0"/>
              <a:t>2</a:t>
            </a:r>
            <a:r>
              <a:rPr lang="ko-KR" altLang="en-US" dirty="0"/>
              <a:t>가 데이터를 쓰고</a:t>
            </a:r>
            <a:r>
              <a:rPr lang="en-US" altLang="ko-KR" dirty="0"/>
              <a:t>(</a:t>
            </a:r>
            <a:r>
              <a:rPr lang="ko-KR" altLang="en-US" dirty="0"/>
              <a:t>갱신</a:t>
            </a:r>
            <a:r>
              <a:rPr lang="en-US" altLang="ko-KR" dirty="0"/>
              <a:t>, UPDATE) </a:t>
            </a:r>
            <a:r>
              <a:rPr lang="ko-KR" altLang="en-US" dirty="0"/>
              <a:t>트랜잭션 </a:t>
            </a:r>
            <a:r>
              <a:rPr lang="en-US" altLang="ko-KR" dirty="0"/>
              <a:t>1</a:t>
            </a:r>
            <a:r>
              <a:rPr lang="ko-KR" altLang="en-US" dirty="0"/>
              <a:t>이 다시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한 번 데이터를 읽을 때 생기는 문제</a:t>
            </a:r>
          </a:p>
          <a:p>
            <a:pPr lvl="1" algn="just"/>
            <a:r>
              <a:rPr lang="ko-KR" altLang="en-US" dirty="0"/>
              <a:t>트랜잭션 </a:t>
            </a:r>
            <a:r>
              <a:rPr lang="en-US" altLang="ko-KR" dirty="0"/>
              <a:t>1</a:t>
            </a:r>
            <a:r>
              <a:rPr lang="ko-KR" altLang="en-US" dirty="0"/>
              <a:t>이 읽기 작업을 다시 한 번 반복할 경우 이전의 결과와 다른 결과가 나오는 현상</a:t>
            </a:r>
          </a:p>
          <a:p>
            <a:pPr algn="just"/>
            <a:endParaRPr lang="ko-KR" altLang="en-US" dirty="0"/>
          </a:p>
          <a:p>
            <a:pPr algn="just"/>
            <a:r>
              <a:rPr lang="en-US" altLang="ko-KR" dirty="0"/>
              <a:t>[</a:t>
            </a:r>
            <a:r>
              <a:rPr lang="ko-KR" altLang="en-US" dirty="0"/>
              <a:t>작업 설명</a:t>
            </a:r>
            <a:r>
              <a:rPr lang="en-US" altLang="ko-KR" dirty="0"/>
              <a:t>] </a:t>
            </a:r>
            <a:r>
              <a:rPr lang="ko-KR" altLang="en-US" dirty="0"/>
              <a:t>두 개의 트랜잭션을 동시에 실행</a:t>
            </a:r>
          </a:p>
          <a:p>
            <a:pPr lvl="1" algn="just"/>
            <a:r>
              <a:rPr lang="ko-KR" altLang="en-US" dirty="0"/>
              <a:t>트랜잭션 </a:t>
            </a:r>
            <a:r>
              <a:rPr lang="en-US" altLang="ko-KR" dirty="0"/>
              <a:t>T1, T2</a:t>
            </a:r>
            <a:r>
              <a:rPr lang="ko-KR" altLang="en-US" dirty="0"/>
              <a:t>가 동시에 실행된다</a:t>
            </a:r>
            <a:endParaRPr lang="en-US" altLang="ko-KR" dirty="0"/>
          </a:p>
          <a:p>
            <a:pPr lvl="1" algn="just"/>
            <a:r>
              <a:rPr lang="en-US" altLang="ko-KR" dirty="0"/>
              <a:t>T1</a:t>
            </a:r>
            <a:r>
              <a:rPr lang="ko-KR" altLang="en-US" dirty="0"/>
              <a:t>은 읽기만 하고 </a:t>
            </a:r>
            <a:r>
              <a:rPr lang="en-US" altLang="ko-KR" dirty="0"/>
              <a:t>T2</a:t>
            </a:r>
            <a:r>
              <a:rPr lang="ko-KR" altLang="en-US" dirty="0"/>
              <a:t>는 쓰기</a:t>
            </a:r>
            <a:r>
              <a:rPr lang="en-US" altLang="ko-KR" dirty="0"/>
              <a:t>(</a:t>
            </a:r>
            <a:r>
              <a:rPr lang="ko-KR" altLang="en-US" dirty="0"/>
              <a:t>갱신</a:t>
            </a:r>
            <a:r>
              <a:rPr lang="en-US" altLang="ko-KR" dirty="0"/>
              <a:t>, UPDATE)</a:t>
            </a:r>
            <a:r>
              <a:rPr lang="ko-KR" altLang="en-US" dirty="0"/>
              <a:t>를 한다</a:t>
            </a:r>
            <a:r>
              <a:rPr lang="en-US" altLang="ko-KR" dirty="0"/>
              <a:t>. T1</a:t>
            </a:r>
            <a:r>
              <a:rPr lang="ko-KR" altLang="en-US" dirty="0"/>
              <a:t>은 데이터를 읽고 작업을 한 후</a:t>
            </a:r>
            <a:r>
              <a:rPr lang="en-US" altLang="ko-KR" dirty="0"/>
              <a:t>, T2</a:t>
            </a:r>
            <a:r>
              <a:rPr lang="ko-KR" altLang="en-US" dirty="0"/>
              <a:t>가 변경한 데이터를 다시 한 번 읽어와 작업을 한다</a:t>
            </a:r>
            <a:r>
              <a:rPr lang="en-US" altLang="ko-KR" dirty="0"/>
              <a:t>.</a:t>
            </a:r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[</a:t>
            </a:r>
            <a:r>
              <a:rPr lang="ko-KR" altLang="en-US" dirty="0"/>
              <a:t>문제 발생</a:t>
            </a:r>
            <a:r>
              <a:rPr lang="en-US" altLang="ko-KR" dirty="0"/>
              <a:t>] </a:t>
            </a:r>
            <a:r>
              <a:rPr lang="ko-KR" altLang="en-US" dirty="0"/>
              <a:t>반복불가능 읽기</a:t>
            </a:r>
          </a:p>
          <a:p>
            <a:pPr lvl="1" algn="just"/>
            <a:r>
              <a:rPr lang="en-US" altLang="ko-KR" dirty="0"/>
              <a:t>T1</a:t>
            </a:r>
            <a:r>
              <a:rPr lang="ko-KR" altLang="en-US" dirty="0"/>
              <a:t>이 데이터를 읽고 작업하던 중 </a:t>
            </a:r>
            <a:r>
              <a:rPr lang="en-US" altLang="ko-KR" dirty="0"/>
              <a:t>T2</a:t>
            </a:r>
            <a:r>
              <a:rPr lang="ko-KR" altLang="en-US" dirty="0"/>
              <a:t>가 데이터를 변경하였다</a:t>
            </a:r>
            <a:r>
              <a:rPr lang="en-US" altLang="ko-KR" dirty="0"/>
              <a:t>.</a:t>
            </a:r>
          </a:p>
          <a:p>
            <a:pPr lvl="1" algn="just"/>
            <a:r>
              <a:rPr lang="en-US" altLang="ko-KR" dirty="0"/>
              <a:t> T1</a:t>
            </a:r>
            <a:r>
              <a:rPr lang="ko-KR" altLang="en-US" dirty="0"/>
              <a:t>은 변경한 데이터를 보고 다시 한 번 작업을 하였다</a:t>
            </a:r>
            <a:r>
              <a:rPr lang="en-US" altLang="ko-KR" dirty="0"/>
              <a:t>.</a:t>
            </a:r>
          </a:p>
          <a:p>
            <a:pPr lvl="1" algn="just"/>
            <a:r>
              <a:rPr lang="ko-KR" altLang="en-US" dirty="0"/>
              <a:t>오손 읽기와 달리 이번에는 </a:t>
            </a:r>
            <a:r>
              <a:rPr lang="en-US" altLang="ko-KR" dirty="0"/>
              <a:t>T2</a:t>
            </a:r>
            <a:r>
              <a:rPr lang="ko-KR" altLang="en-US" dirty="0"/>
              <a:t>가 </a:t>
            </a:r>
            <a:r>
              <a:rPr lang="en-US" altLang="ko-KR" dirty="0"/>
              <a:t>COMMIT</a:t>
            </a:r>
            <a:r>
              <a:rPr lang="ko-KR" altLang="en-US" dirty="0"/>
              <a:t>을 했기 때문에 틀린 데이터는 아니다</a:t>
            </a:r>
            <a:r>
              <a:rPr lang="en-US" altLang="ko-KR" dirty="0"/>
              <a:t>.</a:t>
            </a:r>
          </a:p>
          <a:p>
            <a:pPr lvl="1" algn="just"/>
            <a:r>
              <a:rPr lang="ko-KR" altLang="en-US" dirty="0"/>
              <a:t>그런데 </a:t>
            </a:r>
            <a:r>
              <a:rPr lang="en-US" altLang="ko-KR" dirty="0"/>
              <a:t>T1 </a:t>
            </a:r>
            <a:r>
              <a:rPr lang="ko-KR" altLang="en-US" dirty="0"/>
              <a:t>입장에서는 같은 </a:t>
            </a:r>
            <a:r>
              <a:rPr lang="en-US" altLang="ko-KR" dirty="0"/>
              <a:t>SQL </a:t>
            </a:r>
            <a:r>
              <a:rPr lang="ko-KR" altLang="en-US" dirty="0"/>
              <a:t>문이 다른 결과를 도출한다</a:t>
            </a:r>
            <a:r>
              <a:rPr lang="en-US" altLang="ko-KR" dirty="0"/>
              <a:t>.</a:t>
            </a:r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47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34802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반복불가능 읽기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21CCE0-43D6-487A-9EB9-F00D9102207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DB6E7880-A142-44ED-B3FC-3500C8413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993589"/>
            <a:ext cx="6881683" cy="5522552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48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7964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유령데이터 읽기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21CCE0-43D6-487A-9EB9-F00D9102207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algn="just"/>
            <a:r>
              <a:rPr lang="ko-KR" altLang="en-US" dirty="0"/>
              <a:t>유령데이터 읽기</a:t>
            </a:r>
            <a:r>
              <a:rPr lang="en-US" altLang="ko-KR" dirty="0"/>
              <a:t>(phantom read) </a:t>
            </a:r>
          </a:p>
          <a:p>
            <a:pPr lvl="1" algn="just"/>
            <a:r>
              <a:rPr lang="ko-KR" altLang="en-US" dirty="0"/>
              <a:t>트랜잭션 </a:t>
            </a:r>
            <a:r>
              <a:rPr lang="en-US" altLang="ko-KR" dirty="0"/>
              <a:t>1</a:t>
            </a:r>
            <a:r>
              <a:rPr lang="ko-KR" altLang="en-US" dirty="0"/>
              <a:t>이 데이터를 읽고 트랜잭션 </a:t>
            </a:r>
            <a:r>
              <a:rPr lang="en-US" altLang="ko-KR" dirty="0"/>
              <a:t>2</a:t>
            </a:r>
            <a:r>
              <a:rPr lang="ko-KR" altLang="en-US" dirty="0"/>
              <a:t>가 데이터를 쓰고</a:t>
            </a:r>
            <a:r>
              <a:rPr lang="en-US" altLang="ko-KR" dirty="0"/>
              <a:t>(</a:t>
            </a:r>
            <a:r>
              <a:rPr lang="ko-KR" altLang="en-US" dirty="0"/>
              <a:t>삽입</a:t>
            </a:r>
            <a:r>
              <a:rPr lang="en-US" altLang="ko-KR" dirty="0"/>
              <a:t>, INSERT) </a:t>
            </a:r>
            <a:r>
              <a:rPr lang="ko-KR" altLang="en-US" dirty="0"/>
              <a:t>트랜잭션 </a:t>
            </a:r>
            <a:r>
              <a:rPr lang="en-US" altLang="ko-KR" dirty="0"/>
              <a:t>1</a:t>
            </a:r>
            <a:r>
              <a:rPr lang="ko-KR" altLang="en-US" dirty="0"/>
              <a:t>이 다시 한 번 데이터를 읽을 때 생기는 문제</a:t>
            </a:r>
          </a:p>
          <a:p>
            <a:pPr lvl="1" algn="just"/>
            <a:r>
              <a:rPr lang="ko-KR" altLang="en-US" dirty="0"/>
              <a:t>트랜잭션 </a:t>
            </a:r>
            <a:r>
              <a:rPr lang="en-US" altLang="ko-KR" dirty="0"/>
              <a:t>1</a:t>
            </a:r>
            <a:r>
              <a:rPr lang="ko-KR" altLang="en-US" dirty="0"/>
              <a:t>이 읽기 작업을 다시 한 번 반복할 경우 이전에 없던 데이터</a:t>
            </a:r>
            <a:r>
              <a:rPr lang="en-US" altLang="ko-KR" dirty="0"/>
              <a:t>(</a:t>
            </a:r>
            <a:r>
              <a:rPr lang="ko-KR" altLang="en-US" dirty="0"/>
              <a:t>유령 데이터</a:t>
            </a:r>
            <a:r>
              <a:rPr lang="en-US" altLang="ko-KR" dirty="0"/>
              <a:t>)</a:t>
            </a:r>
            <a:r>
              <a:rPr lang="ko-KR" altLang="en-US" dirty="0"/>
              <a:t>가 나타나는 현상</a:t>
            </a:r>
          </a:p>
          <a:p>
            <a:pPr algn="just"/>
            <a:endParaRPr lang="ko-KR" altLang="en-US" dirty="0"/>
          </a:p>
          <a:p>
            <a:pPr algn="just"/>
            <a:r>
              <a:rPr lang="en-US" altLang="ko-KR" dirty="0"/>
              <a:t>[</a:t>
            </a:r>
            <a:r>
              <a:rPr lang="ko-KR" altLang="en-US" dirty="0"/>
              <a:t>작업 설명</a:t>
            </a:r>
            <a:r>
              <a:rPr lang="en-US" altLang="ko-KR" dirty="0"/>
              <a:t>] </a:t>
            </a:r>
            <a:r>
              <a:rPr lang="ko-KR" altLang="en-US" dirty="0"/>
              <a:t>두 개의 트랜잭션을 동시에 실행</a:t>
            </a:r>
          </a:p>
          <a:p>
            <a:pPr lvl="1" algn="just"/>
            <a:r>
              <a:rPr lang="ko-KR" altLang="en-US" dirty="0"/>
              <a:t>트랜잭션 </a:t>
            </a:r>
            <a:r>
              <a:rPr lang="en-US" altLang="ko-KR" dirty="0"/>
              <a:t>T1</a:t>
            </a:r>
            <a:r>
              <a:rPr lang="ko-KR" altLang="en-US" dirty="0"/>
              <a:t>은 읽기만 하고 </a:t>
            </a:r>
            <a:r>
              <a:rPr lang="en-US" altLang="ko-KR" dirty="0"/>
              <a:t>T2</a:t>
            </a:r>
            <a:r>
              <a:rPr lang="ko-KR" altLang="en-US" dirty="0"/>
              <a:t>는 쓰기</a:t>
            </a:r>
            <a:r>
              <a:rPr lang="en-US" altLang="ko-KR" dirty="0"/>
              <a:t>(</a:t>
            </a:r>
            <a:r>
              <a:rPr lang="ko-KR" altLang="en-US" dirty="0"/>
              <a:t>삽입</a:t>
            </a:r>
            <a:r>
              <a:rPr lang="en-US" altLang="ko-KR" dirty="0"/>
              <a:t>, INSERT)</a:t>
            </a:r>
            <a:r>
              <a:rPr lang="ko-KR" altLang="en-US" dirty="0"/>
              <a:t>를 한다</a:t>
            </a:r>
            <a:r>
              <a:rPr lang="en-US" altLang="ko-KR" dirty="0"/>
              <a:t>. </a:t>
            </a:r>
          </a:p>
          <a:p>
            <a:pPr lvl="1" algn="just"/>
            <a:r>
              <a:rPr lang="en-US" altLang="ko-KR" dirty="0"/>
              <a:t>T1</a:t>
            </a:r>
            <a:r>
              <a:rPr lang="ko-KR" altLang="en-US" dirty="0"/>
              <a:t>은 데이터를 읽고 작업을 한 후</a:t>
            </a:r>
            <a:r>
              <a:rPr lang="en-US" altLang="ko-KR" dirty="0"/>
              <a:t>, T2</a:t>
            </a:r>
            <a:r>
              <a:rPr lang="ko-KR" altLang="en-US" dirty="0"/>
              <a:t>가 변경한 데이터를 다시 한 번 읽어와 작업을 한다</a:t>
            </a:r>
            <a:r>
              <a:rPr lang="en-US" altLang="ko-KR" dirty="0"/>
              <a:t>.</a:t>
            </a:r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[</a:t>
            </a:r>
            <a:r>
              <a:rPr lang="ko-KR" altLang="en-US" dirty="0"/>
              <a:t>문제 발생</a:t>
            </a:r>
            <a:r>
              <a:rPr lang="en-US" altLang="ko-KR" dirty="0"/>
              <a:t>] </a:t>
            </a:r>
            <a:r>
              <a:rPr lang="ko-KR" altLang="en-US" dirty="0"/>
              <a:t>유령데이터 읽기</a:t>
            </a:r>
          </a:p>
          <a:p>
            <a:pPr lvl="1" algn="just"/>
            <a:r>
              <a:rPr lang="ko-KR" altLang="en-US" dirty="0"/>
              <a:t>이번에는 </a:t>
            </a:r>
            <a:r>
              <a:rPr lang="en-US" altLang="ko-KR" dirty="0"/>
              <a:t>T1</a:t>
            </a:r>
            <a:r>
              <a:rPr lang="ko-KR" altLang="en-US" dirty="0"/>
              <a:t>이 </a:t>
            </a:r>
            <a:r>
              <a:rPr lang="en-US" altLang="ko-KR" dirty="0"/>
              <a:t>T2</a:t>
            </a:r>
            <a:r>
              <a:rPr lang="ko-KR" altLang="en-US" dirty="0"/>
              <a:t>가 새로운 데이터를 삽입한 사실을 모르고 작업을 한다</a:t>
            </a:r>
            <a:endParaRPr lang="en-US" altLang="ko-KR" dirty="0"/>
          </a:p>
          <a:p>
            <a:pPr lvl="1" algn="just"/>
            <a:r>
              <a:rPr lang="en-US" altLang="ko-KR" dirty="0"/>
              <a:t>T2</a:t>
            </a:r>
            <a:r>
              <a:rPr lang="ko-KR" altLang="en-US" dirty="0"/>
              <a:t>가 </a:t>
            </a:r>
            <a:r>
              <a:rPr lang="en-US" altLang="ko-KR" dirty="0"/>
              <a:t>COMMIT</a:t>
            </a:r>
            <a:r>
              <a:rPr lang="ko-KR" altLang="en-US" dirty="0"/>
              <a:t>을 했기 때문에 틀린 데이터는 아니다</a:t>
            </a:r>
            <a:endParaRPr lang="en-US" altLang="ko-KR" dirty="0"/>
          </a:p>
          <a:p>
            <a:pPr lvl="1" algn="just"/>
            <a:r>
              <a:rPr lang="ko-KR" altLang="en-US" dirty="0"/>
              <a:t>그러나 </a:t>
            </a:r>
            <a:r>
              <a:rPr lang="en-US" altLang="ko-KR" dirty="0"/>
              <a:t>T1 </a:t>
            </a:r>
            <a:r>
              <a:rPr lang="ko-KR" altLang="en-US" dirty="0"/>
              <a:t>입장에서는 새로운 데이터가 반영되어 반복불가능 읽기와 마찬가지로 같은 </a:t>
            </a:r>
            <a:r>
              <a:rPr lang="en-US" altLang="ko-KR" dirty="0"/>
              <a:t>SQL </a:t>
            </a:r>
            <a:r>
              <a:rPr lang="ko-KR" altLang="en-US" dirty="0"/>
              <a:t>문이 다른 결과를 도출한다</a:t>
            </a:r>
            <a:r>
              <a:rPr lang="en-US" altLang="ko-KR" dirty="0"/>
              <a:t>.</a:t>
            </a:r>
          </a:p>
          <a:p>
            <a:pPr lvl="1" algn="just"/>
            <a:r>
              <a:rPr lang="ko-KR" altLang="en-US" dirty="0"/>
              <a:t>유령데이터 읽기는 반복불가능 읽기와 비슷하지만 없던 데이터가 삽입되었기 때문에 다르게 구분한다</a:t>
            </a:r>
            <a:r>
              <a:rPr lang="en-US" altLang="ko-KR" dirty="0"/>
              <a:t>.</a:t>
            </a:r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49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375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트랜잭션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10D54A-AD25-4D67-989D-B8332799A68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트랜잭션의 개념</a:t>
            </a:r>
            <a:endParaRPr lang="en-US" altLang="ko-KR" dirty="0"/>
          </a:p>
          <a:p>
            <a:r>
              <a:rPr lang="ko-KR" altLang="en-US" dirty="0"/>
              <a:t>트랜잭션의 성질</a:t>
            </a:r>
            <a:endParaRPr lang="en-US" altLang="ko-KR" dirty="0"/>
          </a:p>
          <a:p>
            <a:r>
              <a:rPr lang="ko-KR" altLang="en-US" dirty="0"/>
              <a:t>트랜잭션과 </a:t>
            </a:r>
            <a:r>
              <a:rPr lang="en-US" altLang="ko-KR" dirty="0"/>
              <a:t>DBMS</a:t>
            </a:r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44165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유령데이터 읽기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21CCE0-43D6-487A-9EB9-F00D9102207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오라클은 기본적으로 </a:t>
            </a:r>
            <a:r>
              <a:rPr lang="en-US" altLang="ko-KR" dirty="0"/>
              <a:t>READ UNCOMMITTED</a:t>
            </a:r>
            <a:r>
              <a:rPr lang="ko-KR" altLang="en-US" dirty="0"/>
              <a:t>명령을 제공하지 않기 때문에 실험 재현은 불가능</a:t>
            </a:r>
            <a:endParaRPr lang="en-US" altLang="ko-KR" dirty="0"/>
          </a:p>
          <a:p>
            <a:pPr lvl="1"/>
            <a:r>
              <a:rPr lang="ko-KR" altLang="en-US" dirty="0"/>
              <a:t>그러나 </a:t>
            </a:r>
            <a:r>
              <a:rPr lang="en-US" altLang="ko-KR" dirty="0"/>
              <a:t>T1</a:t>
            </a:r>
            <a:r>
              <a:rPr lang="ko-KR" altLang="en-US" dirty="0"/>
              <a:t>을 </a:t>
            </a:r>
            <a:r>
              <a:rPr lang="en-US" altLang="ko-KR" dirty="0"/>
              <a:t>READ COMMITTED</a:t>
            </a:r>
            <a:r>
              <a:rPr lang="ko-KR" altLang="en-US" dirty="0"/>
              <a:t>로 바꾸어 “유령 데이터 읽기” 실험을 해볼 수 있음</a:t>
            </a:r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34EB6E8D-BBE4-4689-A6F8-C68224446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737" y="1628800"/>
            <a:ext cx="6425850" cy="505216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50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71694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3.2 </a:t>
            </a:r>
            <a:r>
              <a:rPr lang="ko-KR" altLang="en-US" dirty="0"/>
              <a:t>트랜잭션 고립 수준 명령어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21CCE0-43D6-487A-9EB9-F00D9102207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algn="just"/>
            <a:r>
              <a:rPr lang="ko-KR" altLang="en-US" dirty="0"/>
              <a:t>트랜잭션 고립 수준 명령어</a:t>
            </a:r>
            <a:r>
              <a:rPr lang="en-US" altLang="ko-KR" dirty="0"/>
              <a:t>(transaction isolation level instruction)</a:t>
            </a:r>
          </a:p>
          <a:p>
            <a:pPr lvl="1" algn="just"/>
            <a:r>
              <a:rPr lang="en-US" altLang="ko-KR" dirty="0"/>
              <a:t>DBMS</a:t>
            </a:r>
            <a:r>
              <a:rPr lang="ko-KR" altLang="en-US" dirty="0"/>
              <a:t>는 트랜잭션을 동시에 실행시키면서 </a:t>
            </a:r>
            <a:r>
              <a:rPr lang="ko-KR" altLang="en-US" dirty="0" err="1"/>
              <a:t>락보다</a:t>
            </a:r>
            <a:r>
              <a:rPr lang="ko-KR" altLang="en-US" dirty="0"/>
              <a:t> 좀 더 완화된 방법으로 문제를 해결하기 위해 제공하는 명령어 </a:t>
            </a:r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4432243"/>
              </p:ext>
            </p:extLst>
          </p:nvPr>
        </p:nvGraphicFramePr>
        <p:xfrm>
          <a:off x="611560" y="2924944"/>
          <a:ext cx="7848674" cy="2003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22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r">
                        <a:lnSpc>
                          <a:spcPct val="14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문제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고립 수준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오손 읽기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반복불가능 읽기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유령데이터 읽기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9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READ UNCOMMITTED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b="1" dirty="0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가능</a:t>
                      </a:r>
                      <a:endParaRPr lang="ko-KR" altLang="en-US" sz="1200" b="1" dirty="0">
                        <a:solidFill>
                          <a:srgbClr val="0000CC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9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READ COMMITTED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불가능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9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REPEATABLE READ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불가능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불가능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9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SERIALIZABLE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불가능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불가능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불가능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11560" y="2441253"/>
            <a:ext cx="4245456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8-5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트랜잭션 고립 수준 명령어와 발생 현상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51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764055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READ UNCOMMITTED (Level = 0)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21CCE0-43D6-487A-9EB9-F00D9102207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algn="just"/>
            <a:r>
              <a:rPr lang="ko-KR" altLang="en-US" dirty="0"/>
              <a:t>고립 수준이 가장 낮은 명령어로</a:t>
            </a:r>
            <a:r>
              <a:rPr lang="en-US" altLang="ko-KR" dirty="0"/>
              <a:t>, </a:t>
            </a:r>
            <a:r>
              <a:rPr lang="ko-KR" altLang="en-US" dirty="0"/>
              <a:t>자신의 데이터에 아무런 </a:t>
            </a:r>
            <a:r>
              <a:rPr lang="ko-KR" altLang="en-US" dirty="0" err="1"/>
              <a:t>공유락을</a:t>
            </a:r>
            <a:r>
              <a:rPr lang="ko-KR" altLang="en-US" dirty="0"/>
              <a:t> 걸지 않음</a:t>
            </a:r>
            <a:r>
              <a:rPr lang="en-US" altLang="ko-KR" dirty="0"/>
              <a:t>.</a:t>
            </a:r>
          </a:p>
          <a:p>
            <a:pPr lvl="1" algn="just"/>
            <a:r>
              <a:rPr lang="en-US" altLang="ko-KR" dirty="0"/>
              <a:t>(</a:t>
            </a:r>
            <a:r>
              <a:rPr lang="ko-KR" altLang="en-US" dirty="0"/>
              <a:t>배타락은 갱신손실 문제 때문에 걸어야 한다</a:t>
            </a:r>
            <a:r>
              <a:rPr lang="en-US" altLang="ko-KR" dirty="0"/>
              <a:t>). </a:t>
            </a:r>
          </a:p>
          <a:p>
            <a:pPr lvl="1" algn="just"/>
            <a:r>
              <a:rPr lang="ko-KR" altLang="en-US" dirty="0"/>
              <a:t>또한 다른 트랜잭션에 </a:t>
            </a:r>
            <a:r>
              <a:rPr lang="ko-KR" altLang="en-US" dirty="0" err="1"/>
              <a:t>공유락과</a:t>
            </a:r>
            <a:r>
              <a:rPr lang="ko-KR" altLang="en-US" dirty="0"/>
              <a:t> </a:t>
            </a:r>
            <a:r>
              <a:rPr lang="ko-KR" altLang="en-US" dirty="0" err="1"/>
              <a:t>배타락이</a:t>
            </a:r>
            <a:r>
              <a:rPr lang="ko-KR" altLang="en-US" dirty="0"/>
              <a:t> 걸린 데이터를 대기하지 않고 읽는다</a:t>
            </a:r>
            <a:r>
              <a:rPr lang="en-US" altLang="ko-KR" dirty="0"/>
              <a:t>. </a:t>
            </a:r>
          </a:p>
          <a:p>
            <a:pPr lvl="1" algn="just"/>
            <a:r>
              <a:rPr lang="ko-KR" altLang="en-US" dirty="0"/>
              <a:t>심지어 다른 트랜잭션이 </a:t>
            </a:r>
            <a:r>
              <a:rPr lang="en-US" altLang="ko-KR" dirty="0"/>
              <a:t>COMMIT</a:t>
            </a:r>
            <a:r>
              <a:rPr lang="ko-KR" altLang="en-US" dirty="0"/>
              <a:t>하지 않은 데이터도 읽을 수 있다</a:t>
            </a:r>
            <a:r>
              <a:rPr lang="en-US" altLang="ko-KR" dirty="0"/>
              <a:t>. </a:t>
            </a:r>
          </a:p>
          <a:p>
            <a:pPr lvl="1" algn="just"/>
            <a:r>
              <a:rPr lang="ko-KR" altLang="en-US" dirty="0"/>
              <a:t>그 때문에 오손</a:t>
            </a:r>
            <a:r>
              <a:rPr lang="en-US" altLang="ko-KR" dirty="0"/>
              <a:t>(dirty) </a:t>
            </a:r>
            <a:r>
              <a:rPr lang="ko-KR" altLang="en-US" dirty="0"/>
              <a:t>페이지의 데이터를 읽게 된다</a:t>
            </a:r>
            <a:r>
              <a:rPr lang="en-US" altLang="ko-KR" dirty="0"/>
              <a:t>. </a:t>
            </a:r>
          </a:p>
          <a:p>
            <a:pPr lvl="1" algn="just"/>
            <a:r>
              <a:rPr lang="ko-KR" altLang="en-US" dirty="0"/>
              <a:t>이 명령어는 </a:t>
            </a:r>
            <a:r>
              <a:rPr lang="en-US" altLang="ko-KR" dirty="0"/>
              <a:t>SELECT </a:t>
            </a:r>
            <a:r>
              <a:rPr lang="ko-KR" altLang="en-US" dirty="0"/>
              <a:t>질의의 대상이 되는 테이블에 대해서 </a:t>
            </a:r>
            <a:r>
              <a:rPr lang="ko-KR" altLang="en-US" dirty="0" err="1"/>
              <a:t>락을</a:t>
            </a:r>
            <a:r>
              <a:rPr lang="ko-KR" altLang="en-US" dirty="0"/>
              <a:t> 설정하지 않은 것</a:t>
            </a:r>
            <a:r>
              <a:rPr lang="en-US" altLang="ko-KR" dirty="0"/>
              <a:t>(NOLOCK)</a:t>
            </a:r>
            <a:r>
              <a:rPr lang="ko-KR" altLang="en-US" dirty="0"/>
              <a:t>과 같다</a:t>
            </a:r>
            <a:r>
              <a:rPr lang="en-US" altLang="ko-KR" dirty="0"/>
              <a:t>.</a:t>
            </a:r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C80E9B78-C4EF-4230-933B-ABAC0CF1D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5" y="3424948"/>
            <a:ext cx="7258050" cy="278130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52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79153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READ </a:t>
            </a:r>
            <a:r>
              <a:rPr lang="en-US" altLang="ko-KR" smtClean="0"/>
              <a:t>COMMITTED </a:t>
            </a:r>
            <a:r>
              <a:rPr lang="en-US" altLang="ko-KR" dirty="0"/>
              <a:t>(Level = 1)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21CCE0-43D6-487A-9EB9-F00D9102207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오손</a:t>
            </a:r>
            <a:r>
              <a:rPr lang="en-US" altLang="ko-KR" dirty="0"/>
              <a:t>(dirty) </a:t>
            </a:r>
            <a:r>
              <a:rPr lang="ko-KR" altLang="en-US" dirty="0"/>
              <a:t>페이지의 참조를 피하기 위해 자신의 데이터를 읽는 동안 </a:t>
            </a:r>
            <a:r>
              <a:rPr lang="ko-KR" altLang="en-US" dirty="0" err="1"/>
              <a:t>공유락을</a:t>
            </a:r>
            <a:r>
              <a:rPr lang="ko-KR" altLang="en-US" dirty="0"/>
              <a:t> 걸지만 트랜잭션이 끝나기 </a:t>
            </a:r>
            <a:r>
              <a:rPr lang="ko-KR" altLang="en-US" dirty="0" err="1"/>
              <a:t>전에라도</a:t>
            </a:r>
            <a:r>
              <a:rPr lang="ko-KR" altLang="en-US" dirty="0"/>
              <a:t> 해지 가능함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다른 트랜잭션 데이터는 </a:t>
            </a:r>
            <a:r>
              <a:rPr lang="ko-KR" altLang="en-US" dirty="0" err="1"/>
              <a:t>락</a:t>
            </a:r>
            <a:r>
              <a:rPr lang="ko-KR" altLang="en-US" dirty="0"/>
              <a:t> 호환성 규칙에 따라 진행한다</a:t>
            </a:r>
            <a:r>
              <a:rPr lang="en-US" altLang="ko-KR" dirty="0"/>
              <a:t>. </a:t>
            </a:r>
            <a:r>
              <a:rPr lang="ko-KR" altLang="en-US" dirty="0"/>
              <a:t>이 옵션은 오라클의 기본 설정으로 아무런 설정을 하지 않으면 </a:t>
            </a:r>
            <a:r>
              <a:rPr lang="en-US" altLang="ko-KR" dirty="0"/>
              <a:t>READ COMMITTED </a:t>
            </a:r>
            <a:r>
              <a:rPr lang="ko-KR" altLang="en-US" dirty="0"/>
              <a:t>방식으로 수행됨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algn="just"/>
            <a:endParaRPr lang="en-US" altLang="ko-KR" dirty="0"/>
          </a:p>
          <a:p>
            <a:endParaRPr lang="ko-KR" altLang="en-US" dirty="0"/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B2FFEA92-8B29-4A49-966E-13E39E181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25" y="2708920"/>
            <a:ext cx="7296150" cy="2790825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53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311944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REPEATABLE READ(Level=2)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21CCE0-43D6-487A-9EB9-F00D9102207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자신의 데이터에 설정된 </a:t>
            </a:r>
            <a:r>
              <a:rPr lang="ko-KR" altLang="en-US" dirty="0" err="1"/>
              <a:t>공유락과</a:t>
            </a:r>
            <a:r>
              <a:rPr lang="ko-KR" altLang="en-US" dirty="0"/>
              <a:t> </a:t>
            </a:r>
            <a:r>
              <a:rPr lang="ko-KR" altLang="en-US" dirty="0" err="1"/>
              <a:t>배타락을</a:t>
            </a:r>
            <a:r>
              <a:rPr lang="ko-KR" altLang="en-US" dirty="0"/>
              <a:t> 트랜잭션이 종료할 때까지 유지하여 다른 트랜잭션이 자신의 데이터를 갱신</a:t>
            </a:r>
            <a:r>
              <a:rPr lang="en-US" altLang="ko-KR" dirty="0"/>
              <a:t>(UPDATE)</a:t>
            </a:r>
            <a:r>
              <a:rPr lang="ko-KR" altLang="en-US" dirty="0"/>
              <a:t>할 수 없도록 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다른 트랜잭션 데이터는 </a:t>
            </a:r>
            <a:r>
              <a:rPr lang="ko-KR" altLang="en-US" dirty="0" err="1"/>
              <a:t>락</a:t>
            </a:r>
            <a:r>
              <a:rPr lang="ko-KR" altLang="en-US" dirty="0"/>
              <a:t> 호환성 규칙에 따라 진행한다</a:t>
            </a:r>
            <a:r>
              <a:rPr lang="en-US" altLang="ko-KR" dirty="0"/>
              <a:t>. </a:t>
            </a:r>
            <a:r>
              <a:rPr lang="ko-KR" altLang="en-US" dirty="0"/>
              <a:t>다른 고립화 수준에 비해 데이터의 동시성</a:t>
            </a:r>
            <a:r>
              <a:rPr lang="en-US" altLang="ko-KR" dirty="0"/>
              <a:t>(concurrency)</a:t>
            </a:r>
            <a:r>
              <a:rPr lang="ko-KR" altLang="en-US" dirty="0"/>
              <a:t>이 낮아 특별하지 않은 상황이라면 사용하지 않는 것이 좋다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algn="just"/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F934E603-6AF5-4DBE-B0B7-4B5BDE634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012" y="2636912"/>
            <a:ext cx="7353300" cy="2733675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54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36127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SERIALIZABLE(Level=3)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21CCE0-43D6-487A-9EB9-F00D9102207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고립 수준이 가장 높은 명령어로</a:t>
            </a:r>
            <a:r>
              <a:rPr lang="en-US" altLang="ko-KR" dirty="0"/>
              <a:t>, </a:t>
            </a:r>
            <a:r>
              <a:rPr lang="ko-KR" altLang="en-US" dirty="0"/>
              <a:t>실행 중인 트랜잭션은 다른 트랜잭션으로부터 완벽하게 분리된다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데이터 집합에 범위를 지어 잠금을 설정할 수 있기 때문에 다른 사용자가 데이터를 변경하려고 할 때 트랜잭션을 완벽하게 분리할 수 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이 명령어는 네 가지 고립화 수준 중 제한이 가장 심하고 데이터의 동시성도 낮다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이 명령어는 </a:t>
            </a:r>
            <a:r>
              <a:rPr lang="en-US" altLang="ko-KR" dirty="0"/>
              <a:t>SELECT </a:t>
            </a:r>
            <a:r>
              <a:rPr lang="ko-KR" altLang="en-US" dirty="0"/>
              <a:t>질의의 대상이 되는 테이블에 미리 </a:t>
            </a:r>
            <a:r>
              <a:rPr lang="ko-KR" altLang="en-US" dirty="0" err="1"/>
              <a:t>배타락을</a:t>
            </a:r>
            <a:r>
              <a:rPr lang="ko-KR" altLang="en-US" dirty="0"/>
              <a:t> 설정한 것과 같은 효과를 냄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1AD87EA4-8BAB-499D-B2E2-F57B177DF3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4" y="3140968"/>
            <a:ext cx="7267575" cy="310515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55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490057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트랜잭션 고립 수준 실습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21CCE0-43D6-487A-9EB9-F00D9102207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반복불가능 읽기 문제 발생 실험</a:t>
            </a:r>
          </a:p>
          <a:p>
            <a:r>
              <a:rPr lang="en-US" altLang="ko-KR" dirty="0"/>
              <a:t>[</a:t>
            </a:r>
            <a:r>
              <a:rPr lang="ko-KR" altLang="en-US" dirty="0"/>
              <a:t>문제발생</a:t>
            </a:r>
            <a:r>
              <a:rPr lang="en-US" altLang="ko-KR" dirty="0"/>
              <a:t>] </a:t>
            </a:r>
            <a:r>
              <a:rPr lang="ko-KR" altLang="en-US" dirty="0"/>
              <a:t>반복불가능 읽기 문제 </a:t>
            </a:r>
            <a:r>
              <a:rPr lang="en-US" altLang="ko-KR" dirty="0"/>
              <a:t>: </a:t>
            </a:r>
            <a:r>
              <a:rPr lang="ko-KR" altLang="en-US" dirty="0"/>
              <a:t>교재</a:t>
            </a:r>
          </a:p>
          <a:p>
            <a:endParaRPr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7BE23400-1D44-4CE6-B702-92CC7A2E2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160" y="1846047"/>
            <a:ext cx="5714216" cy="1582953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CDB16CFE-3089-436D-97CA-3F107ABAC9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14"/>
          <a:stretch/>
        </p:blipFill>
        <p:spPr>
          <a:xfrm>
            <a:off x="2288584" y="3356992"/>
            <a:ext cx="5667792" cy="3391004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56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86134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트랜잭션 고립 수준 실습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21CCE0-43D6-487A-9EB9-F00D9102207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반복불가능 읽기 문제와 방지를 위한 고립수준 </a:t>
            </a:r>
            <a:r>
              <a:rPr lang="ko-KR" altLang="en-US" dirty="0" err="1"/>
              <a:t>상향명령어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[</a:t>
            </a:r>
            <a:r>
              <a:rPr lang="ko-KR" altLang="en-US" dirty="0"/>
              <a:t>문제방지</a:t>
            </a:r>
            <a:r>
              <a:rPr lang="en-US" altLang="ko-KR" dirty="0"/>
              <a:t>] REPEATABLE READ </a:t>
            </a:r>
            <a:r>
              <a:rPr lang="ko-KR" altLang="en-US" dirty="0"/>
              <a:t>모드 </a:t>
            </a:r>
            <a:r>
              <a:rPr lang="en-US" altLang="ko-KR" dirty="0"/>
              <a:t>: </a:t>
            </a:r>
            <a:r>
              <a:rPr lang="ko-KR" altLang="en-US" dirty="0" smtClean="0"/>
              <a:t>교재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7A13D690-134F-468F-89E8-905C968A15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81"/>
          <a:stretch/>
        </p:blipFill>
        <p:spPr>
          <a:xfrm>
            <a:off x="2296004" y="1881076"/>
            <a:ext cx="5804387" cy="4792179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57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9476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트랜잭션 고립 수준 실습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21CCE0-43D6-487A-9EB9-F00D9102207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유령데이터 읽기 문제 발생 실험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[</a:t>
            </a:r>
            <a:r>
              <a:rPr lang="ko-KR" altLang="en-US" dirty="0"/>
              <a:t>문제발생</a:t>
            </a:r>
            <a:r>
              <a:rPr lang="en-US" altLang="ko-KR" dirty="0"/>
              <a:t>] </a:t>
            </a:r>
            <a:r>
              <a:rPr lang="ko-KR" altLang="en-US" dirty="0"/>
              <a:t>유령데이터 읽기 </a:t>
            </a:r>
            <a:r>
              <a:rPr lang="en-US" altLang="ko-KR" dirty="0"/>
              <a:t>: </a:t>
            </a:r>
            <a:r>
              <a:rPr lang="ko-KR" altLang="en-US" dirty="0" smtClean="0"/>
              <a:t>교재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CB10473F-2FC6-49FF-9CF1-D4DA54E7F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7" y="1858733"/>
            <a:ext cx="5472609" cy="3748511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9EB278A7-7EC1-4A9A-AA9F-1906DCCB56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663" y="5486927"/>
            <a:ext cx="5467673" cy="1211155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58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22399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트랜잭션 고립 수준 실습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21CCE0-43D6-487A-9EB9-F00D9102207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유령데이터 읽기 문제 방지를 위한 고립 수준 상향 명령어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[</a:t>
            </a:r>
            <a:r>
              <a:rPr lang="ko-KR" altLang="en-US" dirty="0"/>
              <a:t>문제방지</a:t>
            </a:r>
            <a:r>
              <a:rPr lang="en-US" altLang="ko-KR" dirty="0"/>
              <a:t>] SERIALIZABLE </a:t>
            </a:r>
            <a:r>
              <a:rPr lang="ko-KR" altLang="en-US" dirty="0"/>
              <a:t>모드 </a:t>
            </a:r>
            <a:r>
              <a:rPr lang="en-US" altLang="ko-KR" dirty="0"/>
              <a:t>: </a:t>
            </a:r>
            <a:r>
              <a:rPr lang="ko-KR" altLang="en-US" dirty="0" smtClean="0"/>
              <a:t>교재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16EBFFD4-DCA2-44FB-AA1A-F933F74CEC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500"/>
          <a:stretch/>
        </p:blipFill>
        <p:spPr>
          <a:xfrm>
            <a:off x="1808528" y="1988840"/>
            <a:ext cx="6507888" cy="414908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9AFAD38-C83B-4C13-90D1-4F3B57BAD569}"/>
              </a:ext>
            </a:extLst>
          </p:cNvPr>
          <p:cNvSpPr/>
          <p:nvPr/>
        </p:nvSpPr>
        <p:spPr>
          <a:xfrm>
            <a:off x="4548403" y="6120634"/>
            <a:ext cx="144016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59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1028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1.1 </a:t>
            </a:r>
            <a:r>
              <a:rPr lang="ko-KR" altLang="en-US" dirty="0"/>
              <a:t>트랜잭션의 개념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10D54A-AD25-4D67-989D-B8332799A68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트랜잭션</a:t>
            </a:r>
            <a:r>
              <a:rPr lang="en-US" altLang="ko-KR" dirty="0"/>
              <a:t>(transaction)</a:t>
            </a:r>
          </a:p>
          <a:p>
            <a:pPr lvl="1"/>
            <a:r>
              <a:rPr lang="en-US" altLang="ko-KR" dirty="0"/>
              <a:t>DBMS</a:t>
            </a:r>
            <a:r>
              <a:rPr lang="ko-KR" altLang="en-US" dirty="0"/>
              <a:t>에서 데이터를 다루는 논리적인 작업의 단위</a:t>
            </a:r>
          </a:p>
          <a:p>
            <a:endParaRPr lang="ko-KR" altLang="en-US" dirty="0"/>
          </a:p>
          <a:p>
            <a:r>
              <a:rPr lang="ko-KR" altLang="en-US" dirty="0"/>
              <a:t>데이터베이스에서 트랜잭션을 정의하는 이유</a:t>
            </a:r>
          </a:p>
          <a:p>
            <a:pPr lvl="1"/>
            <a:r>
              <a:rPr lang="ko-KR" altLang="en-US" dirty="0"/>
              <a:t>데이터베이스에서 데이터를 다룰 때 장애가 일어날 때 데이터를 복구하는 작업의 단위가 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데이터베이스에서 여러 작업이 동시에 같은 데이터를 다룰 때 작업을 서로 분리하는 단위가 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트랜잭션은 전체가 수행되거나 또는 전혀 수행되지 않아야 함</a:t>
            </a:r>
            <a:r>
              <a:rPr lang="en-US" altLang="ko-KR" dirty="0"/>
              <a:t>(all or nothing).</a:t>
            </a:r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은행 업무를 보는데 </a:t>
            </a:r>
            <a:r>
              <a:rPr lang="en-US" altLang="ko-KR" dirty="0"/>
              <a:t>A </a:t>
            </a:r>
            <a:r>
              <a:rPr lang="ko-KR" altLang="en-US" dirty="0"/>
              <a:t>계좌</a:t>
            </a:r>
            <a:r>
              <a:rPr lang="en-US" altLang="ko-KR" dirty="0"/>
              <a:t>(</a:t>
            </a:r>
            <a:r>
              <a:rPr lang="ko-KR" altLang="en-US" dirty="0"/>
              <a:t>박지성</a:t>
            </a:r>
            <a:r>
              <a:rPr lang="en-US" altLang="ko-KR" dirty="0"/>
              <a:t>)</a:t>
            </a:r>
            <a:r>
              <a:rPr lang="ko-KR" altLang="en-US" dirty="0"/>
              <a:t>에서 </a:t>
            </a:r>
            <a:r>
              <a:rPr lang="en-US" altLang="ko-KR" dirty="0"/>
              <a:t>B </a:t>
            </a:r>
            <a:r>
              <a:rPr lang="ko-KR" altLang="en-US" dirty="0"/>
              <a:t>계좌</a:t>
            </a:r>
            <a:r>
              <a:rPr lang="en-US" altLang="ko-KR" dirty="0"/>
              <a:t>(</a:t>
            </a:r>
            <a:r>
              <a:rPr lang="ko-KR" altLang="en-US" dirty="0"/>
              <a:t>김연아</a:t>
            </a:r>
            <a:r>
              <a:rPr lang="en-US" altLang="ko-KR" dirty="0"/>
              <a:t>)</a:t>
            </a:r>
            <a:r>
              <a:rPr lang="ko-KR" altLang="en-US" dirty="0"/>
              <a:t>로 </a:t>
            </a:r>
            <a:r>
              <a:rPr lang="en-US" altLang="ko-KR" dirty="0"/>
              <a:t>10,000</a:t>
            </a:r>
            <a:r>
              <a:rPr lang="ko-KR" altLang="en-US" dirty="0"/>
              <a:t>원을 이체할 경우</a:t>
            </a:r>
          </a:p>
          <a:p>
            <a:endParaRPr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5525C7CD-F008-4ACF-B505-241AC9DF7C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53" y="4292319"/>
            <a:ext cx="7770217" cy="1440937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033694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트랜잭션 고립 수준 실습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21CCE0-43D6-487A-9EB9-F00D9102207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유령데이터 읽기 문제 방지를 위한 고립 수준 상향 명령어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[</a:t>
            </a:r>
            <a:r>
              <a:rPr lang="ko-KR" altLang="en-US" dirty="0"/>
              <a:t>문제방지</a:t>
            </a:r>
            <a:r>
              <a:rPr lang="en-US" altLang="ko-KR" dirty="0"/>
              <a:t>] SERIALIZABLE </a:t>
            </a:r>
            <a:r>
              <a:rPr lang="ko-KR" altLang="en-US" dirty="0"/>
              <a:t>모드 </a:t>
            </a:r>
            <a:r>
              <a:rPr lang="en-US" altLang="ko-KR" dirty="0"/>
              <a:t>: </a:t>
            </a:r>
            <a:r>
              <a:rPr lang="ko-KR" altLang="en-US" dirty="0" smtClean="0"/>
              <a:t>교재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AF402DF4-356E-4E79-9B8F-8039B34AAF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913"/>
          <a:stretch/>
        </p:blipFill>
        <p:spPr>
          <a:xfrm>
            <a:off x="1527834" y="2204864"/>
            <a:ext cx="6284526" cy="274019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AC80A8D-F229-428A-8FB9-48455838FF45}"/>
              </a:ext>
            </a:extLst>
          </p:cNvPr>
          <p:cNvSpPr/>
          <p:nvPr/>
        </p:nvSpPr>
        <p:spPr>
          <a:xfrm>
            <a:off x="4200769" y="2649189"/>
            <a:ext cx="144016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60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711628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ko-KR" altLang="en-US"/>
              <a:t>연습문제 </a:t>
            </a:r>
            <a:endParaRPr lang="ko-KR" altLang="en-US" dirty="0"/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13906612-4FD9-4014-9AB0-5863B50EDAA7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534261" y="1124744"/>
            <a:ext cx="6246150" cy="144016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96D019E-C5DE-4CCF-90D4-F6AD3099B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261" y="2564904"/>
            <a:ext cx="6486011" cy="4165931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61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80040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회복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2D94E59-CC06-405D-A397-37F927BCF52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트랜잭션과 회복</a:t>
            </a:r>
            <a:endParaRPr lang="en-US" altLang="ko-KR" dirty="0"/>
          </a:p>
          <a:p>
            <a:r>
              <a:rPr lang="ko-KR" altLang="en-US" dirty="0"/>
              <a:t>로그 파일</a:t>
            </a:r>
            <a:endParaRPr lang="en-US" altLang="ko-KR" dirty="0"/>
          </a:p>
          <a:p>
            <a:r>
              <a:rPr lang="ko-KR" altLang="en-US" dirty="0"/>
              <a:t>로그 파일을 이용한 회복</a:t>
            </a:r>
            <a:endParaRPr lang="en-US" altLang="ko-KR" dirty="0"/>
          </a:p>
          <a:p>
            <a:r>
              <a:rPr lang="ko-KR" altLang="en-US" dirty="0"/>
              <a:t>체크포인트를 이용한 회복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62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95202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4.1 </a:t>
            </a:r>
            <a:r>
              <a:rPr lang="ko-KR" altLang="en-US" dirty="0"/>
              <a:t>회복의 개념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2D94E59-CC06-405D-A397-37F927BCF52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>
            <a:normAutofit/>
          </a:bodyPr>
          <a:lstStyle/>
          <a:p>
            <a:r>
              <a:rPr lang="ko-KR" altLang="en-US" dirty="0"/>
              <a:t>회복</a:t>
            </a:r>
            <a:r>
              <a:rPr lang="en-US" altLang="ko-KR" dirty="0"/>
              <a:t>(recovery) </a:t>
            </a:r>
          </a:p>
          <a:p>
            <a:pPr lvl="1"/>
            <a:r>
              <a:rPr lang="ko-KR" altLang="en-US" dirty="0"/>
              <a:t>데이터베이스에 장애가 발생했을 때 데이터베이스를 일관성 있는 상태로 되돌리는 </a:t>
            </a:r>
            <a:r>
              <a:rPr lang="en-US" altLang="ko-KR" dirty="0"/>
              <a:t>DBMS</a:t>
            </a:r>
            <a:r>
              <a:rPr lang="ko-KR" altLang="en-US" dirty="0"/>
              <a:t>의 기능</a:t>
            </a:r>
          </a:p>
          <a:p>
            <a:endParaRPr lang="ko-KR" altLang="en-US" dirty="0"/>
          </a:p>
          <a:p>
            <a:r>
              <a:rPr lang="ko-KR" altLang="en-US" dirty="0"/>
              <a:t>데이터베이스 시스템에서 발생할 수 있는 장애 유형</a:t>
            </a:r>
          </a:p>
          <a:p>
            <a:pPr lvl="1"/>
            <a:r>
              <a:rPr lang="ko-KR" altLang="en-US" dirty="0"/>
              <a:t>시스템 충돌</a:t>
            </a:r>
            <a:endParaRPr lang="en-US" altLang="ko-KR" dirty="0"/>
          </a:p>
          <a:p>
            <a:pPr lvl="2"/>
            <a:r>
              <a:rPr lang="ko-KR" altLang="en-US" dirty="0"/>
              <a:t>하드웨어 혹은 소프트웨어의 오류로 인하여 주기억장치가 손실되는 것을 말한다</a:t>
            </a:r>
            <a:r>
              <a:rPr lang="en-US" altLang="ko-KR" dirty="0"/>
              <a:t>. </a:t>
            </a:r>
            <a:r>
              <a:rPr lang="ko-KR" altLang="en-US" dirty="0"/>
              <a:t>주기억장치에 상주하여 처리 중인 프로그램과 데이터의 일부 혹은 전부가 손실된다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미디어 장애</a:t>
            </a:r>
            <a:endParaRPr lang="en-US" altLang="ko-KR" dirty="0"/>
          </a:p>
          <a:p>
            <a:pPr lvl="2"/>
            <a:r>
              <a:rPr lang="ko-KR" altLang="en-US" dirty="0"/>
              <a:t>헤드의 충돌이나 읽기 장애에 의하여 보조기억장치의 일부 데이터가 손실되는 것을 말한다</a:t>
            </a:r>
            <a:r>
              <a:rPr lang="en-US" altLang="ko-KR" dirty="0"/>
              <a:t>. </a:t>
            </a:r>
            <a:r>
              <a:rPr lang="ko-KR" altLang="en-US" dirty="0"/>
              <a:t>보조기억장치에 저장 중인 데이터의 일부 혹은 전부가 손실된다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응용 소프트웨어 오류</a:t>
            </a:r>
            <a:endParaRPr lang="en-US" altLang="ko-KR" dirty="0"/>
          </a:p>
          <a:p>
            <a:pPr lvl="2"/>
            <a:r>
              <a:rPr lang="ko-KR" altLang="en-US" dirty="0"/>
              <a:t>데이터베이스에 접근하는 소프트웨어의 논리적인 오류로 트랜잭션의 수행이 실패하는 것을 말한다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자연재해</a:t>
            </a:r>
            <a:endParaRPr lang="en-US" altLang="ko-KR" dirty="0"/>
          </a:p>
          <a:p>
            <a:pPr lvl="2"/>
            <a:r>
              <a:rPr lang="ko-KR" altLang="en-US" dirty="0"/>
              <a:t>화재</a:t>
            </a:r>
            <a:r>
              <a:rPr lang="en-US" altLang="ko-KR" dirty="0"/>
              <a:t>, </a:t>
            </a:r>
            <a:r>
              <a:rPr lang="ko-KR" altLang="en-US" dirty="0"/>
              <a:t>홍수</a:t>
            </a:r>
            <a:r>
              <a:rPr lang="en-US" altLang="ko-KR" dirty="0"/>
              <a:t>, </a:t>
            </a:r>
            <a:r>
              <a:rPr lang="ko-KR" altLang="en-US" dirty="0"/>
              <a:t>지진</a:t>
            </a:r>
            <a:r>
              <a:rPr lang="en-US" altLang="ko-KR" dirty="0"/>
              <a:t>, </a:t>
            </a:r>
            <a:r>
              <a:rPr lang="ko-KR" altLang="en-US" dirty="0"/>
              <a:t>정전 등에 의해 컴퓨터 시스템이 손상되는 것을 말한다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부주의 혹은 태업</a:t>
            </a:r>
            <a:r>
              <a:rPr lang="en-US" altLang="ko-KR" dirty="0"/>
              <a:t>(sabotage)</a:t>
            </a:r>
          </a:p>
          <a:p>
            <a:pPr lvl="2"/>
            <a:r>
              <a:rPr lang="ko-KR" altLang="en-US" dirty="0"/>
              <a:t>운영자나 사용자의 부주의로 데이터가 손실되거나 의도적인 손상을 입는 것을 말한다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63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535141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4.2 </a:t>
            </a:r>
            <a:r>
              <a:rPr lang="ko-KR" altLang="en-US" dirty="0"/>
              <a:t>트랜잭션과 회복</a:t>
            </a:r>
          </a:p>
        </p:txBody>
      </p:sp>
      <p:pic>
        <p:nvPicPr>
          <p:cNvPr id="4" name="내용 개체 틀 3" descr="스크린샷이(가) 표시된 사진&#10;&#10;자동 생성된 설명">
            <a:extLst>
              <a:ext uri="{FF2B5EF4-FFF2-40B4-BE49-F238E27FC236}">
                <a16:creationId xmlns:a16="http://schemas.microsoft.com/office/drawing/2014/main" id="{C36F2D0E-2DC8-4C34-A3EF-0234002A5FAB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86" y="1125538"/>
            <a:ext cx="7844827" cy="5399087"/>
          </a:xfrm>
        </p:spPr>
      </p:pic>
      <p:sp>
        <p:nvSpPr>
          <p:cNvPr id="5" name="TextBox 4"/>
          <p:cNvSpPr txBox="1"/>
          <p:nvPr/>
        </p:nvSpPr>
        <p:spPr>
          <a:xfrm>
            <a:off x="8387891" y="148478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사</a:t>
            </a:r>
            <a:r>
              <a:rPr lang="ko-KR" altLang="en-US" sz="1200" dirty="0" smtClean="0">
                <a:solidFill>
                  <a:srgbClr val="FF0000"/>
                </a:solidFill>
              </a:rPr>
              <a:t>본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7890" y="566124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원본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64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762206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4.2 </a:t>
            </a:r>
            <a:r>
              <a:rPr lang="ko-KR" altLang="en-US" dirty="0"/>
              <a:t>트랜잭션과 회복</a:t>
            </a:r>
          </a:p>
        </p:txBody>
      </p:sp>
      <p:pic>
        <p:nvPicPr>
          <p:cNvPr id="7" name="내용 개체 틀 6" descr="스크린샷이(가) 표시된 사진&#10;&#10;자동 생성된 설명">
            <a:extLst>
              <a:ext uri="{FF2B5EF4-FFF2-40B4-BE49-F238E27FC236}">
                <a16:creationId xmlns:a16="http://schemas.microsoft.com/office/drawing/2014/main" id="{167A1E6C-FA26-4F18-829E-5A4324A4A97A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87" y="1125538"/>
            <a:ext cx="7450038" cy="5399087"/>
          </a:xfr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65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37597" y="6261914"/>
            <a:ext cx="1742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solidFill>
                  <a:srgbClr val="FF0000"/>
                </a:solidFill>
              </a:rPr>
              <a:t>8</a:t>
            </a:r>
            <a:r>
              <a:rPr lang="ko-KR" altLang="en-US" sz="1200" smtClean="0">
                <a:solidFill>
                  <a:srgbClr val="FF0000"/>
                </a:solidFill>
              </a:rPr>
              <a:t>페이지 그림 </a:t>
            </a:r>
            <a:r>
              <a:rPr lang="en-US" altLang="ko-KR" sz="1200" smtClean="0">
                <a:solidFill>
                  <a:srgbClr val="FF0000"/>
                </a:solidFill>
              </a:rPr>
              <a:t>8-2 </a:t>
            </a:r>
            <a:r>
              <a:rPr lang="ko-KR" altLang="en-US" sz="1200" smtClean="0">
                <a:solidFill>
                  <a:srgbClr val="FF0000"/>
                </a:solidFill>
              </a:rPr>
              <a:t>참조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4655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4.2 </a:t>
            </a:r>
            <a:r>
              <a:rPr lang="ko-KR" altLang="en-US" dirty="0"/>
              <a:t>트랜잭션과 회복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F3CE55-F26D-427A-A1F6-AB1C2D5D03F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0206" y="1124744"/>
            <a:ext cx="8290266" cy="5400600"/>
          </a:xfrm>
        </p:spPr>
        <p:txBody>
          <a:bodyPr/>
          <a:lstStyle/>
          <a:p>
            <a:r>
              <a:rPr lang="ko-KR" altLang="en-US" dirty="0"/>
              <a:t> 로그 파일</a:t>
            </a:r>
            <a:r>
              <a:rPr lang="en-US" altLang="ko-KR" dirty="0"/>
              <a:t>(log file)</a:t>
            </a:r>
          </a:p>
          <a:p>
            <a:pPr lvl="1"/>
            <a:r>
              <a:rPr lang="ko-KR" altLang="en-US" dirty="0"/>
              <a:t>트랜잭션이 반영한 모든 데이터의 변경사항을 데이터베이스에 기록하기 전에 미리 기록해두는 별도의 데이터베이스</a:t>
            </a:r>
            <a:endParaRPr lang="en-US" altLang="ko-KR" dirty="0"/>
          </a:p>
          <a:p>
            <a:pPr lvl="1"/>
            <a:r>
              <a:rPr lang="en-US" altLang="ko-KR" dirty="0"/>
              <a:t>DBMS</a:t>
            </a:r>
            <a:r>
              <a:rPr lang="ko-KR" altLang="en-US" dirty="0"/>
              <a:t>는 트랜잭션이 수행 중이거나 수행이 종료된 후 발생하는 데이터베이스 손실을 방지하기 위해 트랜잭션의 데이터베이스 기록을 추적하는 로그파일을 사용</a:t>
            </a:r>
            <a:endParaRPr lang="en-US" altLang="ko-KR" dirty="0"/>
          </a:p>
          <a:p>
            <a:pPr lvl="1"/>
            <a:r>
              <a:rPr lang="ko-KR" altLang="en-US" dirty="0"/>
              <a:t>안전한 하드디스크에 저장되며 전원과 관계없이 기록이 남아있다</a:t>
            </a:r>
            <a:r>
              <a:rPr lang="en-US" altLang="ko-KR" dirty="0"/>
              <a:t>.</a:t>
            </a:r>
          </a:p>
          <a:p>
            <a:pPr algn="just"/>
            <a:endParaRPr lang="en-US" altLang="ko-KR" dirty="0"/>
          </a:p>
          <a:p>
            <a:pPr algn="just"/>
            <a:r>
              <a:rPr lang="ko-KR" altLang="en-US" dirty="0"/>
              <a:t>로그 파일에 저장된 로그의 구조</a:t>
            </a:r>
            <a:endParaRPr lang="en-US" altLang="ko-KR" dirty="0"/>
          </a:p>
          <a:p>
            <a:pPr lvl="1" algn="just"/>
            <a:r>
              <a:rPr lang="en-US" altLang="ko-KR" dirty="0"/>
              <a:t>&lt;</a:t>
            </a:r>
            <a:r>
              <a:rPr lang="ko-KR" altLang="en-US" dirty="0"/>
              <a:t>트랜잭션번호</a:t>
            </a:r>
            <a:r>
              <a:rPr lang="en-US" altLang="ko-KR" dirty="0"/>
              <a:t>, </a:t>
            </a:r>
            <a:r>
              <a:rPr lang="ko-KR" altLang="en-US" dirty="0"/>
              <a:t>로그의 타입</a:t>
            </a:r>
            <a:r>
              <a:rPr lang="en-US" altLang="ko-KR" dirty="0"/>
              <a:t>, </a:t>
            </a:r>
            <a:r>
              <a:rPr lang="ko-KR" altLang="en-US" dirty="0"/>
              <a:t>데이터 항목 이름</a:t>
            </a:r>
            <a:r>
              <a:rPr lang="en-US" altLang="ko-KR" dirty="0"/>
              <a:t>, </a:t>
            </a:r>
            <a:r>
              <a:rPr lang="ko-KR" altLang="en-US" dirty="0"/>
              <a:t>수정 전 값</a:t>
            </a:r>
            <a:r>
              <a:rPr lang="en-US" altLang="ko-KR" dirty="0"/>
              <a:t>, </a:t>
            </a:r>
            <a:r>
              <a:rPr lang="ko-KR" altLang="en-US" dirty="0"/>
              <a:t>수정 후 값</a:t>
            </a:r>
            <a:r>
              <a:rPr lang="en-US" altLang="ko-KR" dirty="0"/>
              <a:t>&gt;</a:t>
            </a:r>
          </a:p>
          <a:p>
            <a:pPr algn="just">
              <a:buNone/>
            </a:pPr>
            <a:r>
              <a:rPr lang="en-US" altLang="ko-KR" dirty="0"/>
              <a:t>	</a:t>
            </a:r>
            <a:endParaRPr lang="en-US" altLang="ko-KR" sz="1200" b="0" dirty="0"/>
          </a:p>
          <a:p>
            <a:pPr lvl="1" algn="just"/>
            <a:r>
              <a:rPr lang="ko-KR" altLang="en-US" dirty="0"/>
              <a:t>‘로그의 </a:t>
            </a:r>
            <a:r>
              <a:rPr lang="ko-KR" altLang="en-US" dirty="0" err="1"/>
              <a:t>타입’은</a:t>
            </a:r>
            <a:r>
              <a:rPr lang="ko-KR" altLang="en-US" dirty="0"/>
              <a:t> 트랜잭션의 연산 타입으로 </a:t>
            </a:r>
            <a:r>
              <a:rPr lang="en-US" altLang="ko-KR" dirty="0"/>
              <a:t>START, INSERT, UPDATE, DELETE,ABORT, COMMIT </a:t>
            </a:r>
            <a:r>
              <a:rPr lang="ko-KR" altLang="en-US" dirty="0"/>
              <a:t>등</a:t>
            </a:r>
            <a:endParaRPr lang="en-US" altLang="ko-KR" dirty="0"/>
          </a:p>
          <a:p>
            <a:pPr lvl="1" algn="just"/>
            <a:r>
              <a:rPr lang="en-US" altLang="ko-KR" dirty="0"/>
              <a:t>‘</a:t>
            </a:r>
            <a:r>
              <a:rPr lang="ko-KR" altLang="en-US" dirty="0"/>
              <a:t>수정 전 </a:t>
            </a:r>
            <a:r>
              <a:rPr lang="ko-KR" altLang="en-US" dirty="0" err="1"/>
              <a:t>값’은</a:t>
            </a:r>
            <a:r>
              <a:rPr lang="ko-KR" altLang="en-US" dirty="0"/>
              <a:t> 데이터의 변경 전 값을 </a:t>
            </a:r>
            <a:r>
              <a:rPr lang="en-US" altLang="ko-KR" dirty="0"/>
              <a:t>, ‘</a:t>
            </a:r>
            <a:r>
              <a:rPr lang="ko-KR" altLang="en-US" dirty="0"/>
              <a:t>수정 후 </a:t>
            </a:r>
            <a:r>
              <a:rPr lang="ko-KR" altLang="en-US" dirty="0" err="1"/>
              <a:t>값’은</a:t>
            </a:r>
            <a:r>
              <a:rPr lang="ko-KR" altLang="en-US" dirty="0"/>
              <a:t> 연산의 결과로 변경된 값을 나타냄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 descr="스크린샷, 조류이(가) 표시된 사진&#10;&#10;자동 생성된 설명">
            <a:extLst>
              <a:ext uri="{FF2B5EF4-FFF2-40B4-BE49-F238E27FC236}">
                <a16:creationId xmlns:a16="http://schemas.microsoft.com/office/drawing/2014/main" id="{56F7AA36-941E-4421-BB42-DBA644D65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16" y="4941168"/>
            <a:ext cx="7582568" cy="1386954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66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51126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4.2 </a:t>
            </a:r>
            <a:r>
              <a:rPr lang="ko-KR" altLang="en-US" dirty="0"/>
              <a:t>트랜잭션과 회복</a:t>
            </a:r>
          </a:p>
        </p:txBody>
      </p:sp>
      <p:pic>
        <p:nvPicPr>
          <p:cNvPr id="10" name="내용 개체 틀 9" descr="스크린샷이(가) 표시된 사진&#10;&#10;자동 생성된 설명">
            <a:extLst>
              <a:ext uri="{FF2B5EF4-FFF2-40B4-BE49-F238E27FC236}">
                <a16:creationId xmlns:a16="http://schemas.microsoft.com/office/drawing/2014/main" id="{46900522-AAAC-4F1B-93A6-1DCDCDB9F60F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25" y="1216793"/>
            <a:ext cx="8208963" cy="5216577"/>
          </a:xfr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67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784101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4.4 </a:t>
            </a:r>
            <a:r>
              <a:rPr lang="ko-KR" altLang="en-US" dirty="0"/>
              <a:t>로그 파일을 이용한 회복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2E016B-1422-47FE-AB7C-E2DBA818988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0206" y="1124744"/>
            <a:ext cx="8146250" cy="5400600"/>
          </a:xfrm>
        </p:spPr>
        <p:txBody>
          <a:bodyPr/>
          <a:lstStyle/>
          <a:p>
            <a:r>
              <a:rPr lang="ko-KR" altLang="en-US" dirty="0"/>
              <a:t>데이터의 변경 기록을 저장해 둔 로그 파일을 이용하면 시스템 장애도 복구</a:t>
            </a:r>
            <a:r>
              <a:rPr lang="en-US" altLang="ko-KR" dirty="0"/>
              <a:t> </a:t>
            </a:r>
            <a:r>
              <a:rPr lang="ko-KR" altLang="en-US" dirty="0"/>
              <a:t>가능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아래 두 개의 트랜잭션이 실행된다고 하자</a:t>
            </a:r>
            <a:endParaRPr lang="en-US" altLang="ko-KR" dirty="0"/>
          </a:p>
          <a:p>
            <a:pPr lvl="1"/>
            <a:r>
              <a:rPr lang="ko-KR" altLang="en-US" dirty="0"/>
              <a:t>편의상 트랜잭션의 연산 </a:t>
            </a:r>
            <a:r>
              <a:rPr lang="en-US" altLang="ko-KR" dirty="0"/>
              <a:t>SELECT, UPDATE</a:t>
            </a:r>
            <a:r>
              <a:rPr lang="ko-KR" altLang="en-US" dirty="0"/>
              <a:t>는 </a:t>
            </a:r>
            <a:r>
              <a:rPr lang="en-US" altLang="ko-KR" dirty="0" err="1"/>
              <a:t>read_item</a:t>
            </a:r>
            <a:r>
              <a:rPr lang="en-US" altLang="ko-KR" dirty="0"/>
              <a:t>( ), </a:t>
            </a:r>
            <a:r>
              <a:rPr lang="en-US" altLang="ko-KR" dirty="0" err="1"/>
              <a:t>write_item</a:t>
            </a:r>
            <a:r>
              <a:rPr lang="en-US" altLang="ko-KR" dirty="0"/>
              <a:t>( )</a:t>
            </a:r>
            <a:r>
              <a:rPr lang="ko-KR" altLang="en-US" dirty="0"/>
              <a:t>으로 대체한다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트랜잭션은 각각 데이터 </a:t>
            </a:r>
            <a:r>
              <a:rPr lang="en-US" altLang="ko-KR" dirty="0"/>
              <a:t>A, B, C, D</a:t>
            </a:r>
            <a:r>
              <a:rPr lang="ko-KR" altLang="en-US" dirty="0"/>
              <a:t>를 읽거나 쓰는 작업을 진행한다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데이터</a:t>
            </a:r>
            <a:r>
              <a:rPr lang="en-US" altLang="ko-KR" dirty="0"/>
              <a:t>(A, B, C, D)</a:t>
            </a:r>
            <a:r>
              <a:rPr lang="ko-KR" altLang="en-US" dirty="0"/>
              <a:t>의 초기값은 </a:t>
            </a:r>
            <a:r>
              <a:rPr lang="en-US" altLang="ko-KR" dirty="0"/>
              <a:t>(100, 200, 300, 400)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04021A13-3070-4006-8AD2-075A172B64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12" y="3284984"/>
            <a:ext cx="8000771" cy="2952328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68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397865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4.4 </a:t>
            </a:r>
            <a:r>
              <a:rPr lang="ko-KR" altLang="en-US" dirty="0"/>
              <a:t>로그 파일을 이용한 회복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2E016B-1422-47FE-AB7C-E2DBA818988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0206" y="1124744"/>
            <a:ext cx="8146250" cy="5400600"/>
          </a:xfrm>
        </p:spPr>
        <p:txBody>
          <a:bodyPr/>
          <a:lstStyle/>
          <a:p>
            <a:pPr lvl="1"/>
            <a:r>
              <a:rPr lang="ko-KR" altLang="en-US" dirty="0"/>
              <a:t>트랜잭션이 </a:t>
            </a:r>
            <a:r>
              <a:rPr lang="en-US" altLang="ko-KR" dirty="0"/>
              <a:t>T1 → T2 </a:t>
            </a:r>
            <a:r>
              <a:rPr lang="ko-KR" altLang="en-US" dirty="0"/>
              <a:t>순으로 실행된다면 다음과 같은 로그 파일이 생성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637A39DA-7F42-44C1-BE71-88A0FF379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988840"/>
            <a:ext cx="4901775" cy="3338195"/>
          </a:xfrm>
          <a:prstGeom prst="rect">
            <a:avLst/>
          </a:prstGeom>
        </p:spPr>
      </p:pic>
      <p:graphicFrame>
        <p:nvGraphicFramePr>
          <p:cNvPr id="7" name="내용 개체 틀 3">
            <a:extLst>
              <a:ext uri="{FF2B5EF4-FFF2-40B4-BE49-F238E27FC236}">
                <a16:creationId xmlns:a16="http://schemas.microsoft.com/office/drawing/2014/main" id="{7B466D0E-67A9-4927-BBEA-225EF18415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2449443"/>
              </p:ext>
            </p:extLst>
          </p:nvPr>
        </p:nvGraphicFramePr>
        <p:xfrm>
          <a:off x="5421447" y="1988840"/>
          <a:ext cx="3346283" cy="324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3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3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814"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트랜잭션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8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트랜잭션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8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1546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read_item</a:t>
                      </a:r>
                      <a:r>
                        <a:rPr lang="en-US" altLang="ko-KR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(A);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A=A+10;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read_item</a:t>
                      </a:r>
                      <a:r>
                        <a:rPr lang="en-US" altLang="ko-KR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(B);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B=B+10;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write_item</a:t>
                      </a:r>
                      <a:r>
                        <a:rPr lang="en-US" altLang="ko-KR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(B);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read_item</a:t>
                      </a:r>
                      <a:r>
                        <a:rPr lang="en-US" altLang="ko-KR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(C);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C=C+10;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write_item</a:t>
                      </a:r>
                      <a:r>
                        <a:rPr lang="en-US" altLang="ko-KR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(C);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write_item</a:t>
                      </a:r>
                      <a:r>
                        <a:rPr lang="en-US" altLang="ko-KR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(A);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read_item</a:t>
                      </a:r>
                      <a:r>
                        <a:rPr lang="en-US" altLang="ko-KR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(A);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A=A+10;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write_item</a:t>
                      </a:r>
                      <a:r>
                        <a:rPr lang="en-US" altLang="ko-KR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(A);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read_item</a:t>
                      </a:r>
                      <a:r>
                        <a:rPr lang="en-US" altLang="ko-KR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(D);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D=D+10;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read_item</a:t>
                      </a:r>
                      <a:r>
                        <a:rPr lang="en-US" altLang="ko-KR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(B)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B=B+10;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write_item</a:t>
                      </a:r>
                      <a:r>
                        <a:rPr lang="en-US" altLang="ko-KR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(B);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write_item</a:t>
                      </a:r>
                      <a:r>
                        <a:rPr lang="en-US" altLang="ko-KR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(D);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69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3086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1.1 </a:t>
            </a:r>
            <a:r>
              <a:rPr lang="ko-KR" altLang="en-US" dirty="0"/>
              <a:t>트랜잭션의 개념</a:t>
            </a:r>
          </a:p>
        </p:txBody>
      </p:sp>
      <p:pic>
        <p:nvPicPr>
          <p:cNvPr id="6" name="내용 개체 틀 5" descr="스크린샷이(가) 표시된 사진&#10;&#10;자동 생성된 설명">
            <a:extLst>
              <a:ext uri="{FF2B5EF4-FFF2-40B4-BE49-F238E27FC236}">
                <a16:creationId xmlns:a16="http://schemas.microsoft.com/office/drawing/2014/main" id="{51F9BA4C-A2F5-485F-B88C-91442A23DB8D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484784"/>
            <a:ext cx="7344842" cy="4642127"/>
          </a:xfrm>
        </p:spPr>
      </p:pic>
      <p:sp>
        <p:nvSpPr>
          <p:cNvPr id="4" name="TextBox 3"/>
          <p:cNvSpPr txBox="1"/>
          <p:nvPr/>
        </p:nvSpPr>
        <p:spPr>
          <a:xfrm>
            <a:off x="8316415" y="530120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원본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16416" y="191683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사</a:t>
            </a:r>
            <a:r>
              <a:rPr lang="ko-KR" altLang="en-US" sz="1200" dirty="0" smtClean="0">
                <a:solidFill>
                  <a:srgbClr val="FF0000"/>
                </a:solidFill>
              </a:rPr>
              <a:t>본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570192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4.4 </a:t>
            </a:r>
            <a:r>
              <a:rPr lang="ko-KR" altLang="en-US" dirty="0"/>
              <a:t>로그 파일을 이용한 회복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2E016B-1422-47FE-AB7C-E2DBA818988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0206" y="1124744"/>
            <a:ext cx="8146250" cy="5400600"/>
          </a:xfrm>
        </p:spPr>
        <p:txBody>
          <a:bodyPr>
            <a:noAutofit/>
          </a:bodyPr>
          <a:lstStyle/>
          <a:p>
            <a:r>
              <a:rPr lang="ko-KR" altLang="en-US" dirty="0"/>
              <a:t>시스템 운영 중 장애가 발생하여 시스템이 다시 가동되었을 때 </a:t>
            </a:r>
            <a:r>
              <a:rPr lang="en-US" altLang="ko-KR" dirty="0"/>
              <a:t>DBMS</a:t>
            </a:r>
            <a:r>
              <a:rPr lang="ko-KR" altLang="en-US" dirty="0"/>
              <a:t>는 로그 파일을 먼저 살펴본다</a:t>
            </a:r>
            <a:r>
              <a:rPr lang="en-US" altLang="ko-KR" dirty="0"/>
              <a:t>. DBMS</a:t>
            </a:r>
            <a:r>
              <a:rPr lang="ko-KR" altLang="en-US" dirty="0"/>
              <a:t>는 트랜잭션이 종료되었는지 혹은 중단되었는지 여부를 판단하여 종료된 트랜잭션은 종료를 확정하기 위하여 재실행</a:t>
            </a:r>
            <a:r>
              <a:rPr lang="en-US" altLang="ko-KR" dirty="0"/>
              <a:t>(REDO)</a:t>
            </a:r>
            <a:r>
              <a:rPr lang="ko-KR" altLang="en-US" dirty="0"/>
              <a:t>을 진행하고</a:t>
            </a:r>
            <a:r>
              <a:rPr lang="en-US" altLang="ko-KR" dirty="0"/>
              <a:t>, </a:t>
            </a:r>
            <a:r>
              <a:rPr lang="ko-KR" altLang="en-US" dirty="0"/>
              <a:t>중단된 트랜잭션은 없던 일로 되돌리기 위해 취소</a:t>
            </a:r>
            <a:r>
              <a:rPr lang="en-US" altLang="ko-KR" dirty="0"/>
              <a:t>(UNDO)</a:t>
            </a:r>
            <a:r>
              <a:rPr lang="ko-KR" altLang="en-US" dirty="0"/>
              <a:t>를 진행한다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트랜잭션의 재실행</a:t>
            </a:r>
            <a:r>
              <a:rPr lang="en-US" altLang="ko-KR" dirty="0"/>
              <a:t>(REDO)</a:t>
            </a:r>
          </a:p>
          <a:p>
            <a:pPr lvl="2"/>
            <a:r>
              <a:rPr lang="ko-KR" altLang="en-US" dirty="0"/>
              <a:t>장애가 발생한 후 시스템을 다시 가동을 했을 때</a:t>
            </a:r>
            <a:r>
              <a:rPr lang="en-US" altLang="ko-KR" dirty="0"/>
              <a:t>, </a:t>
            </a:r>
            <a:r>
              <a:rPr lang="ko-KR" altLang="en-US" dirty="0"/>
              <a:t>로그 파일에 트랜잭션 시작</a:t>
            </a:r>
            <a:r>
              <a:rPr lang="en-US" altLang="ko-KR" dirty="0"/>
              <a:t>(START)</a:t>
            </a:r>
            <a:r>
              <a:rPr lang="ko-KR" altLang="en-US" dirty="0"/>
              <a:t>이 있고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종료</a:t>
            </a:r>
            <a:r>
              <a:rPr lang="en-US" altLang="ko-KR" dirty="0"/>
              <a:t>(COMMIT)</a:t>
            </a:r>
            <a:r>
              <a:rPr lang="ko-KR" altLang="en-US" dirty="0"/>
              <a:t>가 있는 경우</a:t>
            </a:r>
            <a:endParaRPr lang="en-US" altLang="ko-KR" dirty="0"/>
          </a:p>
          <a:p>
            <a:pPr lvl="2"/>
            <a:r>
              <a:rPr lang="en-US" altLang="ko-KR" dirty="0"/>
              <a:t> COMMIT </a:t>
            </a:r>
            <a:r>
              <a:rPr lang="ko-KR" altLang="en-US" dirty="0"/>
              <a:t>연산이 로그에 있다는 것은 트랜잭션이 모두 완료되었다는 의미</a:t>
            </a:r>
            <a:endParaRPr lang="en-US" altLang="ko-KR" dirty="0"/>
          </a:p>
          <a:p>
            <a:pPr lvl="2"/>
            <a:r>
              <a:rPr lang="ko-KR" altLang="en-US" dirty="0"/>
              <a:t>다만 변경 내용이 버퍼에서 데이터베이스에 기록되지 않았을 가능성이 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 </a:t>
            </a:r>
            <a:r>
              <a:rPr lang="ko-KR" altLang="en-US" dirty="0"/>
              <a:t>따라서 로그를 보면서 트랜잭션이 변경한 내용을 데이터베이스에 다시 기록하는 과정이 필요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트랜잭션의 취소</a:t>
            </a:r>
            <a:r>
              <a:rPr lang="en-US" altLang="ko-KR" dirty="0"/>
              <a:t>(UNDO)</a:t>
            </a:r>
          </a:p>
          <a:p>
            <a:pPr lvl="2"/>
            <a:r>
              <a:rPr lang="ko-KR" altLang="en-US" dirty="0"/>
              <a:t>장애가 발생한 후 시스템을 다시 가동했을 때</a:t>
            </a:r>
            <a:r>
              <a:rPr lang="en-US" altLang="ko-KR" dirty="0"/>
              <a:t>, </a:t>
            </a:r>
            <a:r>
              <a:rPr lang="ko-KR" altLang="en-US" dirty="0"/>
              <a:t>로그 파일에 트랜잭션의 시작</a:t>
            </a:r>
            <a:r>
              <a:rPr lang="en-US" altLang="ko-KR" dirty="0"/>
              <a:t>(START)</a:t>
            </a:r>
            <a:r>
              <a:rPr lang="ko-KR" altLang="en-US" dirty="0"/>
              <a:t>만 있고 종료</a:t>
            </a:r>
            <a:r>
              <a:rPr lang="en-US" altLang="ko-KR" dirty="0"/>
              <a:t>(COMMIT)</a:t>
            </a:r>
            <a:r>
              <a:rPr lang="ko-KR" altLang="en-US" dirty="0"/>
              <a:t>가 없는 경우</a:t>
            </a:r>
            <a:endParaRPr lang="en-US" altLang="ko-KR" dirty="0"/>
          </a:p>
          <a:p>
            <a:pPr lvl="2"/>
            <a:r>
              <a:rPr lang="en-US" altLang="ko-KR" dirty="0"/>
              <a:t>COMMIT </a:t>
            </a:r>
            <a:r>
              <a:rPr lang="ko-KR" altLang="en-US" dirty="0"/>
              <a:t>연산이 로그에 보이지 않는다는 것은 트랜잭션이 완료되지 못했다는 의미로</a:t>
            </a:r>
            <a:r>
              <a:rPr lang="en-US" altLang="ko-KR" dirty="0"/>
              <a:t>, </a:t>
            </a:r>
            <a:r>
              <a:rPr lang="ko-KR" altLang="en-US" dirty="0"/>
              <a:t>트랜잭션이 한 일을 모두 취소해야 함</a:t>
            </a:r>
            <a:endParaRPr lang="en-US" altLang="ko-KR" dirty="0"/>
          </a:p>
          <a:p>
            <a:pPr lvl="2"/>
            <a:r>
              <a:rPr lang="ko-KR" altLang="en-US" dirty="0"/>
              <a:t>이 경우 완료하지 못했지만 버퍼의 변경 내용이 데이터베이스에 기록되어 있을 가능성이 있기 때문에 로그를 보면서 트랜잭션이 변경한 내용을 데이터베이스에서 </a:t>
            </a:r>
            <a:r>
              <a:rPr lang="ko-KR" altLang="en-US" dirty="0" err="1"/>
              <a:t>원상복구시켜야</a:t>
            </a:r>
            <a:r>
              <a:rPr lang="ko-KR" altLang="en-US" dirty="0"/>
              <a:t> 함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70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359108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4.4 </a:t>
            </a:r>
            <a:r>
              <a:rPr lang="ko-KR" altLang="en-US" dirty="0"/>
              <a:t>로그 파일을 이용한 회복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2E016B-1422-47FE-AB7C-E2DBA818988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0206" y="1124744"/>
            <a:ext cx="8146250" cy="5400600"/>
          </a:xfrm>
        </p:spPr>
        <p:txBody>
          <a:bodyPr>
            <a:noAutofit/>
          </a:bodyPr>
          <a:lstStyle/>
          <a:p>
            <a:r>
              <a:rPr lang="ko-KR" altLang="en-US" dirty="0"/>
              <a:t>즉시 갱신 방법</a:t>
            </a:r>
          </a:p>
          <a:p>
            <a:pPr lvl="1"/>
            <a:r>
              <a:rPr lang="ko-KR" altLang="en-US" dirty="0"/>
              <a:t>즉시 갱신</a:t>
            </a:r>
            <a:r>
              <a:rPr lang="en-US" altLang="ko-KR" dirty="0"/>
              <a:t>(</a:t>
            </a:r>
            <a:r>
              <a:rPr lang="en-US" altLang="ko-KR" b="1" dirty="0"/>
              <a:t>immediate update</a:t>
            </a:r>
            <a:r>
              <a:rPr lang="en-US" altLang="ko-KR" dirty="0"/>
              <a:t>)</a:t>
            </a:r>
            <a:r>
              <a:rPr lang="ko-KR" altLang="en-US" dirty="0"/>
              <a:t>은 ‘갱신 </a:t>
            </a:r>
            <a:r>
              <a:rPr lang="ko-KR" altLang="en-US" dirty="0" err="1"/>
              <a:t>데이터→로그</a:t>
            </a:r>
            <a:r>
              <a:rPr lang="ko-KR" altLang="en-US" dirty="0"/>
              <a:t>’</a:t>
            </a:r>
            <a:r>
              <a:rPr lang="en-US" altLang="ko-KR" dirty="0"/>
              <a:t>, ‘</a:t>
            </a:r>
            <a:r>
              <a:rPr lang="ko-KR" altLang="en-US" dirty="0" err="1"/>
              <a:t>버퍼→데이터베이스</a:t>
            </a:r>
            <a:r>
              <a:rPr lang="ko-KR" altLang="en-US" dirty="0"/>
              <a:t>’ 작업이 부분완료 전에 동시에 진행될 수 있으며</a:t>
            </a:r>
            <a:r>
              <a:rPr lang="en-US" altLang="ko-KR" dirty="0"/>
              <a:t>, </a:t>
            </a:r>
            <a:r>
              <a:rPr lang="ko-KR" altLang="en-US" dirty="0"/>
              <a:t>부분완료가 되면 갱신 데이터는 로그에 기록이 끝난 상태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지연 갱신 방법</a:t>
            </a:r>
          </a:p>
          <a:p>
            <a:pPr lvl="1"/>
            <a:r>
              <a:rPr lang="ko-KR" altLang="en-US" dirty="0"/>
              <a:t>지연 갱신</a:t>
            </a:r>
            <a:r>
              <a:rPr lang="en-US" altLang="ko-KR" dirty="0"/>
              <a:t>(</a:t>
            </a:r>
            <a:r>
              <a:rPr lang="en-US" altLang="ko-KR" b="1" dirty="0"/>
              <a:t>deferred update</a:t>
            </a:r>
            <a:r>
              <a:rPr lang="en-US" altLang="ko-KR" dirty="0"/>
              <a:t>)</a:t>
            </a:r>
            <a:r>
              <a:rPr lang="ko-KR" altLang="en-US" dirty="0"/>
              <a:t>은 ‘갱신 </a:t>
            </a:r>
            <a:r>
              <a:rPr lang="ko-KR" altLang="en-US" dirty="0" err="1"/>
              <a:t>데이터→로그’가</a:t>
            </a:r>
            <a:r>
              <a:rPr lang="ko-KR" altLang="en-US" dirty="0"/>
              <a:t> 끝난 후 부분완료를 하고 ‘</a:t>
            </a:r>
            <a:r>
              <a:rPr lang="ko-KR" altLang="en-US" dirty="0" err="1"/>
              <a:t>버퍼→데이터베이스</a:t>
            </a:r>
            <a:r>
              <a:rPr lang="ko-KR" altLang="en-US" dirty="0"/>
              <a:t>’ 작업이 진행되는 방법</a:t>
            </a:r>
            <a:r>
              <a:rPr lang="en-US" altLang="ko-KR" dirty="0"/>
              <a:t>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71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969987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 파일을 이용한 회복 예제</a:t>
            </a:r>
          </a:p>
        </p:txBody>
      </p:sp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0988215"/>
              </p:ext>
            </p:extLst>
          </p:nvPr>
        </p:nvGraphicFramePr>
        <p:xfrm>
          <a:off x="611560" y="1659608"/>
          <a:ext cx="7992889" cy="4639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22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 번호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작업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결과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b="1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=0</a:t>
                      </a:r>
                      <a:endParaRPr lang="ko-KR" altLang="en-US" sz="1200" b="1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아무 작업도 필요 없음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T1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과 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T2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가 수행을 시작하지 않았음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1 </a:t>
                      </a:r>
                      <a:r>
                        <a:rPr lang="ko-KR" altLang="en-US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＜</a:t>
                      </a:r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= </a:t>
                      </a:r>
                      <a:r>
                        <a:rPr lang="en-US" altLang="ko-KR" sz="1200" b="1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＜</a:t>
                      </a:r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= 4</a:t>
                      </a:r>
                      <a:endParaRPr lang="ko-KR" altLang="en-US" sz="1200" b="1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  <a:cs typeface="+mn-cs"/>
                        </a:rPr>
                        <a:t>UNDO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(T1) : T1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을 취소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→ 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T1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이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까지 생성한 로그 레코드를 이용하여 데이터베이스 항목을 되돌림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T1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을 수행하지 않은 것과 같음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5 </a:t>
                      </a:r>
                      <a:r>
                        <a:rPr lang="ko-KR" altLang="en-US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＜</a:t>
                      </a:r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= </a:t>
                      </a:r>
                      <a:r>
                        <a:rPr lang="en-US" altLang="ko-KR" sz="1200" b="1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＜</a:t>
                      </a:r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= 9</a:t>
                      </a:r>
                      <a:endParaRPr lang="ko-KR" altLang="en-US" sz="1200" b="1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  <a:cs typeface="+mn-cs"/>
                        </a:rPr>
                        <a:t>REDO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(T1) : T1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을 재수행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→ 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부터 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까지 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T1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이 생성한 로그 레코드를 이용하여 데이터베이스 항목 값을 기록함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  <a:cs typeface="+mn-cs"/>
                        </a:rPr>
                        <a:t>UNDO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(T2) : T2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를 취소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→ 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T2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가 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부터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까지 생성한 로그 레코드를 이용하여 데이터베이스 항목을 되돌림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T1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은 수행이 완료됨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T2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는 수행하지 않은 것과 같음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lang="ko-KR" altLang="en-US" sz="1200" b="1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  <a:cs typeface="+mn-cs"/>
                        </a:rPr>
                        <a:t>REDO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(T1) : T1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을 재수행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  <a:cs typeface="+mn-cs"/>
                        </a:rPr>
                        <a:t>REDO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(T2) : T2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를 </a:t>
                      </a:r>
                      <a:r>
                        <a:rPr lang="ko-KR" altLang="en-US" sz="14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재수행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T1, T2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는 수행이 완료됨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25834" y="1299568"/>
            <a:ext cx="4334197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8-10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트랜잭션 로그와 회복 방법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(</a:t>
            </a:r>
            <a:r>
              <a:rPr lang="ko-KR" altLang="en-US" sz="1400" b="1" dirty="0" smtClean="0">
                <a:solidFill>
                  <a:srgbClr val="0000CC"/>
                </a:solidFill>
                <a:latin typeface="돋움" pitchFamily="50" charset="-127"/>
                <a:ea typeface="돋움" pitchFamily="50" charset="-127"/>
              </a:rPr>
              <a:t>즉시 갱신 방법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)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72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444171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 파일을 이용한 회복 예제</a:t>
            </a:r>
          </a:p>
        </p:txBody>
      </p:sp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2477717"/>
              </p:ext>
            </p:extLst>
          </p:nvPr>
        </p:nvGraphicFramePr>
        <p:xfrm>
          <a:off x="611560" y="1659608"/>
          <a:ext cx="7992889" cy="3742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22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 번호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작업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결과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b="1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=0</a:t>
                      </a:r>
                      <a:endParaRPr lang="ko-KR" altLang="en-US" sz="1200" b="1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아무 작업도 필요 없음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T1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과 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T2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가 수행을 시작하지 않았음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1 </a:t>
                      </a:r>
                      <a:r>
                        <a:rPr lang="ko-KR" altLang="en-US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＜</a:t>
                      </a:r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= </a:t>
                      </a:r>
                      <a:r>
                        <a:rPr lang="en-US" altLang="ko-KR" sz="1200" b="1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＜</a:t>
                      </a:r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= 4</a:t>
                      </a:r>
                      <a:endParaRPr lang="ko-KR" altLang="en-US" sz="1200" b="1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T1 : 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아무 작업도 필요 없음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T1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을 수행하지 않은 것과 같음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5 </a:t>
                      </a:r>
                      <a:r>
                        <a:rPr lang="ko-KR" altLang="en-US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＜</a:t>
                      </a:r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= </a:t>
                      </a:r>
                      <a:r>
                        <a:rPr lang="en-US" altLang="ko-KR" sz="1200" b="1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＜</a:t>
                      </a:r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= 9</a:t>
                      </a:r>
                      <a:endParaRPr lang="ko-KR" altLang="en-US" sz="1200" b="1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  <a:cs typeface="+mn-cs"/>
                        </a:rPr>
                        <a:t>REDO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(T1) : T1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을 재수행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→ 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부터 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까지 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T1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이 생성한 로그 레코드를 이용하여 데이터베이스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항목 값을 기록함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T2 : 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아무 작업도 필요 없음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T1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은 수행이 완료됨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T2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는 수행하지 않은 것과 같음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lang="ko-KR" altLang="en-US" sz="1200" b="1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  <a:cs typeface="+mn-cs"/>
                        </a:rPr>
                        <a:t>REDO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(T1) : T1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을 재수행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  <a:cs typeface="+mn-cs"/>
                        </a:rPr>
                        <a:t>REDO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(T2) : T2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를 </a:t>
                      </a:r>
                      <a:r>
                        <a:rPr lang="ko-KR" altLang="en-US" sz="14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재수행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T1, T2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는 수행이 완료됨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25835" y="1299568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8-11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트랜잭션 로그와 회복 방법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(</a:t>
            </a:r>
            <a:r>
              <a:rPr lang="ko-KR" altLang="en-US" sz="1400" b="1" dirty="0" smtClean="0">
                <a:solidFill>
                  <a:srgbClr val="0000CC"/>
                </a:solidFill>
                <a:latin typeface="돋움" pitchFamily="50" charset="-127"/>
                <a:ea typeface="돋움" pitchFamily="50" charset="-127"/>
              </a:rPr>
              <a:t>지연 갱신 방법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)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73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176384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4.5 </a:t>
            </a:r>
            <a:r>
              <a:rPr lang="ko-KR" altLang="en-US" dirty="0"/>
              <a:t>체크포인트를 이용한 회복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CA7E0C-2362-4C2A-9275-F42FE02FF82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algn="just"/>
            <a:r>
              <a:rPr lang="ko-KR" altLang="en-US" dirty="0"/>
              <a:t>로그를 이용한 회복은 시스템에 장애가 일어났을 때 어느 시점까지 되돌아가야 하는지 알 수 없다</a:t>
            </a:r>
            <a:r>
              <a:rPr lang="en-US" altLang="ko-KR" dirty="0"/>
              <a:t>. </a:t>
            </a:r>
            <a:r>
              <a:rPr lang="ko-KR" altLang="en-US" dirty="0"/>
              <a:t>트랜잭션이 많은 응용의 경우 하루 이상 되돌아가서 복구하는 것은 사실상 불가능하다</a:t>
            </a:r>
            <a:r>
              <a:rPr lang="en-US" altLang="ko-KR" dirty="0"/>
              <a:t>. </a:t>
            </a:r>
            <a:r>
              <a:rPr lang="ko-KR" altLang="en-US" dirty="0"/>
              <a:t>회복 시 많은 양의 로그를 검색하고 갱신하는 시간을 줄이기 위하여 몇 십 분 단위로 데이터베이스와 트랜잭션 로그 파일을 동기화한 후 동기화한 시점을 로그 파일에 기록해두는 방법 혹은 그 시점을 체크포인트</a:t>
            </a:r>
            <a:r>
              <a:rPr lang="en-US" altLang="ko-KR" dirty="0"/>
              <a:t>(checkpoint, </a:t>
            </a:r>
            <a:r>
              <a:rPr lang="ko-KR" altLang="en-US" dirty="0"/>
              <a:t>혹은 </a:t>
            </a:r>
            <a:r>
              <a:rPr lang="ko-KR" altLang="en-US" dirty="0" err="1"/>
              <a:t>검사점</a:t>
            </a:r>
            <a:r>
              <a:rPr lang="en-US" altLang="ko-KR" dirty="0"/>
              <a:t>)</a:t>
            </a:r>
            <a:r>
              <a:rPr lang="ko-KR" altLang="en-US" dirty="0"/>
              <a:t>라고 한다</a:t>
            </a:r>
            <a:r>
              <a:rPr lang="en-US" altLang="ko-KR" dirty="0"/>
              <a:t>.</a:t>
            </a:r>
          </a:p>
          <a:p>
            <a:pPr algn="just"/>
            <a:endParaRPr lang="en-US" altLang="ko-KR" dirty="0"/>
          </a:p>
          <a:p>
            <a:pPr algn="just"/>
            <a:r>
              <a:rPr lang="ko-KR" altLang="en-US" dirty="0"/>
              <a:t>체크포인트 시점에는 다음과 같은 작업을 진행한다</a:t>
            </a:r>
            <a:r>
              <a:rPr lang="en-US" altLang="ko-KR" dirty="0"/>
              <a:t>.</a:t>
            </a:r>
          </a:p>
          <a:p>
            <a:pPr lvl="1" algn="just"/>
            <a:r>
              <a:rPr lang="ko-KR" altLang="en-US" dirty="0"/>
              <a:t>주기억장치의 로그 레코드를 모두 하드디스크의 로그 파일에 저장한다</a:t>
            </a:r>
            <a:r>
              <a:rPr lang="en-US" altLang="ko-KR" dirty="0"/>
              <a:t>.</a:t>
            </a:r>
          </a:p>
          <a:p>
            <a:pPr lvl="1" algn="just"/>
            <a:r>
              <a:rPr lang="ko-KR" altLang="en-US" dirty="0"/>
              <a:t>버퍼에 있는 변경된 내용을 하드디스크의 데이터베이스에 저장한다</a:t>
            </a:r>
            <a:r>
              <a:rPr lang="en-US" altLang="ko-KR" dirty="0"/>
              <a:t>.</a:t>
            </a:r>
          </a:p>
          <a:p>
            <a:pPr lvl="1" algn="just"/>
            <a:r>
              <a:rPr lang="ko-KR" altLang="en-US" dirty="0"/>
              <a:t>체크포인트를 로그 파일에 표시한다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74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429278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4.5 </a:t>
            </a:r>
            <a:r>
              <a:rPr lang="ko-KR" altLang="en-US" dirty="0"/>
              <a:t>체크포인트를 이용한 회복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CA7E0C-2362-4C2A-9275-F42FE02FF82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algn="just"/>
            <a:r>
              <a:rPr lang="ko-KR" altLang="en-US" dirty="0"/>
              <a:t>체크포인트가 있으면 로그를 이용한 회복 기법은 좀 더 간단해짐</a:t>
            </a:r>
            <a:r>
              <a:rPr lang="en-US" altLang="ko-KR" dirty="0"/>
              <a:t>.</a:t>
            </a:r>
          </a:p>
          <a:p>
            <a:pPr algn="just"/>
            <a:endParaRPr lang="en-US" altLang="ko-KR" dirty="0"/>
          </a:p>
          <a:p>
            <a:pPr algn="just"/>
            <a:r>
              <a:rPr lang="ko-KR" altLang="en-US" dirty="0"/>
              <a:t>체크포인트 이전에 </a:t>
            </a:r>
            <a:r>
              <a:rPr lang="en-US" altLang="ko-KR" dirty="0"/>
              <a:t>[COMMIT] </a:t>
            </a:r>
            <a:r>
              <a:rPr lang="ko-KR" altLang="en-US" dirty="0"/>
              <a:t>기록이 있는 경우</a:t>
            </a:r>
          </a:p>
          <a:p>
            <a:pPr lvl="1" algn="just"/>
            <a:r>
              <a:rPr lang="en-US" altLang="ko-KR" dirty="0" smtClean="0"/>
              <a:t>.</a:t>
            </a:r>
            <a:r>
              <a:rPr lang="ko-KR" altLang="en-US" dirty="0" smtClean="0">
                <a:solidFill>
                  <a:srgbClr val="3333FF"/>
                </a:solidFill>
              </a:rPr>
              <a:t> </a:t>
            </a:r>
            <a:r>
              <a:rPr lang="ko-KR" altLang="en-US" dirty="0">
                <a:solidFill>
                  <a:srgbClr val="3333FF"/>
                </a:solidFill>
              </a:rPr>
              <a:t>아무 작업이 필요 없음</a:t>
            </a:r>
            <a:r>
              <a:rPr lang="en-US" altLang="ko-KR" dirty="0" smtClean="0"/>
              <a:t> </a:t>
            </a:r>
            <a:r>
              <a:rPr lang="ko-KR" altLang="en-US" dirty="0"/>
              <a:t>로그에 체크포인트가 나타나는 시점은 이미 변경 내용이 데이터베이스에 모두 기록된 후이기 때문</a:t>
            </a:r>
            <a:r>
              <a:rPr lang="en-US" altLang="ko-KR" dirty="0"/>
              <a:t>.</a:t>
            </a:r>
          </a:p>
          <a:p>
            <a:pPr algn="just"/>
            <a:endParaRPr lang="en-US" altLang="ko-KR" dirty="0"/>
          </a:p>
          <a:p>
            <a:pPr algn="just"/>
            <a:r>
              <a:rPr lang="ko-KR" altLang="en-US" dirty="0"/>
              <a:t>체크포인트 이후에 </a:t>
            </a:r>
            <a:r>
              <a:rPr lang="en-US" altLang="ko-KR" dirty="0"/>
              <a:t>[COMMIT] </a:t>
            </a:r>
            <a:r>
              <a:rPr lang="ko-KR" altLang="en-US" dirty="0"/>
              <a:t>기록이 있는 경우</a:t>
            </a:r>
          </a:p>
          <a:p>
            <a:pPr lvl="1" algn="just"/>
            <a:r>
              <a:rPr lang="en-US" altLang="ko-KR" dirty="0"/>
              <a:t>REDO(T)</a:t>
            </a:r>
            <a:r>
              <a:rPr lang="ko-KR" altLang="en-US" dirty="0"/>
              <a:t>를 진행</a:t>
            </a:r>
            <a:r>
              <a:rPr lang="en-US" altLang="ko-KR" dirty="0"/>
              <a:t>. </a:t>
            </a:r>
            <a:r>
              <a:rPr lang="ko-KR" altLang="en-US" dirty="0"/>
              <a:t>체크포인트 이후에 변경 내용이 데이터베이스에 반영되지 않았으므로 </a:t>
            </a:r>
            <a:r>
              <a:rPr lang="en-US" altLang="ko-KR" dirty="0"/>
              <a:t>REDO</a:t>
            </a:r>
            <a:r>
              <a:rPr lang="ko-KR" altLang="en-US" dirty="0"/>
              <a:t>를 진행</a:t>
            </a:r>
            <a:r>
              <a:rPr lang="en-US" altLang="ko-KR" dirty="0"/>
              <a:t>.</a:t>
            </a:r>
          </a:p>
          <a:p>
            <a:pPr algn="just"/>
            <a:endParaRPr lang="en-US" altLang="ko-KR" dirty="0"/>
          </a:p>
          <a:p>
            <a:pPr algn="just"/>
            <a:r>
              <a:rPr lang="ko-KR" altLang="en-US" dirty="0"/>
              <a:t>체크포인트 이후에 </a:t>
            </a:r>
            <a:r>
              <a:rPr lang="en-US" altLang="ko-KR" dirty="0"/>
              <a:t>[COMMIT] </a:t>
            </a:r>
            <a:r>
              <a:rPr lang="ko-KR" altLang="en-US" dirty="0"/>
              <a:t>기록이 없는 경우</a:t>
            </a:r>
          </a:p>
          <a:p>
            <a:pPr lvl="1" algn="just"/>
            <a:r>
              <a:rPr lang="ko-KR" altLang="en-US" dirty="0"/>
              <a:t>즉시 갱신 방법을 사용했다면 </a:t>
            </a:r>
            <a:r>
              <a:rPr lang="en-US" altLang="ko-KR" dirty="0"/>
              <a:t>UNDO(T)</a:t>
            </a:r>
            <a:r>
              <a:rPr lang="ko-KR" altLang="en-US" dirty="0"/>
              <a:t>를 진행</a:t>
            </a:r>
            <a:r>
              <a:rPr lang="en-US" altLang="ko-KR" dirty="0"/>
              <a:t>. </a:t>
            </a:r>
            <a:r>
              <a:rPr lang="ko-KR" altLang="en-US" dirty="0"/>
              <a:t>버퍼의 내용이 반영됐을 수도 있기 때문에 원상복구 시켜야 함</a:t>
            </a:r>
            <a:r>
              <a:rPr lang="en-US" altLang="ko-KR" dirty="0"/>
              <a:t>.</a:t>
            </a:r>
          </a:p>
          <a:p>
            <a:pPr lvl="1" algn="just"/>
            <a:r>
              <a:rPr lang="ko-KR" altLang="en-US" dirty="0"/>
              <a:t>반면 지연 갱신 방법을 사용했다면 아무것도 할 필요가 없음</a:t>
            </a:r>
            <a:r>
              <a:rPr lang="en-US" altLang="ko-KR" dirty="0"/>
              <a:t>. </a:t>
            </a:r>
            <a:r>
              <a:rPr lang="ko-KR" altLang="en-US" dirty="0"/>
              <a:t>지연 갱신 방법은 </a:t>
            </a:r>
            <a:r>
              <a:rPr lang="en-US" altLang="ko-KR" dirty="0"/>
              <a:t>[COMMIT] </a:t>
            </a:r>
            <a:r>
              <a:rPr lang="ko-KR" altLang="en-US" dirty="0"/>
              <a:t>이전에는 버퍼의 내용을 데이터베이스에 반영하지 않기 때문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75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738476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4.5 </a:t>
            </a:r>
            <a:r>
              <a:rPr lang="ko-KR" altLang="en-US" dirty="0"/>
              <a:t>체크포인트를 이용한 회복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CA7E0C-2362-4C2A-9275-F42FE02FF82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algn="just"/>
            <a:r>
              <a:rPr lang="ko-KR" altLang="en-US" dirty="0"/>
              <a:t>즉시 갱신 방법을 사용했다면 </a:t>
            </a:r>
            <a:r>
              <a:rPr lang="en-US" altLang="ko-KR" dirty="0"/>
              <a:t>T2, T3</a:t>
            </a:r>
            <a:r>
              <a:rPr lang="ko-KR" altLang="en-US" dirty="0"/>
              <a:t>는 아무 작업이 필요 없고</a:t>
            </a:r>
            <a:r>
              <a:rPr lang="en-US" altLang="ko-KR" dirty="0"/>
              <a:t>, T4, T5</a:t>
            </a:r>
            <a:r>
              <a:rPr lang="ko-KR" altLang="en-US" dirty="0"/>
              <a:t>는 </a:t>
            </a:r>
            <a:r>
              <a:rPr lang="en-US" altLang="ko-KR" dirty="0"/>
              <a:t>REDO, T1, T6</a:t>
            </a:r>
            <a:r>
              <a:rPr lang="ko-KR" altLang="en-US" dirty="0"/>
              <a:t>는 </a:t>
            </a:r>
            <a:r>
              <a:rPr lang="en-US" altLang="ko-KR" dirty="0"/>
              <a:t>UNDO</a:t>
            </a:r>
            <a:r>
              <a:rPr lang="ko-KR" altLang="en-US" dirty="0"/>
              <a:t>가 필요함</a:t>
            </a:r>
            <a:r>
              <a:rPr lang="en-US" altLang="ko-KR" dirty="0"/>
              <a:t>. </a:t>
            </a:r>
          </a:p>
          <a:p>
            <a:pPr algn="just"/>
            <a:r>
              <a:rPr lang="ko-KR" altLang="en-US" dirty="0"/>
              <a:t>지연 갱신 방법을 사용했다면 </a:t>
            </a:r>
            <a:r>
              <a:rPr lang="en-US" altLang="ko-KR" dirty="0"/>
              <a:t>T2, T3</a:t>
            </a:r>
            <a:r>
              <a:rPr lang="ko-KR" altLang="en-US" dirty="0"/>
              <a:t>는 아무 작업이 필요 없고</a:t>
            </a:r>
            <a:r>
              <a:rPr lang="en-US" altLang="ko-KR" dirty="0"/>
              <a:t>, T4, T5</a:t>
            </a:r>
            <a:r>
              <a:rPr lang="ko-KR" altLang="en-US" dirty="0"/>
              <a:t>는 </a:t>
            </a:r>
            <a:r>
              <a:rPr lang="en-US" altLang="ko-KR" dirty="0"/>
              <a:t>REDO</a:t>
            </a:r>
            <a:r>
              <a:rPr lang="ko-KR" altLang="en-US" dirty="0"/>
              <a:t>가 필요함</a:t>
            </a:r>
            <a:r>
              <a:rPr lang="en-US" altLang="ko-KR" dirty="0"/>
              <a:t>. T1, T6</a:t>
            </a:r>
            <a:r>
              <a:rPr lang="ko-KR" altLang="en-US" dirty="0"/>
              <a:t>는 아무 작업이 필요 없음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4628E810-6939-4CCC-87A6-854F8F148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937" y="2924944"/>
            <a:ext cx="7029450" cy="289560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76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912214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4.5 </a:t>
            </a:r>
            <a:r>
              <a:rPr lang="ko-KR" altLang="en-US" dirty="0"/>
              <a:t>체크포인트를 이용한 회복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CA7E0C-2362-4C2A-9275-F42FE02FF82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algn="just"/>
            <a:r>
              <a:rPr lang="ko-KR" altLang="en-US" dirty="0"/>
              <a:t>트랜잭션 </a:t>
            </a:r>
            <a:r>
              <a:rPr lang="en-US" altLang="ko-KR" dirty="0"/>
              <a:t>T1, T2, T3</a:t>
            </a:r>
            <a:r>
              <a:rPr lang="ko-KR" altLang="en-US" dirty="0"/>
              <a:t>가 동시에 실행된 후 다음과 같이 로그 기록을 남겼다</a:t>
            </a:r>
            <a:r>
              <a:rPr lang="en-US" altLang="ko-KR" dirty="0"/>
              <a:t>. </a:t>
            </a:r>
            <a:r>
              <a:rPr lang="ko-KR" altLang="en-US" dirty="0"/>
              <a:t>즉시 갱신 기법을 사용하여 회복을 한다면 </a:t>
            </a:r>
            <a:r>
              <a:rPr lang="en-US" altLang="ko-KR" dirty="0"/>
              <a:t>REDO(T2), UNDO(T3)</a:t>
            </a:r>
            <a:r>
              <a:rPr lang="ko-KR" altLang="en-US" dirty="0"/>
              <a:t>가 진행된다</a:t>
            </a:r>
            <a:r>
              <a:rPr lang="en-US" altLang="ko-KR" dirty="0"/>
              <a:t>. T1</a:t>
            </a:r>
            <a:r>
              <a:rPr lang="ko-KR" altLang="en-US" dirty="0"/>
              <a:t>에 대해서는 아무 작업이 필요 없다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7377698"/>
              </p:ext>
            </p:extLst>
          </p:nvPr>
        </p:nvGraphicFramePr>
        <p:xfrm>
          <a:off x="971600" y="2307546"/>
          <a:ext cx="4968552" cy="4279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 번호</a:t>
                      </a:r>
                      <a:endParaRPr lang="en-US" altLang="ko-KR" sz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 레코드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9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11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12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13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14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15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[T1, START]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de-DE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[T1, UPDATE, B, 200, 120]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[T1, UPDATE, C, 300, 310]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[T2, START]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fr-FR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[T2, UPDATE, A, 110, 120]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fr-FR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[T1, UPDATE, A, 120, 110]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[T1, COMMIT]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de-DE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[T2, UPDATE. B, 120, 220]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[CHECKPOINT]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[T3, START]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fr-FR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[T3, UPDATE, A, 110, 120]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[T2, UPDATE, D, 400, 410]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[T2, COMMIT]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de-DE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[T3, UPDATE. B, 220, 230]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~~ </a:t>
                      </a:r>
                      <a:r>
                        <a:rPr lang="ko-KR" altLang="en-US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시스템 장애 </a:t>
                      </a:r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~~</a:t>
                      </a:r>
                      <a:endParaRPr lang="ko-KR" altLang="en-US" sz="1200" b="1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788024" y="2883970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8-16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체크포인트가 포함된 로그 기록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77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137480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ko-KR" altLang="en-US"/>
              <a:t>연습문제 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F36546C9-C167-4171-BA88-4169AF205B9D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539552" y="1052736"/>
            <a:ext cx="6916981" cy="100872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16FAA9F-E1D1-4830-802A-FD57A3022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132856"/>
            <a:ext cx="7704856" cy="45658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78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45396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요약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1444772-3FFD-4C29-BDEC-4CD00C31235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dirty="0"/>
              <a:t>트랜잭션의 상태도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트랜잭션의 성질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동시성 제어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갱신손실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 err="1"/>
              <a:t>락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en-US" altLang="ko-KR" dirty="0"/>
              <a:t>2</a:t>
            </a:r>
            <a:r>
              <a:rPr lang="ko-KR" altLang="en-US" dirty="0"/>
              <a:t>단계 </a:t>
            </a:r>
            <a:r>
              <a:rPr lang="ko-KR" altLang="en-US" dirty="0" err="1"/>
              <a:t>락킹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 err="1"/>
              <a:t>데드락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트랜잭션 동시 실행 문제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트랜잭션 고립 수준 명령어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로그 파일을 이용한 회복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회복을 위한 로그 기록 방법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체크 포인트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79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8961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1.1 </a:t>
            </a:r>
            <a:r>
              <a:rPr lang="ko-KR" altLang="en-US" dirty="0"/>
              <a:t>트랜잭션의 개념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DBACF0-EE3E-4C53-A388-A2B6BBAD4F5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트랜잭션 수행 과정</a:t>
            </a:r>
          </a:p>
          <a:p>
            <a:pPr marL="609600" lvl="1" indent="-342900">
              <a:buClr>
                <a:srgbClr val="008000"/>
              </a:buClr>
              <a:buFont typeface="+mj-ea"/>
              <a:buAutoNum type="circleNumDbPlain"/>
            </a:pPr>
            <a:r>
              <a:rPr lang="en-US" altLang="ko-KR" dirty="0"/>
              <a:t>A </a:t>
            </a:r>
            <a:r>
              <a:rPr lang="ko-KR" altLang="en-US" dirty="0"/>
              <a:t>계좌</a:t>
            </a:r>
            <a:r>
              <a:rPr lang="en-US" altLang="ko-KR" dirty="0"/>
              <a:t>(</a:t>
            </a:r>
            <a:r>
              <a:rPr lang="ko-KR" altLang="en-US" dirty="0"/>
              <a:t>박지성</a:t>
            </a:r>
            <a:r>
              <a:rPr lang="en-US" altLang="ko-KR" dirty="0"/>
              <a:t>)</a:t>
            </a:r>
            <a:r>
              <a:rPr lang="ko-KR" altLang="en-US" dirty="0"/>
              <a:t>의 값을 하드디스크</a:t>
            </a:r>
            <a:r>
              <a:rPr lang="en-US" altLang="ko-KR" dirty="0"/>
              <a:t>(</a:t>
            </a:r>
            <a:r>
              <a:rPr lang="ko-KR" altLang="en-US" dirty="0"/>
              <a:t>데이터베이스</a:t>
            </a:r>
            <a:r>
              <a:rPr lang="en-US" altLang="ko-KR" dirty="0"/>
              <a:t>)</a:t>
            </a:r>
            <a:r>
              <a:rPr lang="ko-KR" altLang="en-US" dirty="0"/>
              <a:t>에서 주기억장치 버퍼로 읽어온다</a:t>
            </a:r>
          </a:p>
          <a:p>
            <a:pPr marL="609600" lvl="1" indent="-342900">
              <a:buClr>
                <a:srgbClr val="008000"/>
              </a:buClr>
              <a:buFont typeface="+mj-ea"/>
              <a:buAutoNum type="circleNumDbPlain"/>
            </a:pPr>
            <a:r>
              <a:rPr lang="en-US" altLang="ko-KR" dirty="0"/>
              <a:t>B </a:t>
            </a:r>
            <a:r>
              <a:rPr lang="ko-KR" altLang="en-US" dirty="0"/>
              <a:t>계좌</a:t>
            </a:r>
            <a:r>
              <a:rPr lang="en-US" altLang="ko-KR" dirty="0"/>
              <a:t>(</a:t>
            </a:r>
            <a:r>
              <a:rPr lang="ko-KR" altLang="en-US" dirty="0"/>
              <a:t>김연아</a:t>
            </a:r>
            <a:r>
              <a:rPr lang="en-US" altLang="ko-KR" dirty="0"/>
              <a:t>)</a:t>
            </a:r>
            <a:r>
              <a:rPr lang="ko-KR" altLang="en-US" dirty="0"/>
              <a:t>의 값을 하드디스크</a:t>
            </a:r>
            <a:r>
              <a:rPr lang="en-US" altLang="ko-KR" dirty="0"/>
              <a:t>(</a:t>
            </a:r>
            <a:r>
              <a:rPr lang="ko-KR" altLang="en-US" dirty="0"/>
              <a:t>데이터베이스</a:t>
            </a:r>
            <a:r>
              <a:rPr lang="en-US" altLang="ko-KR" dirty="0"/>
              <a:t>)</a:t>
            </a:r>
            <a:r>
              <a:rPr lang="ko-KR" altLang="en-US" dirty="0"/>
              <a:t>에서 주기억장치 버퍼로 읽어온다</a:t>
            </a:r>
            <a:r>
              <a:rPr lang="en-US" altLang="ko-KR" dirty="0"/>
              <a:t>.</a:t>
            </a:r>
          </a:p>
          <a:p>
            <a:pPr marL="609600" lvl="1" indent="-342900">
              <a:buClr>
                <a:srgbClr val="008000"/>
              </a:buClr>
              <a:buFont typeface="+mj-ea"/>
              <a:buAutoNum type="circleNumDbPlain"/>
            </a:pPr>
            <a:r>
              <a:rPr lang="en-US" altLang="ko-KR" dirty="0"/>
              <a:t>A </a:t>
            </a:r>
            <a:r>
              <a:rPr lang="ko-KR" altLang="en-US" dirty="0"/>
              <a:t>계좌</a:t>
            </a:r>
            <a:r>
              <a:rPr lang="en-US" altLang="ko-KR" dirty="0"/>
              <a:t>(</a:t>
            </a:r>
            <a:r>
              <a:rPr lang="ko-KR" altLang="en-US" dirty="0"/>
              <a:t>박지성</a:t>
            </a:r>
            <a:r>
              <a:rPr lang="en-US" altLang="ko-KR" dirty="0"/>
              <a:t>)</a:t>
            </a:r>
            <a:r>
              <a:rPr lang="ko-KR" altLang="en-US" dirty="0"/>
              <a:t>에서 </a:t>
            </a:r>
            <a:r>
              <a:rPr lang="en-US" altLang="ko-KR" dirty="0"/>
              <a:t>10,000</a:t>
            </a:r>
            <a:r>
              <a:rPr lang="ko-KR" altLang="en-US" dirty="0"/>
              <a:t>원을 인출한 값을 저장한다</a:t>
            </a:r>
            <a:r>
              <a:rPr lang="en-US" altLang="ko-KR" dirty="0"/>
              <a:t>.</a:t>
            </a:r>
          </a:p>
          <a:p>
            <a:pPr marL="609600" lvl="1" indent="-342900">
              <a:buClr>
                <a:srgbClr val="008000"/>
              </a:buClr>
              <a:buFont typeface="+mj-ea"/>
              <a:buAutoNum type="circleNumDbPlain"/>
            </a:pPr>
            <a:r>
              <a:rPr lang="en-US" altLang="ko-KR" dirty="0"/>
              <a:t>B </a:t>
            </a:r>
            <a:r>
              <a:rPr lang="ko-KR" altLang="en-US" dirty="0"/>
              <a:t>계좌</a:t>
            </a:r>
            <a:r>
              <a:rPr lang="en-US" altLang="ko-KR" dirty="0"/>
              <a:t>(</a:t>
            </a:r>
            <a:r>
              <a:rPr lang="ko-KR" altLang="en-US" dirty="0"/>
              <a:t>김연아</a:t>
            </a:r>
            <a:r>
              <a:rPr lang="en-US" altLang="ko-KR" dirty="0"/>
              <a:t>)</a:t>
            </a:r>
            <a:r>
              <a:rPr lang="ko-KR" altLang="en-US" dirty="0"/>
              <a:t>에 </a:t>
            </a:r>
            <a:r>
              <a:rPr lang="en-US" altLang="ko-KR" dirty="0"/>
              <a:t>10,000</a:t>
            </a:r>
            <a:r>
              <a:rPr lang="ko-KR" altLang="en-US" dirty="0"/>
              <a:t>원을 입금한 값을 저장한다</a:t>
            </a:r>
            <a:r>
              <a:rPr lang="en-US" altLang="ko-KR" dirty="0"/>
              <a:t>.</a:t>
            </a:r>
          </a:p>
          <a:p>
            <a:pPr marL="609600" lvl="1" indent="-342900">
              <a:buClr>
                <a:srgbClr val="008000"/>
              </a:buClr>
              <a:buFont typeface="+mj-ea"/>
              <a:buAutoNum type="circleNumDbPlain"/>
            </a:pPr>
            <a:r>
              <a:rPr lang="en-US" altLang="ko-KR" dirty="0"/>
              <a:t>A </a:t>
            </a:r>
            <a:r>
              <a:rPr lang="ko-KR" altLang="en-US" dirty="0"/>
              <a:t>계좌</a:t>
            </a:r>
            <a:r>
              <a:rPr lang="en-US" altLang="ko-KR" dirty="0"/>
              <a:t>(</a:t>
            </a:r>
            <a:r>
              <a:rPr lang="ko-KR" altLang="en-US" dirty="0"/>
              <a:t>박지성</a:t>
            </a:r>
            <a:r>
              <a:rPr lang="en-US" altLang="ko-KR" dirty="0"/>
              <a:t>)</a:t>
            </a:r>
            <a:r>
              <a:rPr lang="ko-KR" altLang="en-US" dirty="0"/>
              <a:t>의 값을 주기억장치 버퍼에서 하드디스크</a:t>
            </a:r>
            <a:r>
              <a:rPr lang="en-US" altLang="ko-KR" dirty="0"/>
              <a:t>(</a:t>
            </a:r>
            <a:r>
              <a:rPr lang="ko-KR" altLang="en-US" dirty="0"/>
              <a:t>데이터베이스</a:t>
            </a:r>
            <a:r>
              <a:rPr lang="en-US" altLang="ko-KR" dirty="0"/>
              <a:t>)</a:t>
            </a:r>
            <a:r>
              <a:rPr lang="ko-KR" altLang="en-US" dirty="0"/>
              <a:t>에 기록한다</a:t>
            </a:r>
            <a:r>
              <a:rPr lang="en-US" altLang="ko-KR" dirty="0"/>
              <a:t>.</a:t>
            </a:r>
          </a:p>
          <a:p>
            <a:pPr marL="609600" lvl="1" indent="-342900">
              <a:buClr>
                <a:srgbClr val="008000"/>
              </a:buClr>
              <a:buFont typeface="+mj-ea"/>
              <a:buAutoNum type="circleNumDbPlain"/>
            </a:pPr>
            <a:r>
              <a:rPr lang="en-US" altLang="ko-KR" dirty="0"/>
              <a:t>B </a:t>
            </a:r>
            <a:r>
              <a:rPr lang="ko-KR" altLang="en-US" dirty="0"/>
              <a:t>계좌</a:t>
            </a:r>
            <a:r>
              <a:rPr lang="en-US" altLang="ko-KR" dirty="0"/>
              <a:t>(</a:t>
            </a:r>
            <a:r>
              <a:rPr lang="ko-KR" altLang="en-US" dirty="0"/>
              <a:t>김연아</a:t>
            </a:r>
            <a:r>
              <a:rPr lang="en-US" altLang="ko-KR" dirty="0"/>
              <a:t>)</a:t>
            </a:r>
            <a:r>
              <a:rPr lang="ko-KR" altLang="en-US" dirty="0"/>
              <a:t>의 값을 주기억장치 버퍼에서 하드디스크</a:t>
            </a:r>
            <a:r>
              <a:rPr lang="en-US" altLang="ko-KR" dirty="0"/>
              <a:t>(</a:t>
            </a:r>
            <a:r>
              <a:rPr lang="ko-KR" altLang="en-US" dirty="0"/>
              <a:t>데이터베이스</a:t>
            </a:r>
            <a:r>
              <a:rPr lang="en-US" altLang="ko-KR" dirty="0"/>
              <a:t>)</a:t>
            </a:r>
            <a:r>
              <a:rPr lang="ko-KR" altLang="en-US" dirty="0"/>
              <a:t>에 기록한다</a:t>
            </a:r>
            <a:r>
              <a:rPr lang="en-US" altLang="ko-KR" dirty="0"/>
              <a:t>.</a:t>
            </a:r>
          </a:p>
          <a:p>
            <a:pPr marL="609600" lvl="1" indent="-342900">
              <a:buClr>
                <a:srgbClr val="008000"/>
              </a:buClr>
              <a:buFont typeface="+mj-ea"/>
              <a:buAutoNum type="circleNumDbPlain"/>
            </a:pPr>
            <a:endParaRPr lang="en-US" altLang="ko-KR" dirty="0"/>
          </a:p>
          <a:p>
            <a:r>
              <a:rPr lang="ko-KR" altLang="en-US" dirty="0"/>
              <a:t>트랜잭션의 종료</a:t>
            </a:r>
            <a:r>
              <a:rPr lang="en-US" altLang="ko-KR" dirty="0"/>
              <a:t>(COMMIT)</a:t>
            </a:r>
            <a:r>
              <a:rPr lang="ko-KR" altLang="en-US" dirty="0"/>
              <a:t>를 알리는 방법</a:t>
            </a:r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방법 </a:t>
            </a:r>
            <a:r>
              <a:rPr lang="en-US" altLang="ko-KR" dirty="0"/>
              <a:t>1] </a:t>
            </a:r>
            <a:r>
              <a:rPr lang="en-US" altLang="ko-KR" dirty="0">
                <a:solidFill>
                  <a:srgbClr val="008000"/>
                </a:solidFill>
              </a:rPr>
              <a:t>①</a:t>
            </a:r>
            <a:r>
              <a:rPr lang="en-US" altLang="ko-KR" dirty="0"/>
              <a:t>-</a:t>
            </a:r>
            <a:r>
              <a:rPr lang="en-US" altLang="ko-KR" dirty="0">
                <a:solidFill>
                  <a:srgbClr val="008000"/>
                </a:solidFill>
              </a:rPr>
              <a:t>②</a:t>
            </a:r>
            <a:r>
              <a:rPr lang="en-US" altLang="ko-KR" dirty="0"/>
              <a:t>-</a:t>
            </a:r>
            <a:r>
              <a:rPr lang="en-US" altLang="ko-KR" dirty="0">
                <a:solidFill>
                  <a:srgbClr val="008000"/>
                </a:solidFill>
              </a:rPr>
              <a:t>③</a:t>
            </a:r>
            <a:r>
              <a:rPr lang="en-US" altLang="ko-KR" dirty="0"/>
              <a:t>-</a:t>
            </a:r>
            <a:r>
              <a:rPr lang="en-US" altLang="ko-KR" dirty="0">
                <a:solidFill>
                  <a:srgbClr val="008000"/>
                </a:solidFill>
              </a:rPr>
              <a:t>④</a:t>
            </a:r>
            <a:r>
              <a:rPr lang="en-US" altLang="ko-KR" dirty="0"/>
              <a:t>-COMMIT-</a:t>
            </a:r>
            <a:r>
              <a:rPr lang="en-US" altLang="ko-KR" dirty="0">
                <a:solidFill>
                  <a:srgbClr val="008000"/>
                </a:solidFill>
              </a:rPr>
              <a:t>⑤</a:t>
            </a:r>
            <a:r>
              <a:rPr lang="en-US" altLang="ko-KR" dirty="0"/>
              <a:t>-</a:t>
            </a:r>
            <a:r>
              <a:rPr lang="en-US" altLang="ko-KR" dirty="0">
                <a:solidFill>
                  <a:srgbClr val="008000"/>
                </a:solidFill>
              </a:rPr>
              <a:t>⑥</a:t>
            </a:r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방법 </a:t>
            </a:r>
            <a:r>
              <a:rPr lang="en-US" altLang="ko-KR" dirty="0"/>
              <a:t>2] </a:t>
            </a:r>
            <a:r>
              <a:rPr lang="en-US" altLang="ko-KR" dirty="0">
                <a:solidFill>
                  <a:srgbClr val="008000"/>
                </a:solidFill>
              </a:rPr>
              <a:t>①</a:t>
            </a:r>
            <a:r>
              <a:rPr lang="en-US" altLang="ko-KR" dirty="0"/>
              <a:t>-</a:t>
            </a:r>
            <a:r>
              <a:rPr lang="en-US" altLang="ko-KR" dirty="0">
                <a:solidFill>
                  <a:srgbClr val="008000"/>
                </a:solidFill>
              </a:rPr>
              <a:t>②</a:t>
            </a:r>
            <a:r>
              <a:rPr lang="en-US" altLang="ko-KR" dirty="0"/>
              <a:t>-</a:t>
            </a:r>
            <a:r>
              <a:rPr lang="en-US" altLang="ko-KR" dirty="0">
                <a:solidFill>
                  <a:srgbClr val="008000"/>
                </a:solidFill>
              </a:rPr>
              <a:t>③</a:t>
            </a:r>
            <a:r>
              <a:rPr lang="en-US" altLang="ko-KR" dirty="0"/>
              <a:t>-</a:t>
            </a:r>
            <a:r>
              <a:rPr lang="en-US" altLang="ko-KR" dirty="0">
                <a:solidFill>
                  <a:srgbClr val="008000"/>
                </a:solidFill>
              </a:rPr>
              <a:t>④</a:t>
            </a:r>
            <a:r>
              <a:rPr lang="en-US" altLang="ko-KR" dirty="0"/>
              <a:t>-</a:t>
            </a:r>
            <a:r>
              <a:rPr lang="en-US" altLang="ko-KR" dirty="0">
                <a:solidFill>
                  <a:srgbClr val="008000"/>
                </a:solidFill>
              </a:rPr>
              <a:t>⑤</a:t>
            </a:r>
            <a:r>
              <a:rPr lang="en-US" altLang="ko-KR" dirty="0"/>
              <a:t>-</a:t>
            </a:r>
            <a:r>
              <a:rPr lang="en-US" altLang="ko-KR" dirty="0">
                <a:solidFill>
                  <a:srgbClr val="008000"/>
                </a:solidFill>
              </a:rPr>
              <a:t>⑥</a:t>
            </a:r>
            <a:r>
              <a:rPr lang="en-US" altLang="ko-KR" dirty="0"/>
              <a:t>-COMMIT</a:t>
            </a:r>
          </a:p>
          <a:p>
            <a:pPr lvl="1">
              <a:buNone/>
            </a:pPr>
            <a:r>
              <a:rPr lang="en-US" altLang="ko-KR" dirty="0">
                <a:solidFill>
                  <a:schemeClr val="dk1"/>
                </a:solidFill>
              </a:rPr>
              <a:t>→ </a:t>
            </a:r>
            <a:r>
              <a:rPr lang="en-US" altLang="ko-KR" dirty="0"/>
              <a:t>DBMS</a:t>
            </a:r>
            <a:r>
              <a:rPr lang="ko-KR" altLang="en-US" dirty="0"/>
              <a:t>는 사용자에게 빠른 응답성을 보장하기 위해 </a:t>
            </a:r>
            <a:r>
              <a:rPr lang="en-US" altLang="ko-KR" dirty="0"/>
              <a:t>[</a:t>
            </a:r>
            <a:r>
              <a:rPr lang="ko-KR" altLang="en-US" dirty="0"/>
              <a:t>방법</a:t>
            </a:r>
            <a:r>
              <a:rPr lang="en-US" altLang="ko-KR" dirty="0"/>
              <a:t> 1]</a:t>
            </a:r>
            <a:r>
              <a:rPr lang="ko-KR" altLang="en-US" dirty="0"/>
              <a:t>을 선택</a:t>
            </a:r>
            <a:endParaRPr lang="en-US" altLang="ko-KR" dirty="0"/>
          </a:p>
          <a:p>
            <a:pPr marL="609600" lvl="1" indent="-342900">
              <a:buClr>
                <a:srgbClr val="008000"/>
              </a:buClr>
              <a:buFont typeface="+mj-ea"/>
              <a:buAutoNum type="circleNumDbPlain"/>
            </a:pPr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31CE4920-C825-4E87-B058-9F05A8D814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5066528"/>
            <a:ext cx="7920880" cy="1333455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3573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1.2 </a:t>
            </a:r>
            <a:r>
              <a:rPr lang="ko-KR" altLang="en-US" dirty="0"/>
              <a:t>트랜잭션의 성질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9882321-434F-4789-B294-3444CADFF0D7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617" y="3789040"/>
            <a:ext cx="5602764" cy="2733840"/>
          </a:xfr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7EE220F3-3D74-4CCF-9FC7-DD58ECFC3B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043" y="1052736"/>
            <a:ext cx="6389913" cy="2637569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040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2039</TotalTime>
  <Words>3519</Words>
  <Application>Microsoft Office PowerPoint</Application>
  <PresentationFormat>화면 슬라이드 쇼(4:3)</PresentationFormat>
  <Paragraphs>619</Paragraphs>
  <Slides>79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79</vt:i4>
      </vt:variant>
    </vt:vector>
  </HeadingPairs>
  <TitlesOfParts>
    <vt:vector size="88" baseType="lpstr">
      <vt:lpstr>HY견고딕</vt:lpstr>
      <vt:lpstr>굴림</vt:lpstr>
      <vt:lpstr>돋움</vt:lpstr>
      <vt:lpstr>맑은 고딕</vt:lpstr>
      <vt:lpstr>아리따M</vt:lpstr>
      <vt:lpstr>Arial</vt:lpstr>
      <vt:lpstr>Tahoma</vt:lpstr>
      <vt:lpstr>Wingdings</vt:lpstr>
      <vt:lpstr>Office 테마</vt:lpstr>
      <vt:lpstr>PowerPoint 프레젠테이션</vt:lpstr>
      <vt:lpstr>Chapter 08. 트랜잭션, 동시성 제어, 회복</vt:lpstr>
      <vt:lpstr>PowerPoint 프레젠테이션</vt:lpstr>
      <vt:lpstr>PowerPoint 프레젠테이션</vt:lpstr>
      <vt:lpstr>01. 트랜잭션</vt:lpstr>
      <vt:lpstr>1.1 트랜잭션의 개념</vt:lpstr>
      <vt:lpstr>1.1 트랜잭션의 개념</vt:lpstr>
      <vt:lpstr>1.1 트랜잭션의 개념</vt:lpstr>
      <vt:lpstr>1.2 트랜잭션의 성질</vt:lpstr>
      <vt:lpstr>1.2 트랜잭션의 성질</vt:lpstr>
      <vt:lpstr>원자성</vt:lpstr>
      <vt:lpstr>일관성</vt:lpstr>
      <vt:lpstr>고립성</vt:lpstr>
      <vt:lpstr>지속성</vt:lpstr>
      <vt:lpstr>1.3 트랜잭션과 DBMS</vt:lpstr>
      <vt:lpstr>연습문제 </vt:lpstr>
      <vt:lpstr>02. 동시성 제어</vt:lpstr>
      <vt:lpstr>2.1 동시성 제어 개념</vt:lpstr>
      <vt:lpstr>2.2 갱신손실 문제</vt:lpstr>
      <vt:lpstr>2.2 갱신손실 문제</vt:lpstr>
      <vt:lpstr>2.3 락</vt:lpstr>
      <vt:lpstr>락의 개념</vt:lpstr>
      <vt:lpstr>락의 개념</vt:lpstr>
      <vt:lpstr>오라클에서 두 트랜잭션을 동시에 실행시키는 방법</vt:lpstr>
      <vt:lpstr>오라클에서 두 트랜잭션을 동시에 실행시키는 방법</vt:lpstr>
      <vt:lpstr>오라클에서 두 트랜잭션을 동시에 실행시키는 방법</vt:lpstr>
      <vt:lpstr>오라클에서 두 트랜잭션을 동시에 실행시키는 방법</vt:lpstr>
      <vt:lpstr>오라클에서 두 트랜잭션을 동시에 실행시키는 방법</vt:lpstr>
      <vt:lpstr>락의 개념</vt:lpstr>
      <vt:lpstr>락의 개념</vt:lpstr>
      <vt:lpstr>락의 유형</vt:lpstr>
      <vt:lpstr>2단계 락킹</vt:lpstr>
      <vt:lpstr>2단계 락킹</vt:lpstr>
      <vt:lpstr>2단계 락킹</vt:lpstr>
      <vt:lpstr>2단계 락킹</vt:lpstr>
      <vt:lpstr>데드락</vt:lpstr>
      <vt:lpstr>데드락</vt:lpstr>
      <vt:lpstr>데드락</vt:lpstr>
      <vt:lpstr>데드락 해결</vt:lpstr>
      <vt:lpstr>연습문제 </vt:lpstr>
      <vt:lpstr>03. 트랜잭션 고립 수준</vt:lpstr>
      <vt:lpstr>3.1 트랜잭션 동시 실행 문제</vt:lpstr>
      <vt:lpstr>오손 읽기</vt:lpstr>
      <vt:lpstr>오손 읽기</vt:lpstr>
      <vt:lpstr>오손 읽기</vt:lpstr>
      <vt:lpstr>오손 읽기</vt:lpstr>
      <vt:lpstr>반복불가능 읽기</vt:lpstr>
      <vt:lpstr>반복불가능 읽기</vt:lpstr>
      <vt:lpstr>유령데이터 읽기</vt:lpstr>
      <vt:lpstr>유령데이터 읽기</vt:lpstr>
      <vt:lpstr>3.2 트랜잭션 고립 수준 명령어</vt:lpstr>
      <vt:lpstr>READ UNCOMMITTED (Level = 0)</vt:lpstr>
      <vt:lpstr>READ COMMITTED (Level = 1)</vt:lpstr>
      <vt:lpstr>REPEATABLE READ(Level=2)</vt:lpstr>
      <vt:lpstr>SERIALIZABLE(Level=3)</vt:lpstr>
      <vt:lpstr>3. 트랜잭션 고립 수준 실습</vt:lpstr>
      <vt:lpstr>3. 트랜잭션 고립 수준 실습</vt:lpstr>
      <vt:lpstr>3. 트랜잭션 고립 수준 실습</vt:lpstr>
      <vt:lpstr>3. 트랜잭션 고립 수준 실습</vt:lpstr>
      <vt:lpstr>3. 트랜잭션 고립 수준 실습</vt:lpstr>
      <vt:lpstr>연습문제 </vt:lpstr>
      <vt:lpstr>04. 회복</vt:lpstr>
      <vt:lpstr>4.1 회복의 개념</vt:lpstr>
      <vt:lpstr>4.2 트랜잭션과 회복</vt:lpstr>
      <vt:lpstr>4.2 트랜잭션과 회복</vt:lpstr>
      <vt:lpstr>4.2 트랜잭션과 회복</vt:lpstr>
      <vt:lpstr>4.2 트랜잭션과 회복</vt:lpstr>
      <vt:lpstr>4.4 로그 파일을 이용한 회복</vt:lpstr>
      <vt:lpstr>4.4 로그 파일을 이용한 회복</vt:lpstr>
      <vt:lpstr>4.4 로그 파일을 이용한 회복</vt:lpstr>
      <vt:lpstr>4.4 로그 파일을 이용한 회복</vt:lpstr>
      <vt:lpstr>로그 파일을 이용한 회복 예제</vt:lpstr>
      <vt:lpstr>로그 파일을 이용한 회복 예제</vt:lpstr>
      <vt:lpstr>4.5 체크포인트를 이용한 회복</vt:lpstr>
      <vt:lpstr>4.5 체크포인트를 이용한 회복</vt:lpstr>
      <vt:lpstr>4.5 체크포인트를 이용한 회복</vt:lpstr>
      <vt:lpstr>4.5 체크포인트를 이용한 회복</vt:lpstr>
      <vt:lpstr>연습문제 </vt:lpstr>
      <vt:lpstr>요약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ㅇㅅㅇ</dc:creator>
  <cp:lastModifiedBy>Park</cp:lastModifiedBy>
  <cp:revision>172</cp:revision>
  <dcterms:created xsi:type="dcterms:W3CDTF">2020-06-18T03:20:34Z</dcterms:created>
  <dcterms:modified xsi:type="dcterms:W3CDTF">2021-06-03T11:33:29Z</dcterms:modified>
</cp:coreProperties>
</file>