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handoutMasterIdLst>
    <p:handoutMasterId r:id="rId39"/>
  </p:handoutMasterIdLst>
  <p:sldIdLst>
    <p:sldId id="461" r:id="rId2"/>
    <p:sldId id="462" r:id="rId3"/>
    <p:sldId id="386" r:id="rId4"/>
    <p:sldId id="387" r:id="rId5"/>
    <p:sldId id="521" r:id="rId6"/>
    <p:sldId id="522" r:id="rId7"/>
    <p:sldId id="524" r:id="rId8"/>
    <p:sldId id="525" r:id="rId9"/>
    <p:sldId id="526" r:id="rId10"/>
    <p:sldId id="527" r:id="rId11"/>
    <p:sldId id="528" r:id="rId12"/>
    <p:sldId id="530" r:id="rId13"/>
    <p:sldId id="529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DCECDD"/>
    <a:srgbClr val="9DCBA0"/>
    <a:srgbClr val="FFE6AD"/>
    <a:srgbClr val="AD5693"/>
    <a:srgbClr val="974387"/>
    <a:srgbClr val="EBF0E0"/>
    <a:srgbClr val="D4A8C6"/>
    <a:srgbClr val="76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0" autoAdjust="0"/>
    <p:restoredTop sz="98898" autoAdjust="0"/>
  </p:normalViewPr>
  <p:slideViewPr>
    <p:cSldViewPr>
      <p:cViewPr varScale="1">
        <p:scale>
          <a:sx n="84" d="100"/>
          <a:sy n="84" d="100"/>
        </p:scale>
        <p:origin x="96" y="3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3C99F6-14E8-428D-B58E-3ED08BAF9E5B}" type="datetime1">
              <a:rPr lang="ko-KR" altLang="en-US" smtClean="0"/>
              <a:t>2021-06-03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A667C-F584-465D-AEEB-02FC1B3A6664}" type="datetime1">
              <a:rPr lang="ko-KR" altLang="en-US" smtClean="0"/>
              <a:t>2021-06-03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1" r:id="rId3"/>
    <p:sldLayoutId id="2147483702" r:id="rId4"/>
    <p:sldLayoutId id="2147483703" r:id="rId5"/>
    <p:sldLayoutId id="2147483685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오라클 </a:t>
            </a:r>
            <a:r>
              <a:rPr lang="en-US" altLang="ko-KR" dirty="0"/>
              <a:t>DBMS </a:t>
            </a:r>
            <a:r>
              <a:rPr lang="ko-KR" altLang="en-US" dirty="0"/>
              <a:t>구조 및 접근 권한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오라클 </a:t>
            </a:r>
            <a:r>
              <a:rPr lang="en-US" altLang="ko-KR" dirty="0"/>
              <a:t>DBMS </a:t>
            </a:r>
            <a:r>
              <a:rPr lang="ko-KR" altLang="en-US" dirty="0"/>
              <a:t>접근권한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A234E6-BD0F-426C-8495-D1DCC4BA6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08" y="2132856"/>
            <a:ext cx="6220583" cy="396697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61535C4-9F81-45F6-B92B-C076BBBD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5634212" cy="28083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테이블스페이스와 로그인 사용자 관리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E0912E3-9647-4451-AF87-F6DFB7FA453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39699"/>
            <a:ext cx="3668729" cy="3156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AEE53F-37DC-4BD4-AEE8-03713D9C0528}"/>
              </a:ext>
            </a:extLst>
          </p:cNvPr>
          <p:cNvSpPr txBox="1"/>
          <p:nvPr/>
        </p:nvSpPr>
        <p:spPr>
          <a:xfrm>
            <a:off x="765292" y="1196752"/>
            <a:ext cx="7407108" cy="1343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10M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의 용량을 가진 테이블스페이스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md_tbs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mb_test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C:\madang\oradata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폴더에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생성하시오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이때 데이터 파일 이름은 각각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md_tbs_data01.dbf, md_test_data01.dbf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로 한다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  (C:\madang\oradata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폴더가 없으면 생성 후 진행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).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11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테이블스페이스와 로그인 사용자 관리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테이블스페이스 삭제하기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9EE17-3030-4FE9-9071-D3CDEF0F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3097"/>
            <a:ext cx="6120000" cy="738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FA1F2EC-1C23-4629-BDED-62303DAAE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3384746"/>
            <a:ext cx="6120000" cy="1262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3486E-7BA8-47C0-9623-B7FBA2E2726A}"/>
              </a:ext>
            </a:extLst>
          </p:cNvPr>
          <p:cNvSpPr txBox="1"/>
          <p:nvPr/>
        </p:nvSpPr>
        <p:spPr>
          <a:xfrm>
            <a:off x="451064" y="2719450"/>
            <a:ext cx="8453925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9-2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md_test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테이블스페이스를 데이터 파일까지 포함하여 모두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6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로그인 사용자 계정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사용자 계정 생성하기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b="0" dirty="0"/>
          </a:p>
          <a:p>
            <a:pPr marL="361950" indent="0" algn="just">
              <a:lnSpc>
                <a:spcPct val="100000"/>
              </a:lnSpc>
              <a:buNone/>
            </a:pPr>
            <a:endParaRPr lang="en-US" altLang="ko-KR" b="0" dirty="0"/>
          </a:p>
          <a:p>
            <a:r>
              <a:rPr lang="ko-KR" altLang="en-US" dirty="0"/>
              <a:t>사용자 계정 설정 변경하기</a:t>
            </a:r>
            <a:endParaRPr lang="en-US" altLang="ko-KR" dirty="0"/>
          </a:p>
          <a:p>
            <a:endParaRPr lang="ko-KR" altLang="en-US" b="0" dirty="0"/>
          </a:p>
          <a:p>
            <a:pPr marL="361950" indent="0">
              <a:lnSpc>
                <a:spcPct val="100000"/>
              </a:lnSpc>
              <a:buNone/>
            </a:pPr>
            <a:endParaRPr lang="en-US" altLang="ko-KR" b="0" dirty="0"/>
          </a:p>
          <a:p>
            <a:pPr marL="361950" indent="0">
              <a:lnSpc>
                <a:spcPct val="100000"/>
              </a:lnSpc>
              <a:buNone/>
            </a:pPr>
            <a:endParaRPr lang="en-US" altLang="ko-KR" b="0" dirty="0"/>
          </a:p>
          <a:p>
            <a:pPr marL="361950" indent="0">
              <a:lnSpc>
                <a:spcPct val="100000"/>
              </a:lnSpc>
              <a:buNone/>
            </a:pPr>
            <a:endParaRPr lang="en-US" altLang="ko-KR" b="0" dirty="0"/>
          </a:p>
          <a:p>
            <a:pPr algn="just"/>
            <a:r>
              <a:rPr lang="ko-KR" altLang="en-US" dirty="0"/>
              <a:t>사용자 계정 삭제하기</a:t>
            </a:r>
            <a:endParaRPr lang="en-US" altLang="ko-KR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74A06D8-02FC-49B7-ACE0-5BAE70A9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46770"/>
            <a:ext cx="6120000" cy="9669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A4CEED-6629-47C7-81A1-52AA8B0B5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10115"/>
            <a:ext cx="6120000" cy="75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BCBA8A-5DAE-4C13-A0AA-1AC455786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6120000" cy="54212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3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로그인 사용자 계정 생성하기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F3B9120-7D16-4EFE-BB21-A7A58A857B2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7" y="1967763"/>
            <a:ext cx="6120000" cy="1248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35FEE-AD8D-4EC2-9DE1-67FECCC9D63B}"/>
              </a:ext>
            </a:extLst>
          </p:cNvPr>
          <p:cNvSpPr txBox="1"/>
          <p:nvPr/>
        </p:nvSpPr>
        <p:spPr>
          <a:xfrm>
            <a:off x="809998" y="1268760"/>
            <a:ext cx="7649328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9-3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새로운 사용자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생성하시오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비밀번호는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테이블스페이스는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users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로 설정한다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AD434-462C-4AF2-8345-44F2CF521531}"/>
              </a:ext>
            </a:extLst>
          </p:cNvPr>
          <p:cNvSpPr txBox="1"/>
          <p:nvPr/>
        </p:nvSpPr>
        <p:spPr>
          <a:xfrm>
            <a:off x="821117" y="3740062"/>
            <a:ext cx="7929120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9-4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새로운 사용자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mdguest2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생성하시오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비밀번호는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mdguest2, 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테이블스페이스는 앞에서 생성한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md_tbs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로 설정한다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67C4C32-1DA5-455B-80F7-11452E1D2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5" y="4435117"/>
            <a:ext cx="6120000" cy="146651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54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F9400-DF1A-4113-94BF-42E6957BE4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r>
              <a:rPr lang="ko-KR" altLang="en-US" dirty="0"/>
              <a:t> 권한 관리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C648ACD-91DB-4466-B8F2-97D0BB20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839088"/>
            <a:ext cx="6408712" cy="1971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443A5-7D9C-4C12-9C90-1842698128E9}"/>
              </a:ext>
            </a:extLst>
          </p:cNvPr>
          <p:cNvSpPr txBox="1"/>
          <p:nvPr/>
        </p:nvSpPr>
        <p:spPr>
          <a:xfrm>
            <a:off x="747336" y="1598871"/>
            <a:ext cx="7713096" cy="1020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9-5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앞에서 생성한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mdguest2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사용자에게 데이터베이스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접속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(CONNECT)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및 테이블 생성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(RESOURCE)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 스페이스를 무제한으로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사용할 수 있는 권한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(UNLIMITED TABLESPACE)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6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F9400-DF1A-4113-94BF-42E6957BE4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소유한 개체에 대한 사용 권한을 관리하기 위한 명령을 </a:t>
            </a:r>
            <a:r>
              <a:rPr lang="en-US" altLang="ko-KR" dirty="0"/>
              <a:t>DCL(Data Control Language)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대표적 </a:t>
            </a:r>
            <a:r>
              <a:rPr lang="en-US" altLang="ko-KR" dirty="0"/>
              <a:t>DCL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권한 허가 </a:t>
            </a:r>
            <a:r>
              <a:rPr lang="en-US" altLang="ko-KR" dirty="0"/>
              <a:t>GRANT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권한 취소 </a:t>
            </a:r>
            <a:r>
              <a:rPr lang="en-US" altLang="ko-KR" dirty="0"/>
              <a:t>REVOKE </a:t>
            </a:r>
            <a:r>
              <a:rPr lang="ko-KR" altLang="en-US" dirty="0"/>
              <a:t>문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r>
              <a:rPr lang="ko-KR" altLang="en-US" dirty="0"/>
              <a:t> 권한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F66EB-39DB-48CC-BC1E-3B4D6F3C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97" y="2492896"/>
            <a:ext cx="4400550" cy="3933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8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F9400-DF1A-4113-94BF-42E6957BE4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객체를 생성한 소유자가 대상 객체에 대한 권한을 다른 사용자에게 허가하는 명령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허가 </a:t>
            </a:r>
            <a:r>
              <a:rPr lang="en-US" altLang="ko-KR" dirty="0"/>
              <a:t>- GRANT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12020B0-24CE-4D68-B27B-F0098BC1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4730"/>
            <a:ext cx="6120000" cy="912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F147B-EDC3-456E-BB9B-F56F84CB5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39123"/>
            <a:ext cx="6120000" cy="55971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7AC2706-9C62-47FC-A9F2-A8D3A3F87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356697"/>
            <a:ext cx="6120000" cy="997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C21F2-D6A7-46A4-87CA-B34E1DF5395F}"/>
              </a:ext>
            </a:extLst>
          </p:cNvPr>
          <p:cNvSpPr txBox="1"/>
          <p:nvPr/>
        </p:nvSpPr>
        <p:spPr>
          <a:xfrm>
            <a:off x="723105" y="3053778"/>
            <a:ext cx="7641087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9-6  (PDB1_madang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에게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2DC51-CD6E-47EC-8330-F394B10A07B5}"/>
              </a:ext>
            </a:extLst>
          </p:cNvPr>
          <p:cNvSpPr txBox="1"/>
          <p:nvPr/>
        </p:nvSpPr>
        <p:spPr>
          <a:xfrm>
            <a:off x="723105" y="4592896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9-6  (PDB1_madang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에게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SELECT, UPDATE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WITH GRANT OPTION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과 함께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69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8C699E8-F978-47C9-8A2B-39E8F773E88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5" y="2022018"/>
            <a:ext cx="5073031" cy="245255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허가 </a:t>
            </a:r>
            <a:r>
              <a:rPr lang="en-US" altLang="ko-KR" dirty="0"/>
              <a:t>- GRANT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C21F2-D6A7-46A4-87CA-B34E1DF5395F}"/>
              </a:ext>
            </a:extLst>
          </p:cNvPr>
          <p:cNvSpPr txBox="1"/>
          <p:nvPr/>
        </p:nvSpPr>
        <p:spPr>
          <a:xfrm>
            <a:off x="748589" y="1270205"/>
            <a:ext cx="7641087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9-8  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madang.Book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테이블과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madang.Customer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mdguest2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2DC51-CD6E-47EC-8330-F394B10A07B5}"/>
              </a:ext>
            </a:extLst>
          </p:cNvPr>
          <p:cNvSpPr txBox="1"/>
          <p:nvPr/>
        </p:nvSpPr>
        <p:spPr>
          <a:xfrm>
            <a:off x="748589" y="4719387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9-9  (PDB1_madang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Orders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모든 사용자가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할 수 있도록 권한을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59812A-3332-4645-A705-D558D96D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9" y="5517232"/>
            <a:ext cx="5073031" cy="83956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4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95B26-B021-4E55-A1BC-3E492365B6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GRANT </a:t>
            </a:r>
            <a:r>
              <a:rPr lang="ko-KR" altLang="en-US" dirty="0"/>
              <a:t>문으로 허가한 권한을 취소</a:t>
            </a:r>
            <a:r>
              <a:rPr lang="en-US" altLang="ko-KR" dirty="0"/>
              <a:t>, </a:t>
            </a:r>
            <a:r>
              <a:rPr lang="ko-KR" altLang="en-US" dirty="0"/>
              <a:t>회수하는 명령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GRANT </a:t>
            </a:r>
            <a:r>
              <a:rPr lang="ko-KR" altLang="en-US" dirty="0"/>
              <a:t>문이 권한 부여를 위해 ‘</a:t>
            </a:r>
            <a:r>
              <a:rPr lang="en-US" altLang="ko-KR" dirty="0"/>
              <a:t>TO </a:t>
            </a:r>
            <a:r>
              <a:rPr lang="ko-KR" altLang="en-US" dirty="0" err="1"/>
              <a:t>사용자’를</a:t>
            </a:r>
            <a:r>
              <a:rPr lang="ko-KR" altLang="en-US" dirty="0"/>
              <a:t> 표기하였다면</a:t>
            </a:r>
            <a:r>
              <a:rPr lang="en-US" altLang="ko-KR" dirty="0"/>
              <a:t>, REVOKE </a:t>
            </a:r>
            <a:r>
              <a:rPr lang="ko-KR" altLang="en-US" dirty="0"/>
              <a:t>문은 권한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취소를 위해 ‘</a:t>
            </a:r>
            <a:r>
              <a:rPr lang="en-US" altLang="ko-KR" dirty="0"/>
              <a:t>FROM </a:t>
            </a:r>
            <a:r>
              <a:rPr lang="ko-KR" altLang="en-US" dirty="0" err="1"/>
              <a:t>사용자’를</a:t>
            </a:r>
            <a:r>
              <a:rPr lang="ko-KR" altLang="en-US" dirty="0"/>
              <a:t> 표기함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재부여하는 </a:t>
            </a:r>
            <a:r>
              <a:rPr lang="en-US" altLang="ko-KR" dirty="0"/>
              <a:t>WITH GRANT OPTION</a:t>
            </a:r>
            <a:r>
              <a:rPr lang="ko-KR" altLang="en-US" dirty="0"/>
              <a:t>의 회수를 위해 ‘</a:t>
            </a:r>
            <a:r>
              <a:rPr lang="en-US" altLang="ko-KR" dirty="0"/>
              <a:t>CASCADE’ </a:t>
            </a:r>
            <a:r>
              <a:rPr lang="ko-KR" altLang="en-US" dirty="0"/>
              <a:t>옵션을 사용 </a:t>
            </a:r>
            <a:endParaRPr lang="en-US" altLang="ko-KR" dirty="0"/>
          </a:p>
          <a:p>
            <a:r>
              <a:rPr lang="en-US" altLang="ko-KR" dirty="0"/>
              <a:t>CASCADE</a:t>
            </a:r>
            <a:r>
              <a:rPr lang="ko-KR" altLang="en-US" dirty="0"/>
              <a:t>는 사용자가 다른 사용자에게 부여한 권한까지 연쇄적으로 취소하라는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의미로</a:t>
            </a:r>
            <a:r>
              <a:rPr lang="en-US" altLang="ko-KR" dirty="0"/>
              <a:t>, </a:t>
            </a:r>
            <a:r>
              <a:rPr lang="ko-KR" altLang="en-US" dirty="0"/>
              <a:t>사전에 주의 깊게 확인하고 사용해야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취소 </a:t>
            </a:r>
            <a:r>
              <a:rPr lang="en-US" altLang="ko-KR" dirty="0"/>
              <a:t>- REVOKE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C23366-F173-4E7A-9F4F-E61A1C6D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415808" cy="88484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11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05F-9558-48D1-9C04-D0B92D4A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679196" cy="1008112"/>
          </a:xfrm>
        </p:spPr>
        <p:txBody>
          <a:bodyPr/>
          <a:lstStyle/>
          <a:p>
            <a:r>
              <a:rPr lang="en-US" altLang="ko-KR" sz="3600" dirty="0"/>
              <a:t>Chapter 09. </a:t>
            </a:r>
            <a:r>
              <a:rPr lang="ko-KR" altLang="en-US" sz="3200" dirty="0"/>
              <a:t>데이터베이스 보안과 관리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932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취소 </a:t>
            </a:r>
            <a:r>
              <a:rPr lang="en-US" altLang="ko-KR" dirty="0"/>
              <a:t>- REVOKE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BA8AD-D780-4E6F-B340-F9503EEBC3C8}"/>
              </a:ext>
            </a:extLst>
          </p:cNvPr>
          <p:cNvSpPr txBox="1"/>
          <p:nvPr/>
        </p:nvSpPr>
        <p:spPr>
          <a:xfrm>
            <a:off x="739484" y="1196752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9-10  (PDB1_madang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에게 부여된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취소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373C6-0299-4E21-8DA3-AFA6911ED02F}"/>
              </a:ext>
            </a:extLst>
          </p:cNvPr>
          <p:cNvSpPr txBox="1"/>
          <p:nvPr/>
        </p:nvSpPr>
        <p:spPr>
          <a:xfrm>
            <a:off x="749000" y="3757790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9-11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(PDB1_madang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에게 부여된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취소하시오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pic>
        <p:nvPicPr>
          <p:cNvPr id="17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84862945-89A1-4844-9F14-4F589C72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4" y="4567471"/>
            <a:ext cx="6588000" cy="109248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20778A4-625A-4653-8AFD-920874129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0" y="2078480"/>
            <a:ext cx="6588000" cy="105408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0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7C4C-0F96-48D9-8DB3-EE5F4162C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롤</a:t>
            </a:r>
            <a:r>
              <a:rPr lang="en-US" altLang="ko-KR" dirty="0"/>
              <a:t>(ROLE):</a:t>
            </a:r>
            <a:r>
              <a:rPr lang="ko-KR" altLang="en-US" dirty="0"/>
              <a:t> 데이터베이스 객체에 대한 권한을 모아둔 집합</a:t>
            </a:r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DEB571E-7A5C-4C7A-B0D8-07AD9DFE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98417"/>
            <a:ext cx="5760640" cy="265823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9E69D24-E22F-481A-BBAE-60E9AB226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56648"/>
            <a:ext cx="5760640" cy="246073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27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7C4C-0F96-48D9-8DB3-EE5F4162C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역할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제거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역할에 권한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역할에 권한 회수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사용자에게 역할 부여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7A77EE-F2CA-404B-B400-E03D14B7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5724"/>
            <a:ext cx="6120000" cy="538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7224C-DF79-4A80-88D7-CE5F5A553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0" y="2583376"/>
            <a:ext cx="6120000" cy="511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CD5F17-C504-4376-8A19-8C57D5C56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" y="3663016"/>
            <a:ext cx="6120000" cy="5085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73A8F1-57F4-483D-BFCF-16873010A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0" y="4786362"/>
            <a:ext cx="6120000" cy="5115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FED0FF-827C-4F2C-BE2C-23FD9D813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" y="5875028"/>
            <a:ext cx="6120000" cy="50548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7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7C4C-0F96-48D9-8DB3-EE5F4162C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역할 생성부터 사용자 추가까지의 단계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CREATE ROLE - </a:t>
            </a:r>
            <a:r>
              <a:rPr lang="ko-KR" altLang="en-US" dirty="0"/>
              <a:t>역할 생성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GRANT - </a:t>
            </a:r>
            <a:r>
              <a:rPr lang="ko-KR" altLang="en-US" dirty="0"/>
              <a:t>만들어진 역할에 권한 부여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GRANT - </a:t>
            </a:r>
            <a:r>
              <a:rPr lang="ko-KR" altLang="en-US" dirty="0"/>
              <a:t>사용자에게 역할 부여</a:t>
            </a:r>
          </a:p>
          <a:p>
            <a:endParaRPr lang="ko-KR" altLang="en-US" dirty="0"/>
          </a:p>
          <a:p>
            <a:r>
              <a:rPr lang="ko-KR" altLang="en-US" dirty="0"/>
              <a:t>역할을 제거하면 반대로 수행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DROP ROLE - </a:t>
            </a:r>
            <a:r>
              <a:rPr lang="ko-KR" altLang="en-US" dirty="0"/>
              <a:t>역할 삭제</a:t>
            </a:r>
            <a:r>
              <a:rPr lang="en-US" altLang="ko-KR" dirty="0"/>
              <a:t>(</a:t>
            </a:r>
            <a:r>
              <a:rPr lang="ko-KR" altLang="en-US" dirty="0"/>
              <a:t>사용자에게 부여된 역할에 대한 권한 역시 제거됨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9CC9-7589-4027-AA83-AD6E3BE8FEA7}"/>
              </a:ext>
            </a:extLst>
          </p:cNvPr>
          <p:cNvSpPr txBox="1"/>
          <p:nvPr/>
        </p:nvSpPr>
        <p:spPr>
          <a:xfrm>
            <a:off x="749000" y="3757790"/>
            <a:ext cx="7665031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9-12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‘programmer’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라는 역할을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생성하시오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6A5EF03-0173-44F2-8F6E-12843CD7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0" y="4221088"/>
            <a:ext cx="6120000" cy="10282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12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A320E63-C6CB-4222-A68B-FCDF2B755C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0" y="1904584"/>
            <a:ext cx="6120000" cy="9821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29CC9-7589-4027-AA83-AD6E3BE8FEA7}"/>
              </a:ext>
            </a:extLst>
          </p:cNvPr>
          <p:cNvSpPr txBox="1"/>
          <p:nvPr/>
        </p:nvSpPr>
        <p:spPr>
          <a:xfrm>
            <a:off x="749000" y="3757790"/>
            <a:ext cx="7665031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9-14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programmer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역할의 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112B2-0CC9-4190-A73B-3BB53E95B420}"/>
              </a:ext>
            </a:extLst>
          </p:cNvPr>
          <p:cNvSpPr txBox="1"/>
          <p:nvPr/>
        </p:nvSpPr>
        <p:spPr>
          <a:xfrm>
            <a:off x="771060" y="1234817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9-13 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programmer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역할에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CREATE ANY TABLE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CREATE ANY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VIEW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EB7E60-BDB2-4861-ADD7-E1EECD6EC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0" y="4204705"/>
            <a:ext cx="6120000" cy="10158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88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A320E63-C6CB-4222-A68B-FCDF2B755C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0" y="1904584"/>
            <a:ext cx="6120000" cy="9821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29CC9-7589-4027-AA83-AD6E3BE8FEA7}"/>
              </a:ext>
            </a:extLst>
          </p:cNvPr>
          <p:cNvSpPr txBox="1"/>
          <p:nvPr/>
        </p:nvSpPr>
        <p:spPr>
          <a:xfrm>
            <a:off x="749000" y="3757790"/>
            <a:ext cx="7665031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9-14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programmer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역할의 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112B2-0CC9-4190-A73B-3BB53E95B420}"/>
              </a:ext>
            </a:extLst>
          </p:cNvPr>
          <p:cNvSpPr txBox="1"/>
          <p:nvPr/>
        </p:nvSpPr>
        <p:spPr>
          <a:xfrm>
            <a:off x="771060" y="1234817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9-13 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programmer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역할에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CREATE ANY TABLE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CREATE ANY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VIEW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EB7E60-BDB2-4861-ADD7-E1EECD6EC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0" y="4204705"/>
            <a:ext cx="6120000" cy="1015895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CABBBF41-F9CE-4F22-8AB4-AD2F11ED9492}"/>
              </a:ext>
            </a:extLst>
          </p:cNvPr>
          <p:cNvSpPr txBox="1">
            <a:spLocks/>
          </p:cNvSpPr>
          <p:nvPr/>
        </p:nvSpPr>
        <p:spPr>
          <a:xfrm>
            <a:off x="530206" y="11247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(</a:t>
            </a:r>
            <a:r>
              <a:rPr lang="ko-KR" altLang="en-US" dirty="0">
                <a:solidFill>
                  <a:srgbClr val="3333FF"/>
                </a:solidFill>
              </a:rPr>
              <a:t>주 </a:t>
            </a:r>
            <a:r>
              <a:rPr lang="en-US" altLang="ko-KR" dirty="0">
                <a:solidFill>
                  <a:srgbClr val="3333FF"/>
                </a:solidFill>
              </a:rPr>
              <a:t>: </a:t>
            </a:r>
            <a:r>
              <a:rPr lang="en-US" altLang="ko-KR" dirty="0" err="1">
                <a:solidFill>
                  <a:srgbClr val="3333FF"/>
                </a:solidFill>
              </a:rPr>
              <a:t>sqldeveloper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를 종료하여 접속을 모두 </a:t>
            </a:r>
            <a:r>
              <a:rPr lang="en-US" altLang="ko-KR" dirty="0">
                <a:solidFill>
                  <a:srgbClr val="3333FF"/>
                </a:solidFill>
              </a:rPr>
              <a:t>close </a:t>
            </a:r>
            <a:r>
              <a:rPr lang="ko-KR" altLang="en-US" dirty="0" err="1">
                <a:solidFill>
                  <a:srgbClr val="3333FF"/>
                </a:solidFill>
              </a:rPr>
              <a:t>한후</a:t>
            </a:r>
            <a:r>
              <a:rPr lang="ko-KR" altLang="en-US" dirty="0">
                <a:solidFill>
                  <a:srgbClr val="3333FF"/>
                </a:solidFill>
              </a:rPr>
              <a:t> 다시 시작하여야 </a:t>
            </a:r>
            <a:r>
              <a:rPr lang="en-US" altLang="ko-KR" dirty="0">
                <a:solidFill>
                  <a:srgbClr val="3333FF"/>
                </a:solidFill>
              </a:rPr>
              <a:t>set role all </a:t>
            </a:r>
            <a:r>
              <a:rPr lang="ko-KR" altLang="en-US" dirty="0">
                <a:solidFill>
                  <a:srgbClr val="3333FF"/>
                </a:solidFill>
              </a:rPr>
              <a:t>문장 작동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79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07149F94-CF52-4A8E-8D41-B0A5FCE5477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04" y="1988840"/>
            <a:ext cx="6158741" cy="449204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112B2-0CC9-4190-A73B-3BB53E95B420}"/>
              </a:ext>
            </a:extLst>
          </p:cNvPr>
          <p:cNvSpPr txBox="1"/>
          <p:nvPr/>
        </p:nvSpPr>
        <p:spPr>
          <a:xfrm>
            <a:off x="771060" y="1234817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9-15  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mdguest2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사용자에게 다음의 테이블을 생성하고 데이터를 삽입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(INSERT)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77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112B2-0CC9-4190-A73B-3BB53E95B420}"/>
              </a:ext>
            </a:extLst>
          </p:cNvPr>
          <p:cNvSpPr txBox="1"/>
          <p:nvPr/>
        </p:nvSpPr>
        <p:spPr>
          <a:xfrm>
            <a:off x="771060" y="1234817"/>
            <a:ext cx="7665031" cy="1343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9-16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programmer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역할에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mdguest2.NewTable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대한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SELECT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INSERT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부여하시오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그리고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mdguset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INSERT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문을 수행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한 후 조회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(SELECT)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해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보시오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    </a:t>
            </a:r>
            <a:r>
              <a:rPr lang="en-US" altLang="ko-KR" sz="1200" b="1" dirty="0">
                <a:solidFill>
                  <a:srgbClr val="3333FF"/>
                </a:solidFill>
                <a:latin typeface="+mn-ea"/>
              </a:rPr>
              <a:t>(ALTER USER c##mdguest2 quota unlimited on users;)</a:t>
            </a:r>
            <a:endParaRPr lang="en-US" altLang="ko-KR" sz="1400" b="1" dirty="0">
              <a:solidFill>
                <a:srgbClr val="3333FF"/>
              </a:solidFill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975CCA3-0682-4FDE-9097-9C6EADB6F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0" y="2636912"/>
            <a:ext cx="6526306" cy="408319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53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112B2-0CC9-4190-A73B-3BB53E95B420}"/>
              </a:ext>
            </a:extLst>
          </p:cNvPr>
          <p:cNvSpPr txBox="1"/>
          <p:nvPr/>
        </p:nvSpPr>
        <p:spPr>
          <a:xfrm>
            <a:off x="771060" y="1234817"/>
            <a:ext cx="7665031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9-17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mdguest2.NewTable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SELECT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권한을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회수하시오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그리고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mdguest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mdguest2.NewTable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조회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(SELECT)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해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보시오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b="1" dirty="0">
              <a:solidFill>
                <a:srgbClr val="3333FF"/>
              </a:solidFill>
              <a:latin typeface="+mn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CF62AF1-DD67-4E11-9AA4-57FCCE9E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82" y="1946644"/>
            <a:ext cx="6515235" cy="43456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55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</a:t>
            </a:r>
            <a:r>
              <a:rPr lang="en-US" altLang="ko-KR" dirty="0"/>
              <a:t>- ROLE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112B2-0CC9-4190-A73B-3BB53E95B420}"/>
              </a:ext>
            </a:extLst>
          </p:cNvPr>
          <p:cNvSpPr txBox="1"/>
          <p:nvPr/>
        </p:nvSpPr>
        <p:spPr>
          <a:xfrm>
            <a:off x="771060" y="1234817"/>
            <a:ext cx="7689372" cy="69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9-18  (PDB1_system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계정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 programmer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역할을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제거하시오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mdguest2.NewTable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역시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제거하시오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400" b="1" dirty="0">
              <a:solidFill>
                <a:srgbClr val="3333FF"/>
              </a:solidFill>
              <a:latin typeface="+mn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A53F650-94F5-4567-9C54-4DB0AB99E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2060848"/>
            <a:ext cx="6516384" cy="213645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23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관리의 개요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보안과 권한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백업과 복원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백업과 복원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DB5C1F-1725-4F06-898C-01993A062E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복구 모델</a:t>
            </a:r>
            <a:endParaRPr lang="en-US" altLang="ko-KR" dirty="0"/>
          </a:p>
          <a:p>
            <a:r>
              <a:rPr lang="ko-KR" altLang="en-US" dirty="0"/>
              <a:t>백업의 종류</a:t>
            </a:r>
            <a:endParaRPr lang="en-US" altLang="ko-KR" dirty="0"/>
          </a:p>
          <a:p>
            <a:r>
              <a:rPr lang="ko-KR" altLang="en-US" dirty="0"/>
              <a:t>백업 및 복원 실습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7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백업의 개념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DB5C1F-1725-4F06-898C-01993A062E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algn="just"/>
            <a:r>
              <a:rPr lang="ko-KR" altLang="en-US" dirty="0"/>
              <a:t>백업</a:t>
            </a:r>
            <a:r>
              <a:rPr lang="en-US" altLang="ko-KR" dirty="0"/>
              <a:t>(backup)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데이터베이스에서도 역시 예상하지 못한 장애에 대비하여 데이터베이스를 복제하여 보관하는 작업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복원</a:t>
            </a:r>
            <a:r>
              <a:rPr lang="en-US" altLang="ko-KR" dirty="0"/>
              <a:t>(recovery) :</a:t>
            </a:r>
            <a:r>
              <a:rPr lang="ko-KR" altLang="en-US" dirty="0"/>
              <a:t>장애가 발생하여 운영 중인 데이터에 손상이 발생했을 때 기존에 복사해 둔 백업 파일을 사용하여 원래대로 되돌려 놓는 작업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algn="just"/>
            <a:r>
              <a:rPr lang="ko-KR" altLang="en-US" dirty="0"/>
              <a:t>미디어 오류</a:t>
            </a:r>
            <a:endParaRPr lang="en-US" altLang="ko-KR" dirty="0"/>
          </a:p>
          <a:p>
            <a:pPr marL="361950" lvl="1" indent="-95250" algn="just">
              <a:buNone/>
            </a:pPr>
            <a:r>
              <a:rPr lang="en-US" altLang="ko-KR" dirty="0"/>
              <a:t>	</a:t>
            </a:r>
            <a:endParaRPr lang="en-US" altLang="ko-KR" sz="500" dirty="0"/>
          </a:p>
          <a:p>
            <a:pPr algn="just"/>
            <a:r>
              <a:rPr lang="ko-KR" altLang="en-US" dirty="0"/>
              <a:t>사용자 오류</a:t>
            </a:r>
            <a:endParaRPr lang="en-US" altLang="ko-KR" dirty="0"/>
          </a:p>
          <a:p>
            <a:pPr marL="361950" lvl="1" indent="-95250" algn="just">
              <a:buNone/>
            </a:pPr>
            <a:endParaRPr lang="en-US" altLang="ko-KR" sz="500" dirty="0"/>
          </a:p>
          <a:p>
            <a:pPr algn="just"/>
            <a:r>
              <a:rPr lang="ko-KR" altLang="en-US" dirty="0"/>
              <a:t>하드웨어 장애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1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백업의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11E4A13-322B-474B-9975-199ACFB9CE0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00" y="1412776"/>
            <a:ext cx="7092999" cy="458803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158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백업의 종류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DB5C1F-1725-4F06-898C-01993A062E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전체 백업</a:t>
            </a:r>
            <a:r>
              <a:rPr lang="en-US" altLang="ko-KR" dirty="0"/>
              <a:t>	</a:t>
            </a:r>
          </a:p>
          <a:p>
            <a:pPr algn="just"/>
            <a:r>
              <a:rPr lang="ko-KR" altLang="en-US" dirty="0"/>
              <a:t>차등 백업</a:t>
            </a:r>
            <a:r>
              <a:rPr lang="en-US" altLang="ko-KR" dirty="0"/>
              <a:t>	</a:t>
            </a:r>
          </a:p>
          <a:p>
            <a:pPr algn="just"/>
            <a:r>
              <a:rPr lang="ko-KR" altLang="en-US" dirty="0"/>
              <a:t>트랜잭션 로그 백업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885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오라클 백업 방법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DB5C1F-1725-4F06-898C-01993A062E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물리적 백업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dirty="0"/>
              <a:t>     오라클 데이터베이스를 구동하기 위해 필요한 모든 파일</a:t>
            </a:r>
            <a:r>
              <a:rPr lang="en-US" altLang="ko-KR" b="0" dirty="0"/>
              <a:t>(Data File, Redo Log File, </a:t>
            </a:r>
          </a:p>
          <a:p>
            <a:pPr marL="0" indent="0">
              <a:buNone/>
            </a:pPr>
            <a:r>
              <a:rPr lang="en-US" altLang="ko-KR" b="0" dirty="0"/>
              <a:t>      Control File </a:t>
            </a:r>
            <a:r>
              <a:rPr lang="ko-KR" altLang="en-US" b="0" dirty="0"/>
              <a:t>등</a:t>
            </a:r>
            <a:r>
              <a:rPr lang="en-US" altLang="ko-KR" b="0" dirty="0"/>
              <a:t>)</a:t>
            </a:r>
            <a:r>
              <a:rPr lang="ko-KR" altLang="en-US" b="0" dirty="0"/>
              <a:t>을 물리적으로 ‘</a:t>
            </a:r>
            <a:r>
              <a:rPr lang="ko-KR" altLang="en-US" b="0" dirty="0" err="1"/>
              <a:t>복사’하는</a:t>
            </a:r>
            <a:r>
              <a:rPr lang="ko-KR" altLang="en-US" b="0" dirty="0"/>
              <a:t> 방법</a:t>
            </a:r>
            <a:endParaRPr lang="en-US" altLang="ko-KR" dirty="0"/>
          </a:p>
          <a:p>
            <a:pPr lvl="1"/>
            <a:r>
              <a:rPr lang="ko-KR" altLang="en-US" dirty="0"/>
              <a:t>콜드 백업 </a:t>
            </a:r>
            <a:r>
              <a:rPr lang="en-US" altLang="ko-KR" dirty="0"/>
              <a:t>: </a:t>
            </a:r>
            <a:r>
              <a:rPr lang="ko-KR" altLang="en-US" dirty="0"/>
              <a:t>데이터베이스를 </a:t>
            </a:r>
            <a:r>
              <a:rPr lang="ko-KR" altLang="en-US" dirty="0" err="1"/>
              <a:t>셧다운</a:t>
            </a:r>
            <a:r>
              <a:rPr lang="en-US" altLang="ko-KR" dirty="0"/>
              <a:t>(shutdown)</a:t>
            </a:r>
            <a:r>
              <a:rPr lang="ko-KR" altLang="en-US" dirty="0"/>
              <a:t>한 후에 백업을 진행하는 방법</a:t>
            </a:r>
            <a:endParaRPr lang="en-US" altLang="ko-KR" dirty="0"/>
          </a:p>
          <a:p>
            <a:pPr lvl="1"/>
            <a:r>
              <a:rPr lang="ko-KR" altLang="en-US" dirty="0"/>
              <a:t>핫 백업 </a:t>
            </a:r>
            <a:r>
              <a:rPr lang="en-US" altLang="ko-KR" dirty="0"/>
              <a:t>: </a:t>
            </a:r>
            <a:r>
              <a:rPr lang="ko-KR" altLang="en-US" dirty="0"/>
              <a:t>운영 중인 데이터베이스의 파일을 복사하는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논리적 백업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b="0" dirty="0"/>
              <a:t>실제 오라클 데이터베이스를 구성하는 물리적 파일을 직접 복사하는 방법이 아닌</a:t>
            </a:r>
            <a:r>
              <a:rPr lang="en-US" altLang="ko-KR" b="0" dirty="0"/>
              <a:t>,   </a:t>
            </a:r>
          </a:p>
          <a:p>
            <a:pPr marL="0" indent="0">
              <a:buNone/>
            </a:pPr>
            <a:r>
              <a:rPr lang="en-US" altLang="ko-KR" b="0" dirty="0"/>
              <a:t>    </a:t>
            </a:r>
            <a:r>
              <a:rPr lang="ko-KR" altLang="en-US" b="0" dirty="0"/>
              <a:t> 오라클 데이터베이스의 콘텐츠</a:t>
            </a:r>
            <a:r>
              <a:rPr lang="en-US" altLang="ko-KR" b="0" dirty="0"/>
              <a:t>(</a:t>
            </a:r>
            <a:r>
              <a:rPr lang="ko-KR" altLang="en-US" b="0" dirty="0"/>
              <a:t>내용</a:t>
            </a:r>
            <a:r>
              <a:rPr lang="en-US" altLang="ko-KR" b="0" dirty="0"/>
              <a:t>)</a:t>
            </a:r>
            <a:r>
              <a:rPr lang="ko-KR" altLang="en-US" b="0" dirty="0"/>
              <a:t>를 별도의 파일로 옮기는 백업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117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오라클 백업 및 복원 실습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DB5C1F-1725-4F06-898C-01993A062E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 준비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실제 백업된 파일이 저장될 폴더 준비</a:t>
            </a:r>
            <a:r>
              <a:rPr lang="en-US" altLang="ko-KR" dirty="0"/>
              <a:t>.  C:\madang\mdbackup </a:t>
            </a:r>
            <a:r>
              <a:rPr lang="ko-KR" altLang="en-US" dirty="0"/>
              <a:t>폴더 생성함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윈도우의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]-[</a:t>
            </a:r>
            <a:r>
              <a:rPr lang="ko-KR" altLang="en-US" dirty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에서 ‘</a:t>
            </a:r>
            <a:r>
              <a:rPr lang="en-US" altLang="ko-KR" dirty="0" err="1"/>
              <a:t>cmd</a:t>
            </a:r>
            <a:r>
              <a:rPr lang="en-US" altLang="ko-KR" dirty="0"/>
              <a:t>’</a:t>
            </a:r>
            <a:r>
              <a:rPr lang="ko-KR" altLang="en-US" dirty="0"/>
              <a:t>를 입력하여 명령창을 실행시킨 후 명령어 입력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SQL Plus</a:t>
            </a:r>
            <a:r>
              <a:rPr lang="ko-KR" altLang="en-US" dirty="0"/>
              <a:t>를 </a:t>
            </a:r>
            <a:r>
              <a:rPr lang="en-US" altLang="ko-KR" dirty="0" err="1"/>
              <a:t>sysdba</a:t>
            </a:r>
            <a:r>
              <a:rPr lang="en-US" altLang="ko-KR" dirty="0"/>
              <a:t> </a:t>
            </a:r>
            <a:r>
              <a:rPr lang="ko-KR" altLang="en-US" dirty="0"/>
              <a:t>모드로 실행시킴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오라클 내부에서 실제 파일이 위치하는 폴더를 지정 및 권한을 설정 후 </a:t>
            </a:r>
            <a:r>
              <a:rPr lang="en-US" altLang="ko-KR" dirty="0"/>
              <a:t>exit </a:t>
            </a:r>
            <a:r>
              <a:rPr lang="ko-KR" altLang="en-US" dirty="0"/>
              <a:t>명령으로 </a:t>
            </a:r>
            <a:r>
              <a:rPr lang="en-US" altLang="ko-KR" dirty="0"/>
              <a:t>SQL Plus</a:t>
            </a:r>
            <a:r>
              <a:rPr lang="ko-KR" altLang="en-US" dirty="0"/>
              <a:t>를 종료함</a:t>
            </a: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EXPDP	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명령을 입력하여 </a:t>
            </a:r>
            <a:r>
              <a:rPr lang="en-US" altLang="ko-KR" dirty="0" err="1"/>
              <a:t>madang</a:t>
            </a:r>
            <a:r>
              <a:rPr lang="en-US" altLang="ko-KR" dirty="0"/>
              <a:t> </a:t>
            </a:r>
            <a:r>
              <a:rPr lang="ko-KR" altLang="en-US" dirty="0"/>
              <a:t>스키마의 모든 자료를 백업</a:t>
            </a:r>
            <a:r>
              <a:rPr lang="en-US" altLang="ko-KR" dirty="0"/>
              <a:t>(Export)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백업</a:t>
            </a:r>
            <a:r>
              <a:rPr lang="en-US" altLang="ko-KR" dirty="0"/>
              <a:t>(Export)</a:t>
            </a:r>
            <a:r>
              <a:rPr lang="ko-KR" altLang="en-US" dirty="0"/>
              <a:t>이 완료된 파일을 확인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IMPDP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Orders </a:t>
            </a:r>
            <a:r>
              <a:rPr lang="ko-KR" altLang="en-US" dirty="0"/>
              <a:t>테이블을 삭제하기 위해 윈도우 명령창으로 이동함</a:t>
            </a:r>
            <a:r>
              <a:rPr lang="en-US" altLang="ko-KR" dirty="0"/>
              <a:t>. </a:t>
            </a:r>
            <a:r>
              <a:rPr lang="ko-KR" altLang="en-US" dirty="0"/>
              <a:t>명령은 </a:t>
            </a:r>
            <a:r>
              <a:rPr lang="en-US" altLang="ko-KR" dirty="0" err="1"/>
              <a:t>madang</a:t>
            </a:r>
            <a:r>
              <a:rPr lang="en-US" altLang="ko-KR" dirty="0"/>
              <a:t> </a:t>
            </a:r>
            <a:r>
              <a:rPr lang="ko-KR" altLang="en-US" dirty="0"/>
              <a:t>사용자로 접속한 후 </a:t>
            </a:r>
            <a:r>
              <a:rPr lang="en-US" altLang="ko-KR" dirty="0"/>
              <a:t>Orders </a:t>
            </a:r>
            <a:r>
              <a:rPr lang="ko-KR" altLang="en-US" dirty="0"/>
              <a:t>테이블을 삭제</a:t>
            </a:r>
            <a:r>
              <a:rPr lang="en-US" altLang="ko-KR" dirty="0"/>
              <a:t>(DROP)</a:t>
            </a:r>
            <a:r>
              <a:rPr lang="ko-KR" altLang="en-US" dirty="0"/>
              <a:t>하고 삭제된 내용을 조회</a:t>
            </a:r>
            <a:r>
              <a:rPr lang="en-US" altLang="ko-KR" dirty="0"/>
              <a:t>(SELECT)</a:t>
            </a:r>
            <a:r>
              <a:rPr lang="ko-KR" altLang="en-US" dirty="0"/>
              <a:t>한 후 </a:t>
            </a:r>
            <a:r>
              <a:rPr lang="en-US" altLang="ko-KR" dirty="0"/>
              <a:t>SQL Plus</a:t>
            </a:r>
            <a:r>
              <a:rPr lang="ko-KR" altLang="en-US" dirty="0"/>
              <a:t>를 종료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이전에 백업 받은 파일을 이용하여 </a:t>
            </a:r>
            <a:r>
              <a:rPr lang="en-US" altLang="ko-KR" dirty="0"/>
              <a:t>Orders </a:t>
            </a:r>
            <a:r>
              <a:rPr lang="ko-KR" altLang="en-US" dirty="0"/>
              <a:t>테이블만 복원</a:t>
            </a:r>
            <a:r>
              <a:rPr lang="en-US" altLang="ko-KR" dirty="0"/>
              <a:t>(IMPORT)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복원된 자료 확인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423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DB5C1F-1725-4F06-898C-01993A062E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DBA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DCL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권한 관리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WITH GRANT OPTION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REVOKE </a:t>
            </a:r>
            <a:r>
              <a:rPr lang="ko-KR" altLang="en-US" dirty="0"/>
              <a:t>문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역할</a:t>
            </a:r>
            <a:r>
              <a:rPr lang="en-US" altLang="ko-KR" dirty="0"/>
              <a:t>(</a:t>
            </a:r>
            <a:r>
              <a:rPr lang="ko-KR" altLang="en-US" dirty="0"/>
              <a:t>롤</a:t>
            </a:r>
            <a:r>
              <a:rPr lang="en-US" altLang="ko-KR" dirty="0"/>
              <a:t>, ROLE)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백업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복원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백업의 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37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데이터베이스 관리의 중요성과 관리 업무에는 무엇이 있는지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사용자에게 권한을 부여하여 </a:t>
            </a:r>
            <a:r>
              <a:rPr lang="en-US" altLang="ko-KR" dirty="0"/>
              <a:t>DBMS </a:t>
            </a:r>
            <a:r>
              <a:rPr lang="ko-KR" altLang="en-US" dirty="0"/>
              <a:t>또는 특정 데이터에 접근을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차단하는 </a:t>
            </a:r>
            <a:r>
              <a:rPr lang="ko-KR" altLang="en-US" dirty="0"/>
              <a:t>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장애 시 백업 데이터를 토대로 데이터베이스를 복원하는 방법을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 관리의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관리의 중요성</a:t>
            </a:r>
            <a:endParaRPr lang="en-US" altLang="ko-KR" dirty="0"/>
          </a:p>
          <a:p>
            <a:r>
              <a:rPr lang="ko-KR" altLang="en-US" dirty="0"/>
              <a:t>데이터베이스 관리 업무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1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관리의 중요성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2F3D600-AD8B-4812-96BE-0E6394DEED6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69" y="1125538"/>
            <a:ext cx="5626075" cy="539908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9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데이터베이스 관리 업무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서비스 관리</a:t>
            </a:r>
          </a:p>
          <a:p>
            <a:r>
              <a:rPr lang="ko-KR" altLang="en-US" dirty="0"/>
              <a:t>점검 및 모니터링</a:t>
            </a:r>
          </a:p>
          <a:p>
            <a:r>
              <a:rPr lang="ko-KR" altLang="en-US" dirty="0"/>
              <a:t>장애 대처</a:t>
            </a:r>
          </a:p>
          <a:p>
            <a:r>
              <a:rPr lang="ko-KR" altLang="en-US" dirty="0"/>
              <a:t>백업과 복원</a:t>
            </a:r>
          </a:p>
          <a:p>
            <a:r>
              <a:rPr lang="ko-KR" altLang="en-US" dirty="0"/>
              <a:t>사용자 관리 및 권한 관리</a:t>
            </a:r>
          </a:p>
          <a:p>
            <a:r>
              <a:rPr lang="ko-KR" altLang="en-US" dirty="0"/>
              <a:t>시스템 데이터베이스 관리</a:t>
            </a:r>
          </a:p>
          <a:p>
            <a:r>
              <a:rPr lang="ko-KR" altLang="en-US" dirty="0"/>
              <a:t>사용자 데이터베이스 관리</a:t>
            </a:r>
          </a:p>
          <a:p>
            <a:r>
              <a:rPr lang="ko-KR" altLang="en-US" dirty="0"/>
              <a:t>데이터베이스 저장 공간 관리</a:t>
            </a:r>
          </a:p>
          <a:p>
            <a:r>
              <a:rPr lang="ko-KR" altLang="en-US" dirty="0"/>
              <a:t>인덱스 관리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74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데이터베이스 관리 업무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로그인 사용자 관리</a:t>
            </a:r>
            <a:endParaRPr lang="en-US" altLang="ko-KR" dirty="0"/>
          </a:p>
          <a:p>
            <a:r>
              <a:rPr lang="ko-KR" altLang="en-US" dirty="0"/>
              <a:t>권한 관리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오라클 </a:t>
            </a:r>
            <a:r>
              <a:rPr lang="en-US" altLang="ko-KR" dirty="0"/>
              <a:t>DBMS </a:t>
            </a:r>
            <a:r>
              <a:rPr lang="ko-KR" altLang="en-US" dirty="0"/>
              <a:t>구조 및 접근 권한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오라클 </a:t>
            </a:r>
            <a:r>
              <a:rPr lang="en-US" altLang="ko-KR" dirty="0"/>
              <a:t>multi-tenant </a:t>
            </a:r>
            <a:r>
              <a:rPr lang="ko-KR" altLang="en-US" dirty="0"/>
              <a:t>구조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1A4A5B-45A9-4232-8A17-82AAD90CE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96219"/>
            <a:ext cx="6248400" cy="40576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861</Words>
  <Application>Microsoft Office PowerPoint</Application>
  <PresentationFormat>화면 슬라이드 쇼(4:3)</PresentationFormat>
  <Paragraphs>217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HY견고딕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09. 데이터베이스 보안과 관리</vt:lpstr>
      <vt:lpstr>PowerPoint 프레젠테이션</vt:lpstr>
      <vt:lpstr>PowerPoint 프레젠테이션</vt:lpstr>
      <vt:lpstr>01. 데이터베이스 관리의 개요</vt:lpstr>
      <vt:lpstr>1.1 데이터베이스 관리의 중요성</vt:lpstr>
      <vt:lpstr>1.2 데이터베이스 관리 업무</vt:lpstr>
      <vt:lpstr>1.2 데이터베이스 관리 업무</vt:lpstr>
      <vt:lpstr>2.1 오라클 DBMS 구조 및 접근 권한</vt:lpstr>
      <vt:lpstr>2.1 오라클 DBMS 구조 및 접근 권한</vt:lpstr>
      <vt:lpstr>2.2 테이블스페이스와 로그인 사용자 관리</vt:lpstr>
      <vt:lpstr>2.2 테이블스페이스와 로그인 사용자 관리</vt:lpstr>
      <vt:lpstr>신규 로그인 사용자 계정 생성하기</vt:lpstr>
      <vt:lpstr>신규 로그인 사용자 계정 생성하기</vt:lpstr>
      <vt:lpstr>2.3 권한 관리</vt:lpstr>
      <vt:lpstr>2.3 권한 관리</vt:lpstr>
      <vt:lpstr>권한 허가 - GRANT</vt:lpstr>
      <vt:lpstr>권한 허가 - GRANT</vt:lpstr>
      <vt:lpstr>권한 취소 - REVOKE</vt:lpstr>
      <vt:lpstr>권한 취소 - REVOKE</vt:lpstr>
      <vt:lpstr>역할 - ROLE</vt:lpstr>
      <vt:lpstr>역할 - ROLE</vt:lpstr>
      <vt:lpstr>역할 - ROLE</vt:lpstr>
      <vt:lpstr>역할 - ROLE</vt:lpstr>
      <vt:lpstr>역할 - ROLE</vt:lpstr>
      <vt:lpstr>역할 - ROLE</vt:lpstr>
      <vt:lpstr>역할 - ROLE</vt:lpstr>
      <vt:lpstr>역할 - ROLE</vt:lpstr>
      <vt:lpstr>역할 - ROLE</vt:lpstr>
      <vt:lpstr>03. 백업과 복원</vt:lpstr>
      <vt:lpstr>3.1 백업의 개념</vt:lpstr>
      <vt:lpstr>3.2 백업의 종류</vt:lpstr>
      <vt:lpstr>3.2 백업의 종류</vt:lpstr>
      <vt:lpstr>3.3 오라클 백업 방법</vt:lpstr>
      <vt:lpstr>3.4 오라클 백업 및 복원 실습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Park</cp:lastModifiedBy>
  <cp:revision>154</cp:revision>
  <dcterms:created xsi:type="dcterms:W3CDTF">2020-06-18T03:20:34Z</dcterms:created>
  <dcterms:modified xsi:type="dcterms:W3CDTF">2021-06-03T11:35:13Z</dcterms:modified>
</cp:coreProperties>
</file>