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9" r:id="rId2"/>
    <p:sldId id="271" r:id="rId3"/>
    <p:sldId id="270" r:id="rId4"/>
    <p:sldId id="257" r:id="rId5"/>
    <p:sldId id="378" r:id="rId6"/>
    <p:sldId id="379" r:id="rId7"/>
    <p:sldId id="443" r:id="rId8"/>
    <p:sldId id="444" r:id="rId9"/>
    <p:sldId id="445" r:id="rId10"/>
    <p:sldId id="446" r:id="rId11"/>
    <p:sldId id="447" r:id="rId12"/>
    <p:sldId id="448" r:id="rId13"/>
    <p:sldId id="449" r:id="rId14"/>
    <p:sldId id="328" r:id="rId15"/>
    <p:sldId id="450" r:id="rId16"/>
    <p:sldId id="451" r:id="rId17"/>
    <p:sldId id="452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4818"/>
    <a:srgbClr val="FCD096"/>
    <a:srgbClr val="F845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06" autoAdjust="0"/>
    <p:restoredTop sz="86413" autoAdjust="0"/>
  </p:normalViewPr>
  <p:slideViewPr>
    <p:cSldViewPr>
      <p:cViewPr varScale="1">
        <p:scale>
          <a:sx n="91" d="100"/>
          <a:sy n="91" d="100"/>
        </p:scale>
        <p:origin x="-180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03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61496-5B37-492D-87A3-CC4604C03167}" type="datetimeFigureOut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599425-1291-4860-91A8-ADE5CA5A80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132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1626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7195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7195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7619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7619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7619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761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168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719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719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719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7195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7195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719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DBAC-AFEB-41C5-9E43-AB7AC16F5C61}" type="datetime1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3D290-3821-4744-BB03-2DF42964573C}" type="datetime1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EC011-B3C0-49EB-8920-A6B6965E1CC8}" type="datetime1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499E3-392B-4BCB-96F0-91213FBA264C}" type="datetime1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6E6F-A37D-4F65-ADFA-54341A32CA5A}" type="datetime1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65A1A-8047-4CD6-9DBE-24C4AB3F5DAD}" type="datetime1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2E51-A784-47D5-A8A9-7D8216316816}" type="datetime1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85974-EA40-4179-9C99-BB426E7C45FF}" type="datetime1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92597-295A-4EE3-A05D-D2C2B20545DC}" type="datetime1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7160E-D276-4DCB-8136-AC37263B855C}" type="datetime1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1E390-285F-467E-ABA7-11A2B3AC7332}" type="datetime1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8ECF8-94F6-4E88-B5CD-BFF79112FFE6}" type="datetime1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5589240"/>
            <a:ext cx="914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The Technique of Java Programming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32656"/>
            <a:ext cx="6693917" cy="468052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177" y="5157192"/>
            <a:ext cx="6807199" cy="1440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07504" y="620688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/>
              <a:t>개발도구와 샘플 스키마 설치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11560" y="1628800"/>
            <a:ext cx="4572000" cy="3539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700" b="1" dirty="0" smtClean="0"/>
              <a:t>SQL Developer</a:t>
            </a:r>
            <a:endParaRPr lang="ko-KR" altLang="en-US" sz="1700" b="1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48072" y="2253352"/>
            <a:ext cx="37799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 err="1" smtClean="0"/>
              <a:t>오라클에서</a:t>
            </a:r>
            <a:r>
              <a:rPr lang="ko-KR" altLang="en-US" sz="1600" dirty="0" smtClean="0"/>
              <a:t> 제공하는 무료 개발도구</a:t>
            </a:r>
            <a:endParaRPr lang="en-US" altLang="ko-KR" sz="1600" dirty="0" smtClean="0"/>
          </a:p>
        </p:txBody>
      </p:sp>
      <p:sp>
        <p:nvSpPr>
          <p:cNvPr id="26" name="순서도: 추출 25"/>
          <p:cNvSpPr/>
          <p:nvPr/>
        </p:nvSpPr>
        <p:spPr>
          <a:xfrm rot="5400000">
            <a:off x="454158" y="2339762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48072" y="3132257"/>
            <a:ext cx="34198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/>
              <a:t>http://www.oracle.com</a:t>
            </a:r>
            <a:endParaRPr lang="ko-KR" altLang="en-US" sz="1600" dirty="0"/>
          </a:p>
        </p:txBody>
      </p:sp>
      <p:sp>
        <p:nvSpPr>
          <p:cNvPr id="21" name="순서도: 추출 20"/>
          <p:cNvSpPr/>
          <p:nvPr/>
        </p:nvSpPr>
        <p:spPr>
          <a:xfrm rot="5400000">
            <a:off x="454158" y="3218667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865663" y="138700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47056" y="4005064"/>
            <a:ext cx="36369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 smtClean="0"/>
              <a:t>다운로드 및 설치과정은 본서 참조</a:t>
            </a:r>
            <a:endParaRPr lang="ko-KR" altLang="en-US" sz="1600" dirty="0"/>
          </a:p>
        </p:txBody>
      </p:sp>
      <p:sp>
        <p:nvSpPr>
          <p:cNvPr id="27" name="순서도: 추출 26"/>
          <p:cNvSpPr/>
          <p:nvPr/>
        </p:nvSpPr>
        <p:spPr>
          <a:xfrm rot="5400000">
            <a:off x="453142" y="4091474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 descr="12.jpg"/>
          <p:cNvPicPr/>
          <p:nvPr/>
        </p:nvPicPr>
        <p:blipFill>
          <a:blip r:embed="rId3"/>
          <a:stretch>
            <a:fillRect/>
          </a:stretch>
        </p:blipFill>
        <p:spPr>
          <a:xfrm>
            <a:off x="4283968" y="1628800"/>
            <a:ext cx="4673600" cy="4032448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98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07504" y="620688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/>
              <a:t>개발도구와 샘플 스키마 설치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11560" y="1628800"/>
            <a:ext cx="4572000" cy="3539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700" b="1" dirty="0" smtClean="0"/>
              <a:t>샘플 스키마 설</a:t>
            </a:r>
            <a:r>
              <a:rPr lang="ko-KR" altLang="en-US" sz="1700" b="1" dirty="0"/>
              <a:t>치</a:t>
            </a:r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48072" y="2253352"/>
            <a:ext cx="66602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 smtClean="0"/>
              <a:t>길벗의 자료실</a:t>
            </a:r>
            <a:r>
              <a:rPr lang="en-US" altLang="ko-KR" sz="1600" dirty="0" smtClean="0"/>
              <a:t>()</a:t>
            </a:r>
            <a:r>
              <a:rPr lang="ko-KR" altLang="en-US" sz="1600" dirty="0" smtClean="0"/>
              <a:t>에서 </a:t>
            </a:r>
            <a:r>
              <a:rPr lang="en-US" altLang="ko-KR" sz="1600" dirty="0" err="1" smtClean="0"/>
              <a:t>expall.dmp</a:t>
            </a:r>
            <a:r>
              <a:rPr lang="ko-KR" altLang="en-US" sz="1600" dirty="0" smtClean="0"/>
              <a:t>와 </a:t>
            </a:r>
            <a:r>
              <a:rPr lang="en-US" altLang="ko-KR" sz="1600" dirty="0" err="1" smtClean="0"/>
              <a:t>expcust.dmp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파일 다운로드 </a:t>
            </a:r>
            <a:endParaRPr lang="en-US" altLang="ko-KR" sz="1600" dirty="0" smtClean="0"/>
          </a:p>
        </p:txBody>
      </p:sp>
      <p:sp>
        <p:nvSpPr>
          <p:cNvPr id="26" name="순서도: 추출 25"/>
          <p:cNvSpPr/>
          <p:nvPr/>
        </p:nvSpPr>
        <p:spPr>
          <a:xfrm rot="5400000">
            <a:off x="454158" y="2339762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48072" y="2708920"/>
            <a:ext cx="57241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 smtClean="0"/>
              <a:t>C </a:t>
            </a:r>
            <a:r>
              <a:rPr lang="ko-KR" altLang="en-US" sz="1600" dirty="0" smtClean="0"/>
              <a:t>드라이브에 </a:t>
            </a:r>
            <a:r>
              <a:rPr lang="en-US" altLang="ko-KR" sz="1600" dirty="0" smtClean="0"/>
              <a:t>‘backup’ </a:t>
            </a:r>
            <a:r>
              <a:rPr lang="ko-KR" altLang="en-US" sz="1600" dirty="0" smtClean="0"/>
              <a:t>폴더 생성 후 </a:t>
            </a:r>
            <a:r>
              <a:rPr lang="ko-KR" altLang="en-US" sz="1600" dirty="0" err="1" smtClean="0"/>
              <a:t>붙여넣기</a:t>
            </a:r>
            <a:endParaRPr lang="ko-KR" altLang="en-US" sz="1600" dirty="0"/>
          </a:p>
        </p:txBody>
      </p:sp>
      <p:sp>
        <p:nvSpPr>
          <p:cNvPr id="21" name="순서도: 추출 20"/>
          <p:cNvSpPr/>
          <p:nvPr/>
        </p:nvSpPr>
        <p:spPr>
          <a:xfrm rot="5400000">
            <a:off x="454158" y="2795330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865663" y="138700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47055" y="3573016"/>
            <a:ext cx="78686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 err="1"/>
              <a:t>e</a:t>
            </a:r>
            <a:r>
              <a:rPr lang="en-US" altLang="ko-KR" sz="1600" dirty="0" err="1" smtClean="0"/>
              <a:t>xpall.dmp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파일 </a:t>
            </a:r>
            <a:r>
              <a:rPr lang="ko-KR" altLang="en-US" sz="1600" dirty="0" err="1" smtClean="0"/>
              <a:t>임포트</a:t>
            </a:r>
            <a:r>
              <a:rPr lang="en-US" altLang="ko-KR" sz="1600" dirty="0"/>
              <a:t>(</a:t>
            </a:r>
            <a:r>
              <a:rPr lang="en-US" altLang="ko-KR" sz="1600" dirty="0" err="1"/>
              <a:t>ora_user</a:t>
            </a:r>
            <a:r>
              <a:rPr lang="en-US" altLang="ko-KR" sz="1600" dirty="0"/>
              <a:t>/</a:t>
            </a:r>
            <a:r>
              <a:rPr lang="en-US" altLang="ko-KR" sz="1600" dirty="0" err="1"/>
              <a:t>hong</a:t>
            </a:r>
            <a:r>
              <a:rPr lang="ko-KR" altLang="en-US" sz="1600" dirty="0"/>
              <a:t>에서 </a:t>
            </a:r>
            <a:r>
              <a:rPr lang="en-US" altLang="ko-KR" sz="1600" dirty="0" err="1"/>
              <a:t>hong</a:t>
            </a:r>
            <a:r>
              <a:rPr lang="en-US" altLang="ko-KR" sz="1600" dirty="0"/>
              <a:t> </a:t>
            </a:r>
            <a:r>
              <a:rPr lang="ko-KR" altLang="en-US" sz="1600" dirty="0"/>
              <a:t>대신 각자 설정한 비밀번호 입력 </a:t>
            </a:r>
            <a:r>
              <a:rPr lang="en-US" altLang="ko-KR" sz="1600" dirty="0" smtClean="0"/>
              <a:t>) </a:t>
            </a:r>
            <a:endParaRPr lang="ko-KR" altLang="en-US" sz="1600" dirty="0"/>
          </a:p>
        </p:txBody>
      </p:sp>
      <p:sp>
        <p:nvSpPr>
          <p:cNvPr id="27" name="순서도: 추출 26"/>
          <p:cNvSpPr/>
          <p:nvPr/>
        </p:nvSpPr>
        <p:spPr>
          <a:xfrm rot="5400000">
            <a:off x="453142" y="3659426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48072" y="3162454"/>
            <a:ext cx="57241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 smtClean="0"/>
              <a:t>명령 창을 열어 </a:t>
            </a:r>
            <a:r>
              <a:rPr lang="en-US" altLang="ko-KR" sz="1600" dirty="0" smtClean="0"/>
              <a:t>C:\backup </a:t>
            </a:r>
            <a:r>
              <a:rPr lang="ko-KR" altLang="en-US" sz="1600" dirty="0" smtClean="0"/>
              <a:t>폴더로 이동</a:t>
            </a:r>
            <a:endParaRPr lang="ko-KR" altLang="en-US" sz="1600" dirty="0"/>
          </a:p>
        </p:txBody>
      </p:sp>
      <p:sp>
        <p:nvSpPr>
          <p:cNvPr id="29" name="순서도: 추출 28"/>
          <p:cNvSpPr/>
          <p:nvPr/>
        </p:nvSpPr>
        <p:spPr>
          <a:xfrm rot="5400000">
            <a:off x="454158" y="3248864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717870" y="3933056"/>
            <a:ext cx="817461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pPr fontAlgn="base"/>
            <a:r>
              <a:rPr lang="en-US" altLang="ko-KR" sz="1400" dirty="0" smtClean="0"/>
              <a:t>imp </a:t>
            </a:r>
            <a:r>
              <a:rPr lang="en-US" altLang="ko-KR" sz="1400" dirty="0" err="1"/>
              <a:t>ora_user</a:t>
            </a:r>
            <a:r>
              <a:rPr lang="en-US" altLang="ko-KR" sz="1400" dirty="0"/>
              <a:t>/</a:t>
            </a:r>
            <a:r>
              <a:rPr lang="en-US" altLang="ko-KR" sz="1400" dirty="0" err="1"/>
              <a:t>hong</a:t>
            </a:r>
            <a:r>
              <a:rPr lang="en-US" altLang="ko-KR" sz="1400" dirty="0"/>
              <a:t> file=</a:t>
            </a:r>
            <a:r>
              <a:rPr lang="en-US" altLang="ko-KR" sz="1400" dirty="0" err="1"/>
              <a:t>expall.dmp</a:t>
            </a:r>
            <a:r>
              <a:rPr lang="en-US" altLang="ko-KR" sz="1400" dirty="0"/>
              <a:t> log=empall.log ignore=y grants=y rows=y indexes=y </a:t>
            </a:r>
            <a:r>
              <a:rPr lang="en-US" altLang="ko-KR" sz="1400" dirty="0" smtClean="0"/>
              <a:t>full=y</a:t>
            </a:r>
          </a:p>
          <a:p>
            <a:pPr fontAlgn="base"/>
            <a:endParaRPr lang="en-US" altLang="ko-KR" sz="1400" dirty="0"/>
          </a:p>
        </p:txBody>
      </p:sp>
      <p:sp>
        <p:nvSpPr>
          <p:cNvPr id="32" name="직사각형 31"/>
          <p:cNvSpPr/>
          <p:nvPr/>
        </p:nvSpPr>
        <p:spPr>
          <a:xfrm>
            <a:off x="647055" y="4778568"/>
            <a:ext cx="80294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 err="1" smtClean="0"/>
              <a:t>expcust.dmp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파일 </a:t>
            </a:r>
            <a:r>
              <a:rPr lang="ko-KR" altLang="en-US" sz="1600" dirty="0" err="1" smtClean="0"/>
              <a:t>임포트</a:t>
            </a:r>
            <a:r>
              <a:rPr lang="en-US" altLang="ko-KR" sz="1600" dirty="0"/>
              <a:t>(</a:t>
            </a:r>
            <a:r>
              <a:rPr lang="en-US" altLang="ko-KR" sz="1600" dirty="0" err="1"/>
              <a:t>ora_user</a:t>
            </a:r>
            <a:r>
              <a:rPr lang="en-US" altLang="ko-KR" sz="1600" dirty="0"/>
              <a:t>/</a:t>
            </a:r>
            <a:r>
              <a:rPr lang="en-US" altLang="ko-KR" sz="1600" dirty="0" err="1"/>
              <a:t>hong</a:t>
            </a:r>
            <a:r>
              <a:rPr lang="ko-KR" altLang="en-US" sz="1600" dirty="0"/>
              <a:t>에서 </a:t>
            </a:r>
            <a:r>
              <a:rPr lang="en-US" altLang="ko-KR" sz="1600" dirty="0" err="1"/>
              <a:t>hong</a:t>
            </a:r>
            <a:r>
              <a:rPr lang="en-US" altLang="ko-KR" sz="1600" dirty="0"/>
              <a:t> </a:t>
            </a:r>
            <a:r>
              <a:rPr lang="ko-KR" altLang="en-US" sz="1600" dirty="0"/>
              <a:t>대신 각자 설정한 비밀번호 입력 </a:t>
            </a:r>
            <a:r>
              <a:rPr lang="en-US" altLang="ko-KR" sz="1600" dirty="0" smtClean="0"/>
              <a:t>) </a:t>
            </a:r>
            <a:endParaRPr lang="ko-KR" altLang="en-US" sz="1600" dirty="0"/>
          </a:p>
        </p:txBody>
      </p:sp>
      <p:sp>
        <p:nvSpPr>
          <p:cNvPr id="34" name="순서도: 추출 33"/>
          <p:cNvSpPr/>
          <p:nvPr/>
        </p:nvSpPr>
        <p:spPr>
          <a:xfrm rot="5400000">
            <a:off x="453142" y="4864978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717870" y="5138608"/>
            <a:ext cx="817461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pPr fontAlgn="base"/>
            <a:r>
              <a:rPr lang="en-US" altLang="ko-KR" sz="1400" dirty="0" smtClean="0"/>
              <a:t>imp </a:t>
            </a:r>
            <a:r>
              <a:rPr lang="en-US" altLang="ko-KR" sz="1400" dirty="0" err="1"/>
              <a:t>ora_user</a:t>
            </a:r>
            <a:r>
              <a:rPr lang="en-US" altLang="ko-KR" sz="1400" dirty="0"/>
              <a:t>/</a:t>
            </a:r>
            <a:r>
              <a:rPr lang="en-US" altLang="ko-KR" sz="1400" dirty="0" err="1"/>
              <a:t>hong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file=</a:t>
            </a:r>
            <a:r>
              <a:rPr lang="en-US" altLang="ko-KR" sz="1400" dirty="0" err="1" smtClean="0"/>
              <a:t>expcust.dmp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log=empall.log ignore=y grants=y rows=y indexes=y </a:t>
            </a:r>
            <a:r>
              <a:rPr lang="en-US" altLang="ko-KR" sz="1400" dirty="0" smtClean="0"/>
              <a:t>full=y</a:t>
            </a:r>
          </a:p>
          <a:p>
            <a:pPr fontAlgn="base"/>
            <a:endParaRPr lang="en-US" altLang="ko-KR" sz="1400" dirty="0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43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07504" y="620688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/>
              <a:t>개발도구와 샘플 스키마 설치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11560" y="1628800"/>
            <a:ext cx="4572000" cy="3539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700" b="1" dirty="0" smtClean="0"/>
              <a:t>샘플 스키마 설치 확</a:t>
            </a:r>
            <a:r>
              <a:rPr lang="ko-KR" altLang="en-US" sz="1700" b="1" dirty="0"/>
              <a:t>인</a:t>
            </a:r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48072" y="2253352"/>
            <a:ext cx="66602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 smtClean="0"/>
              <a:t>SQL Plus</a:t>
            </a:r>
            <a:r>
              <a:rPr lang="ko-KR" altLang="en-US" sz="1600" dirty="0" smtClean="0"/>
              <a:t>나 </a:t>
            </a:r>
            <a:r>
              <a:rPr lang="en-US" altLang="ko-KR" sz="1600" dirty="0" smtClean="0"/>
              <a:t>SQL Developer</a:t>
            </a:r>
            <a:r>
              <a:rPr lang="ko-KR" altLang="en-US" sz="1600" dirty="0" smtClean="0"/>
              <a:t>에 접속 해 다음 명령어 실행</a:t>
            </a:r>
            <a:endParaRPr lang="en-US" altLang="ko-KR" sz="1600" dirty="0" smtClean="0"/>
          </a:p>
        </p:txBody>
      </p:sp>
      <p:sp>
        <p:nvSpPr>
          <p:cNvPr id="26" name="순서도: 추출 25"/>
          <p:cNvSpPr/>
          <p:nvPr/>
        </p:nvSpPr>
        <p:spPr>
          <a:xfrm rot="5400000">
            <a:off x="454158" y="2339762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865663" y="138700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71590" y="2591906"/>
            <a:ext cx="8174610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r>
              <a:rPr lang="en-US" altLang="ko-KR" sz="1400" dirty="0" smtClean="0"/>
              <a:t>SELECT </a:t>
            </a:r>
            <a:r>
              <a:rPr lang="en-US" altLang="ko-KR" sz="1400" dirty="0" err="1"/>
              <a:t>table_name</a:t>
            </a:r>
            <a:endParaRPr lang="en-US" altLang="ko-KR" sz="1400" dirty="0"/>
          </a:p>
          <a:p>
            <a:pPr fontAlgn="base"/>
            <a:r>
              <a:rPr lang="en-US" altLang="ko-KR" sz="1400" dirty="0"/>
              <a:t>   FROM </a:t>
            </a:r>
            <a:r>
              <a:rPr lang="en-US" altLang="ko-KR" sz="1400" dirty="0" err="1"/>
              <a:t>user_tables</a:t>
            </a:r>
            <a:r>
              <a:rPr lang="en-US" altLang="ko-KR" sz="1400" dirty="0" smtClean="0"/>
              <a:t>;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58795" y="3356992"/>
            <a:ext cx="8174610" cy="22467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r>
              <a:rPr lang="en-US" altLang="ko-KR" sz="1400" dirty="0" smtClean="0"/>
              <a:t>TABLE_NAME                   </a:t>
            </a:r>
            <a:endParaRPr lang="en-US" altLang="ko-KR" sz="1400" dirty="0"/>
          </a:p>
          <a:p>
            <a:pPr fontAlgn="base"/>
            <a:r>
              <a:rPr lang="en-US" altLang="ko-KR" sz="1400" dirty="0"/>
              <a:t>------------------------------</a:t>
            </a:r>
          </a:p>
          <a:p>
            <a:pPr fontAlgn="base"/>
            <a:r>
              <a:rPr lang="en-US" altLang="ko-KR" sz="1400" dirty="0"/>
              <a:t>CUSTOMERS                      </a:t>
            </a:r>
          </a:p>
          <a:p>
            <a:pPr fontAlgn="base"/>
            <a:r>
              <a:rPr lang="en-US" altLang="ko-KR" sz="1400" dirty="0"/>
              <a:t>SALES2                         </a:t>
            </a:r>
          </a:p>
          <a:p>
            <a:pPr fontAlgn="base"/>
            <a:r>
              <a:rPr lang="en-US" altLang="ko-KR" sz="1400" dirty="0"/>
              <a:t>SALES                          </a:t>
            </a:r>
          </a:p>
          <a:p>
            <a:pPr fontAlgn="base"/>
            <a:r>
              <a:rPr lang="en-US" altLang="ko-KR" sz="1400" dirty="0"/>
              <a:t>PRODUCTS                       </a:t>
            </a:r>
          </a:p>
          <a:p>
            <a:pPr fontAlgn="base"/>
            <a:r>
              <a:rPr lang="en-US" altLang="ko-KR" sz="1400" dirty="0"/>
              <a:t>CHANNELS                       </a:t>
            </a:r>
          </a:p>
          <a:p>
            <a:pPr fontAlgn="base"/>
            <a:r>
              <a:rPr lang="en-US" altLang="ko-KR" sz="1400" dirty="0"/>
              <a:t>COUNTRIES                      </a:t>
            </a:r>
          </a:p>
          <a:p>
            <a:pPr fontAlgn="base"/>
            <a:r>
              <a:rPr lang="en-US" altLang="ko-KR" sz="1400" dirty="0"/>
              <a:t>JOB_HISTORY</a:t>
            </a:r>
          </a:p>
          <a:p>
            <a:pPr fontAlgn="base"/>
            <a:r>
              <a:rPr lang="en-US" altLang="ko-KR" sz="1400" dirty="0"/>
              <a:t>…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15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07504" y="620688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/>
              <a:t>개발도구와 샘플 스키마 설치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11560" y="1484784"/>
            <a:ext cx="4572000" cy="3539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700" b="1" dirty="0" smtClean="0"/>
              <a:t>샘플 스키마 설명</a:t>
            </a:r>
            <a:endParaRPr lang="ko-KR" altLang="en-US" sz="1700" b="1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577795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48072" y="1844824"/>
            <a:ext cx="66602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 smtClean="0"/>
              <a:t>설치된 테이블과 내역은 다음과 같다</a:t>
            </a:r>
            <a:endParaRPr lang="en-US" altLang="ko-KR" sz="1600" dirty="0" smtClean="0"/>
          </a:p>
        </p:txBody>
      </p:sp>
      <p:sp>
        <p:nvSpPr>
          <p:cNvPr id="26" name="순서도: 추출 25"/>
          <p:cNvSpPr/>
          <p:nvPr/>
        </p:nvSpPr>
        <p:spPr>
          <a:xfrm rot="5400000">
            <a:off x="454158" y="1931234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865663" y="138700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58795" y="2204864"/>
            <a:ext cx="8174610" cy="37548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r>
              <a:rPr lang="ko-KR" altLang="en-US" sz="1400" dirty="0"/>
              <a:t>● </a:t>
            </a:r>
            <a:r>
              <a:rPr lang="en-US" altLang="ko-KR" sz="1400" dirty="0"/>
              <a:t>employees : </a:t>
            </a:r>
            <a:r>
              <a:rPr lang="ko-KR" altLang="en-US" sz="1400" dirty="0"/>
              <a:t>사원테이블 </a:t>
            </a:r>
            <a:r>
              <a:rPr lang="en-US" altLang="ko-KR" sz="1400" dirty="0"/>
              <a:t>(</a:t>
            </a:r>
            <a:r>
              <a:rPr lang="ko-KR" altLang="en-US" sz="1400" dirty="0"/>
              <a:t>사원번호</a:t>
            </a:r>
            <a:r>
              <a:rPr lang="en-US" altLang="ko-KR" sz="1400" dirty="0"/>
              <a:t>, </a:t>
            </a:r>
            <a:r>
              <a:rPr lang="ko-KR" altLang="en-US" sz="1400" dirty="0"/>
              <a:t>사원명</a:t>
            </a:r>
            <a:r>
              <a:rPr lang="en-US" altLang="ko-KR" sz="1400" dirty="0"/>
              <a:t>, </a:t>
            </a:r>
            <a:r>
              <a:rPr lang="ko-KR" altLang="en-US" sz="1400" dirty="0"/>
              <a:t>부서번호 등</a:t>
            </a:r>
            <a:r>
              <a:rPr lang="en-US" altLang="ko-KR" sz="1400" dirty="0"/>
              <a:t>) </a:t>
            </a:r>
            <a:endParaRPr lang="en-US" altLang="ko-KR" sz="1400" dirty="0" smtClean="0"/>
          </a:p>
          <a:p>
            <a:pPr fontAlgn="base"/>
            <a:endParaRPr lang="en-US" altLang="ko-KR" sz="1400" dirty="0"/>
          </a:p>
          <a:p>
            <a:pPr fontAlgn="base"/>
            <a:r>
              <a:rPr lang="en-US" altLang="ko-KR" sz="1400" dirty="0"/>
              <a:t>● departments : </a:t>
            </a:r>
            <a:r>
              <a:rPr lang="ko-KR" altLang="en-US" sz="1400" dirty="0"/>
              <a:t>부서테이블 </a:t>
            </a:r>
            <a:r>
              <a:rPr lang="en-US" altLang="ko-KR" sz="1400" dirty="0"/>
              <a:t>(</a:t>
            </a:r>
            <a:r>
              <a:rPr lang="ko-KR" altLang="en-US" sz="1400" dirty="0"/>
              <a:t>부서번호</a:t>
            </a:r>
            <a:r>
              <a:rPr lang="en-US" altLang="ko-KR" sz="1400" dirty="0"/>
              <a:t>, </a:t>
            </a:r>
            <a:r>
              <a:rPr lang="ko-KR" altLang="en-US" sz="1400" dirty="0"/>
              <a:t>부서명 등</a:t>
            </a:r>
            <a:r>
              <a:rPr lang="en-US" altLang="ko-KR" sz="1400" dirty="0" smtClean="0"/>
              <a:t>)</a:t>
            </a:r>
          </a:p>
          <a:p>
            <a:pPr fontAlgn="base"/>
            <a:endParaRPr lang="en-US" altLang="ko-KR" sz="1400" dirty="0"/>
          </a:p>
          <a:p>
            <a:pPr fontAlgn="base"/>
            <a:r>
              <a:rPr lang="en-US" altLang="ko-KR" sz="1400" dirty="0"/>
              <a:t>● jobs : job </a:t>
            </a:r>
            <a:r>
              <a:rPr lang="ko-KR" altLang="en-US" sz="1400" dirty="0"/>
              <a:t>테이블 </a:t>
            </a:r>
            <a:r>
              <a:rPr lang="en-US" altLang="ko-KR" sz="1400" dirty="0"/>
              <a:t>(job</a:t>
            </a:r>
            <a:r>
              <a:rPr lang="ko-KR" altLang="en-US" sz="1400" dirty="0"/>
              <a:t>번호</a:t>
            </a:r>
            <a:r>
              <a:rPr lang="en-US" altLang="ko-KR" sz="1400" dirty="0"/>
              <a:t>, </a:t>
            </a:r>
            <a:r>
              <a:rPr lang="ko-KR" altLang="en-US" sz="1400" dirty="0"/>
              <a:t>명칭 등</a:t>
            </a:r>
            <a:r>
              <a:rPr lang="en-US" altLang="ko-KR" sz="1400" dirty="0" smtClean="0"/>
              <a:t>)</a:t>
            </a:r>
          </a:p>
          <a:p>
            <a:pPr fontAlgn="base"/>
            <a:endParaRPr lang="en-US" altLang="ko-KR" sz="1400" dirty="0"/>
          </a:p>
          <a:p>
            <a:pPr fontAlgn="base"/>
            <a:r>
              <a:rPr lang="en-US" altLang="ko-KR" sz="1400" dirty="0"/>
              <a:t>● </a:t>
            </a:r>
            <a:r>
              <a:rPr lang="en-US" altLang="ko-KR" sz="1400" dirty="0" err="1"/>
              <a:t>job_history</a:t>
            </a:r>
            <a:r>
              <a:rPr lang="en-US" altLang="ko-KR" sz="1400" dirty="0"/>
              <a:t> : </a:t>
            </a:r>
            <a:r>
              <a:rPr lang="en-US" altLang="ko-KR" sz="1400" dirty="0" err="1"/>
              <a:t>job_history</a:t>
            </a:r>
            <a:r>
              <a:rPr lang="en-US" altLang="ko-KR" sz="1400" dirty="0"/>
              <a:t> </a:t>
            </a:r>
            <a:r>
              <a:rPr lang="ko-KR" altLang="en-US" sz="1400" dirty="0"/>
              <a:t>테이블 </a:t>
            </a:r>
            <a:r>
              <a:rPr lang="en-US" altLang="ko-KR" sz="1400" dirty="0"/>
              <a:t>(job</a:t>
            </a:r>
            <a:r>
              <a:rPr lang="ko-KR" altLang="en-US" sz="1400" dirty="0"/>
              <a:t>번호</a:t>
            </a:r>
            <a:r>
              <a:rPr lang="en-US" altLang="ko-KR" sz="1400" dirty="0"/>
              <a:t>, </a:t>
            </a:r>
            <a:r>
              <a:rPr lang="ko-KR" altLang="en-US" sz="1400" dirty="0"/>
              <a:t>사원번호</a:t>
            </a:r>
            <a:r>
              <a:rPr lang="en-US" altLang="ko-KR" sz="1400" dirty="0"/>
              <a:t>, </a:t>
            </a:r>
            <a:r>
              <a:rPr lang="ko-KR" altLang="en-US" sz="1400" dirty="0"/>
              <a:t>부서번호 등</a:t>
            </a:r>
            <a:r>
              <a:rPr lang="en-US" altLang="ko-KR" sz="1400" dirty="0" smtClean="0"/>
              <a:t>)</a:t>
            </a:r>
          </a:p>
          <a:p>
            <a:pPr fontAlgn="base"/>
            <a:endParaRPr lang="en-US" altLang="ko-KR" sz="1400" dirty="0"/>
          </a:p>
          <a:p>
            <a:pPr fontAlgn="base"/>
            <a:r>
              <a:rPr lang="en-US" altLang="ko-KR" sz="1400" dirty="0"/>
              <a:t>● countries : </a:t>
            </a:r>
            <a:r>
              <a:rPr lang="ko-KR" altLang="en-US" sz="1400" dirty="0"/>
              <a:t>국가 테이블 </a:t>
            </a:r>
            <a:r>
              <a:rPr lang="en-US" altLang="ko-KR" sz="1400" dirty="0"/>
              <a:t>(</a:t>
            </a:r>
            <a:r>
              <a:rPr lang="ko-KR" altLang="en-US" sz="1400" dirty="0"/>
              <a:t>국가번호</a:t>
            </a:r>
            <a:r>
              <a:rPr lang="en-US" altLang="ko-KR" sz="1400" dirty="0"/>
              <a:t>, </a:t>
            </a:r>
            <a:r>
              <a:rPr lang="ko-KR" altLang="en-US" sz="1400" dirty="0"/>
              <a:t>국가코드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국가명</a:t>
            </a:r>
            <a:r>
              <a:rPr lang="ko-KR" altLang="en-US" sz="1400" dirty="0"/>
              <a:t> 등</a:t>
            </a:r>
            <a:r>
              <a:rPr lang="en-US" altLang="ko-KR" sz="1400" dirty="0" smtClean="0"/>
              <a:t>)</a:t>
            </a:r>
          </a:p>
          <a:p>
            <a:pPr fontAlgn="base"/>
            <a:endParaRPr lang="en-US" altLang="ko-KR" sz="1400" dirty="0"/>
          </a:p>
          <a:p>
            <a:pPr fontAlgn="base"/>
            <a:r>
              <a:rPr lang="en-US" altLang="ko-KR" sz="1400" dirty="0"/>
              <a:t>● customers : </a:t>
            </a:r>
            <a:r>
              <a:rPr lang="ko-KR" altLang="en-US" sz="1400" dirty="0"/>
              <a:t>고객 테이블 </a:t>
            </a:r>
            <a:r>
              <a:rPr lang="en-US" altLang="ko-KR" sz="1400" dirty="0"/>
              <a:t>(</a:t>
            </a:r>
            <a:r>
              <a:rPr lang="ko-KR" altLang="en-US" sz="1400" dirty="0"/>
              <a:t>고객번호</a:t>
            </a:r>
            <a:r>
              <a:rPr lang="en-US" altLang="ko-KR" sz="1400" dirty="0"/>
              <a:t>, </a:t>
            </a:r>
            <a:r>
              <a:rPr lang="ko-KR" altLang="en-US" sz="1400" dirty="0"/>
              <a:t>고객명</a:t>
            </a:r>
            <a:r>
              <a:rPr lang="en-US" altLang="ko-KR" sz="1400" dirty="0"/>
              <a:t>, </a:t>
            </a:r>
            <a:r>
              <a:rPr lang="ko-KR" altLang="en-US" sz="1400" dirty="0"/>
              <a:t>국가번호 등</a:t>
            </a:r>
            <a:r>
              <a:rPr lang="en-US" altLang="ko-KR" sz="1400" dirty="0" smtClean="0"/>
              <a:t>)</a:t>
            </a:r>
          </a:p>
          <a:p>
            <a:pPr fontAlgn="base"/>
            <a:endParaRPr lang="en-US" altLang="ko-KR" sz="1400" dirty="0"/>
          </a:p>
          <a:p>
            <a:pPr fontAlgn="base"/>
            <a:r>
              <a:rPr lang="en-US" altLang="ko-KR" sz="1400" dirty="0"/>
              <a:t>● channels : </a:t>
            </a:r>
            <a:r>
              <a:rPr lang="ko-KR" altLang="en-US" sz="1400" dirty="0"/>
              <a:t>판매채널 테이블</a:t>
            </a:r>
            <a:r>
              <a:rPr lang="en-US" altLang="ko-KR" sz="1400" dirty="0"/>
              <a:t>(</a:t>
            </a:r>
            <a:r>
              <a:rPr lang="ko-KR" altLang="en-US" sz="1400" dirty="0"/>
              <a:t>채널번호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채널명</a:t>
            </a:r>
            <a:r>
              <a:rPr lang="ko-KR" altLang="en-US" sz="1400" dirty="0"/>
              <a:t> 등</a:t>
            </a:r>
            <a:r>
              <a:rPr lang="en-US" altLang="ko-KR" sz="1400" dirty="0" smtClean="0"/>
              <a:t>)</a:t>
            </a:r>
          </a:p>
          <a:p>
            <a:pPr fontAlgn="base"/>
            <a:endParaRPr lang="en-US" altLang="ko-KR" sz="1400" dirty="0"/>
          </a:p>
          <a:p>
            <a:pPr fontAlgn="base"/>
            <a:r>
              <a:rPr lang="en-US" altLang="ko-KR" sz="1400" dirty="0"/>
              <a:t>● products : </a:t>
            </a:r>
            <a:r>
              <a:rPr lang="ko-KR" altLang="en-US" sz="1400" dirty="0"/>
              <a:t>제품 테이블 </a:t>
            </a:r>
            <a:r>
              <a:rPr lang="en-US" altLang="ko-KR" sz="1400" dirty="0"/>
              <a:t>(</a:t>
            </a:r>
            <a:r>
              <a:rPr lang="ko-KR" altLang="en-US" sz="1400" dirty="0"/>
              <a:t>제품번호</a:t>
            </a:r>
            <a:r>
              <a:rPr lang="en-US" altLang="ko-KR" sz="1400" dirty="0"/>
              <a:t>, </a:t>
            </a:r>
            <a:r>
              <a:rPr lang="ko-KR" altLang="en-US" sz="1400" dirty="0"/>
              <a:t>제품명 등</a:t>
            </a:r>
            <a:r>
              <a:rPr lang="en-US" altLang="ko-KR" sz="1400" dirty="0" smtClean="0"/>
              <a:t>)</a:t>
            </a:r>
          </a:p>
          <a:p>
            <a:pPr fontAlgn="base"/>
            <a:endParaRPr lang="en-US" altLang="ko-KR" sz="1400" dirty="0"/>
          </a:p>
          <a:p>
            <a:pPr fontAlgn="base"/>
            <a:r>
              <a:rPr lang="en-US" altLang="ko-KR" sz="1400" dirty="0"/>
              <a:t>● sales : </a:t>
            </a:r>
            <a:r>
              <a:rPr lang="ko-KR" altLang="en-US" sz="1400" dirty="0"/>
              <a:t>판매 테이블</a:t>
            </a:r>
            <a:r>
              <a:rPr lang="en-US" altLang="ko-KR" sz="1400" dirty="0"/>
              <a:t>( </a:t>
            </a:r>
            <a:r>
              <a:rPr lang="ko-KR" altLang="en-US" sz="1400" dirty="0"/>
              <a:t>제품번호</a:t>
            </a:r>
            <a:r>
              <a:rPr lang="en-US" altLang="ko-KR" sz="1400" dirty="0"/>
              <a:t>, </a:t>
            </a:r>
            <a:r>
              <a:rPr lang="ko-KR" altLang="en-US" sz="1400" dirty="0"/>
              <a:t>고객번호</a:t>
            </a:r>
            <a:r>
              <a:rPr lang="en-US" altLang="ko-KR" sz="1400" dirty="0"/>
              <a:t>, </a:t>
            </a:r>
            <a:r>
              <a:rPr lang="ko-KR" altLang="en-US" sz="1400" dirty="0"/>
              <a:t>채널번호</a:t>
            </a:r>
            <a:r>
              <a:rPr lang="en-US" altLang="ko-KR" sz="1400" dirty="0"/>
              <a:t>, </a:t>
            </a:r>
            <a:r>
              <a:rPr lang="ko-KR" altLang="en-US" sz="1400" dirty="0"/>
              <a:t>사원번호 등</a:t>
            </a:r>
            <a:r>
              <a:rPr lang="en-US" altLang="ko-KR" sz="1400" dirty="0"/>
              <a:t>)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11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07504" y="620688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 smtClean="0"/>
              <a:t>SQL</a:t>
            </a:r>
            <a:r>
              <a:rPr lang="ko-KR" altLang="en-US" sz="2800" b="1" dirty="0" smtClean="0"/>
              <a:t>과 </a:t>
            </a:r>
            <a:r>
              <a:rPr lang="en-US" altLang="ko-KR" sz="2800" b="1" dirty="0" smtClean="0"/>
              <a:t>PL/SQL </a:t>
            </a:r>
            <a:r>
              <a:rPr lang="ko-KR" altLang="en-US" sz="2800" b="1" dirty="0" smtClean="0"/>
              <a:t>소개</a:t>
            </a:r>
            <a:endParaRPr lang="ko-KR" altLang="en-US" sz="2800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11560" y="1628800"/>
            <a:ext cx="4572000" cy="3539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700" b="1" dirty="0" smtClean="0"/>
              <a:t>SQL</a:t>
            </a:r>
            <a:endParaRPr lang="ko-KR" altLang="en-US" sz="1700" b="1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19064" y="2253352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 smtClean="0"/>
              <a:t>구조화된 질의 언어</a:t>
            </a:r>
            <a:r>
              <a:rPr lang="en-US" altLang="ko-KR" sz="1600" dirty="0" smtClean="0"/>
              <a:t>(Structured Query Language)</a:t>
            </a:r>
            <a:r>
              <a:rPr lang="ko-KR" altLang="en-US" sz="1600" dirty="0" smtClean="0"/>
              <a:t>의 약자</a:t>
            </a:r>
            <a:endParaRPr lang="ko-KR" altLang="en-US" sz="1600" dirty="0"/>
          </a:p>
        </p:txBody>
      </p:sp>
      <p:sp>
        <p:nvSpPr>
          <p:cNvPr id="26" name="순서도: 추출 25"/>
          <p:cNvSpPr/>
          <p:nvPr/>
        </p:nvSpPr>
        <p:spPr>
          <a:xfrm rot="5400000">
            <a:off x="525150" y="2339762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719064" y="273040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 smtClean="0"/>
              <a:t>DB </a:t>
            </a:r>
            <a:r>
              <a:rPr lang="ko-KR" altLang="en-US" sz="1600" dirty="0"/>
              <a:t>상에서 데이터를 </a:t>
            </a:r>
            <a:r>
              <a:rPr lang="ko-KR" altLang="en-US" sz="1600" dirty="0" smtClean="0"/>
              <a:t>읽고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쓰고 삭제하는 등 </a:t>
            </a:r>
            <a:r>
              <a:rPr lang="ko-KR" altLang="en-US" sz="1600" dirty="0" smtClean="0"/>
              <a:t>데이터 관리를 위한 프로그램 언어</a:t>
            </a:r>
            <a:endParaRPr lang="ko-KR" altLang="en-US" sz="1600" dirty="0"/>
          </a:p>
        </p:txBody>
      </p:sp>
      <p:sp>
        <p:nvSpPr>
          <p:cNvPr id="28" name="순서도: 추출 27"/>
          <p:cNvSpPr/>
          <p:nvPr/>
        </p:nvSpPr>
        <p:spPr>
          <a:xfrm rot="5400000">
            <a:off x="525150" y="2816816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719064" y="3234462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 smtClean="0"/>
              <a:t>다른 프로그램 언어와 달리 집합적 언어의 특징을 가짐</a:t>
            </a:r>
            <a:endParaRPr lang="ko-KR" altLang="en-US" sz="1600" dirty="0"/>
          </a:p>
        </p:txBody>
      </p:sp>
      <p:sp>
        <p:nvSpPr>
          <p:cNvPr id="30" name="순서도: 추출 29"/>
          <p:cNvSpPr/>
          <p:nvPr/>
        </p:nvSpPr>
        <p:spPr>
          <a:xfrm rot="5400000">
            <a:off x="525150" y="3320872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719064" y="3789040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 smtClean="0"/>
              <a:t>DDL</a:t>
            </a:r>
            <a:r>
              <a:rPr lang="ko-KR" altLang="en-US" sz="1600" dirty="0" smtClean="0"/>
              <a:t>과 </a:t>
            </a:r>
            <a:r>
              <a:rPr lang="en-US" altLang="ko-KR" sz="1600" dirty="0" smtClean="0"/>
              <a:t>DML</a:t>
            </a:r>
            <a:r>
              <a:rPr lang="ko-KR" altLang="en-US" sz="1600" dirty="0" smtClean="0"/>
              <a:t>로 구분됨</a:t>
            </a:r>
            <a:endParaRPr lang="ko-KR" altLang="en-US" sz="1600" dirty="0"/>
          </a:p>
        </p:txBody>
      </p:sp>
      <p:sp>
        <p:nvSpPr>
          <p:cNvPr id="37" name="순서도: 추출 36"/>
          <p:cNvSpPr/>
          <p:nvPr/>
        </p:nvSpPr>
        <p:spPr>
          <a:xfrm rot="5400000">
            <a:off x="525150" y="3875450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719064" y="4314582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 smtClean="0"/>
              <a:t>개발자 입장에서 사용하는 언어는 대부분 </a:t>
            </a:r>
            <a:r>
              <a:rPr lang="en-US" altLang="ko-KR" sz="1600" dirty="0" smtClean="0"/>
              <a:t>DML</a:t>
            </a:r>
            <a:r>
              <a:rPr lang="ko-KR" altLang="en-US" sz="1600" dirty="0" smtClean="0"/>
              <a:t>임</a:t>
            </a:r>
            <a:endParaRPr lang="ko-KR" altLang="en-US" sz="1600" dirty="0"/>
          </a:p>
        </p:txBody>
      </p:sp>
      <p:sp>
        <p:nvSpPr>
          <p:cNvPr id="25" name="순서도: 추출 24"/>
          <p:cNvSpPr/>
          <p:nvPr/>
        </p:nvSpPr>
        <p:spPr>
          <a:xfrm rot="5400000">
            <a:off x="525150" y="4400992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97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07504" y="620688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 smtClean="0"/>
              <a:t>SQL</a:t>
            </a:r>
            <a:r>
              <a:rPr lang="ko-KR" altLang="en-US" sz="2800" b="1" dirty="0" smtClean="0"/>
              <a:t>과 </a:t>
            </a:r>
            <a:r>
              <a:rPr lang="en-US" altLang="ko-KR" sz="2800" b="1" dirty="0" smtClean="0"/>
              <a:t>PL/SQL </a:t>
            </a:r>
            <a:r>
              <a:rPr lang="ko-KR" altLang="en-US" sz="2800" b="1" dirty="0" smtClean="0"/>
              <a:t>소개</a:t>
            </a:r>
            <a:endParaRPr lang="ko-KR" altLang="en-US" sz="2800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11560" y="1628800"/>
            <a:ext cx="4572000" cy="3539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700" b="1" dirty="0" smtClean="0"/>
              <a:t>DDL ( Data Definition Language)</a:t>
            </a:r>
            <a:endParaRPr lang="ko-KR" altLang="en-US" sz="1700" b="1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19064" y="2253352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/>
              <a:t>데이터베이스 객체를 생성</a:t>
            </a:r>
            <a:r>
              <a:rPr lang="en-US" altLang="ko-KR" sz="1600" dirty="0"/>
              <a:t>, </a:t>
            </a:r>
            <a:r>
              <a:rPr lang="ko-KR" altLang="en-US" sz="1600" dirty="0"/>
              <a:t>삭제</a:t>
            </a:r>
            <a:r>
              <a:rPr lang="en-US" altLang="ko-KR" sz="1600" dirty="0"/>
              <a:t>, </a:t>
            </a:r>
            <a:r>
              <a:rPr lang="ko-KR" altLang="en-US" sz="1600" dirty="0"/>
              <a:t>변경하는 언어</a:t>
            </a:r>
          </a:p>
        </p:txBody>
      </p:sp>
      <p:sp>
        <p:nvSpPr>
          <p:cNvPr id="26" name="순서도: 추출 25"/>
          <p:cNvSpPr/>
          <p:nvPr/>
        </p:nvSpPr>
        <p:spPr>
          <a:xfrm rot="5400000">
            <a:off x="525150" y="2339762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719064" y="273040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CREATE</a:t>
            </a:r>
            <a:r>
              <a:rPr lang="en-US" altLang="ko-KR" sz="1600" dirty="0"/>
              <a:t> : </a:t>
            </a:r>
            <a:r>
              <a:rPr lang="ko-KR" altLang="en-US" sz="1600" dirty="0"/>
              <a:t>테이블이나 인덱스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뷰</a:t>
            </a:r>
            <a:r>
              <a:rPr lang="ko-KR" altLang="en-US" sz="1600" dirty="0"/>
              <a:t> 등 데이터베이스 객체를 생성</a:t>
            </a:r>
            <a:endParaRPr lang="ko-KR" altLang="ko-KR" sz="1600" dirty="0"/>
          </a:p>
        </p:txBody>
      </p:sp>
      <p:sp>
        <p:nvSpPr>
          <p:cNvPr id="28" name="순서도: 추출 27"/>
          <p:cNvSpPr/>
          <p:nvPr/>
        </p:nvSpPr>
        <p:spPr>
          <a:xfrm rot="5400000">
            <a:off x="525150" y="2816816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719064" y="3234462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/>
              <a:t>DROP</a:t>
            </a:r>
            <a:r>
              <a:rPr lang="en-US" altLang="ko-KR" sz="1600" dirty="0"/>
              <a:t> : </a:t>
            </a:r>
            <a:r>
              <a:rPr lang="ko-KR" altLang="en-US" sz="1600" dirty="0"/>
              <a:t>생성된 데이터베이스 객체를 영구히 삭제</a:t>
            </a:r>
          </a:p>
        </p:txBody>
      </p:sp>
      <p:sp>
        <p:nvSpPr>
          <p:cNvPr id="30" name="순서도: 추출 29"/>
          <p:cNvSpPr/>
          <p:nvPr/>
        </p:nvSpPr>
        <p:spPr>
          <a:xfrm rot="5400000">
            <a:off x="525150" y="3320872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719064" y="3789040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/>
              <a:t>ALTER</a:t>
            </a:r>
            <a:r>
              <a:rPr lang="en-US" altLang="ko-KR" sz="1600" dirty="0"/>
              <a:t> : </a:t>
            </a:r>
            <a:r>
              <a:rPr lang="ko-KR" altLang="en-US" sz="1600" dirty="0"/>
              <a:t>기 생성된 데이터베이스 객체를 수정</a:t>
            </a:r>
          </a:p>
        </p:txBody>
      </p:sp>
      <p:sp>
        <p:nvSpPr>
          <p:cNvPr id="37" name="순서도: 추출 36"/>
          <p:cNvSpPr/>
          <p:nvPr/>
        </p:nvSpPr>
        <p:spPr>
          <a:xfrm rot="5400000">
            <a:off x="525150" y="3875450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19064" y="4314582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/>
              <a:t>TRUNCATE</a:t>
            </a:r>
            <a:r>
              <a:rPr lang="en-US" altLang="ko-KR" sz="1600" dirty="0"/>
              <a:t> : </a:t>
            </a:r>
            <a:r>
              <a:rPr lang="ko-KR" altLang="en-US" sz="1600" dirty="0"/>
              <a:t>테이블이나 클러스터의 데이터를 통째로 삭제</a:t>
            </a:r>
          </a:p>
        </p:txBody>
      </p:sp>
      <p:sp>
        <p:nvSpPr>
          <p:cNvPr id="21" name="순서도: 추출 20"/>
          <p:cNvSpPr/>
          <p:nvPr/>
        </p:nvSpPr>
        <p:spPr>
          <a:xfrm rot="5400000">
            <a:off x="525150" y="4400992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8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07504" y="620688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 smtClean="0"/>
              <a:t>SQL</a:t>
            </a:r>
            <a:r>
              <a:rPr lang="ko-KR" altLang="en-US" sz="2800" b="1" dirty="0" smtClean="0"/>
              <a:t>과 </a:t>
            </a:r>
            <a:r>
              <a:rPr lang="en-US" altLang="ko-KR" sz="2800" b="1" dirty="0" smtClean="0"/>
              <a:t>PL/SQL </a:t>
            </a:r>
            <a:r>
              <a:rPr lang="ko-KR" altLang="en-US" sz="2800" b="1" dirty="0" smtClean="0"/>
              <a:t>소개</a:t>
            </a:r>
            <a:endParaRPr lang="ko-KR" altLang="en-US" sz="2800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11560" y="1628800"/>
            <a:ext cx="4572000" cy="3539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700" b="1" dirty="0" smtClean="0"/>
              <a:t>DML ( Data Manipulation Language)</a:t>
            </a:r>
            <a:endParaRPr lang="ko-KR" altLang="en-US" sz="1700" b="1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19064" y="2253352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/>
              <a:t>데이터베이스 객체를 </a:t>
            </a:r>
            <a:r>
              <a:rPr lang="ko-KR" altLang="en-US" sz="1600" dirty="0" smtClean="0"/>
              <a:t>조작하는 언어</a:t>
            </a:r>
            <a:endParaRPr lang="ko-KR" altLang="en-US" sz="1600" dirty="0"/>
          </a:p>
        </p:txBody>
      </p:sp>
      <p:sp>
        <p:nvSpPr>
          <p:cNvPr id="26" name="순서도: 추출 25"/>
          <p:cNvSpPr/>
          <p:nvPr/>
        </p:nvSpPr>
        <p:spPr>
          <a:xfrm rot="5400000">
            <a:off x="525150" y="2339762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719064" y="273040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/>
              <a:t>SELECT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테이블이나 </a:t>
            </a:r>
            <a:r>
              <a:rPr lang="ko-KR" altLang="en-US" sz="1600" dirty="0" err="1"/>
              <a:t>뷰에</a:t>
            </a:r>
            <a:r>
              <a:rPr lang="ko-KR" altLang="en-US" sz="1600" dirty="0"/>
              <a:t> 있는 데이터를 조회</a:t>
            </a:r>
            <a:endParaRPr lang="ko-KR" altLang="ko-KR" sz="1600" dirty="0"/>
          </a:p>
        </p:txBody>
      </p:sp>
      <p:sp>
        <p:nvSpPr>
          <p:cNvPr id="28" name="순서도: 추출 27"/>
          <p:cNvSpPr/>
          <p:nvPr/>
        </p:nvSpPr>
        <p:spPr>
          <a:xfrm rot="5400000">
            <a:off x="525150" y="2816816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719064" y="3234462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 smtClean="0"/>
              <a:t>INSERT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: </a:t>
            </a:r>
            <a:r>
              <a:rPr lang="ko-KR" altLang="en-US" sz="1600" dirty="0" smtClean="0"/>
              <a:t>데이터를 신규로 생성</a:t>
            </a:r>
            <a:endParaRPr lang="ko-KR" altLang="en-US" sz="1600" dirty="0"/>
          </a:p>
        </p:txBody>
      </p:sp>
      <p:sp>
        <p:nvSpPr>
          <p:cNvPr id="30" name="순서도: 추출 29"/>
          <p:cNvSpPr/>
          <p:nvPr/>
        </p:nvSpPr>
        <p:spPr>
          <a:xfrm rot="5400000">
            <a:off x="525150" y="3320872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719064" y="3789040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 smtClean="0"/>
              <a:t>UPDATE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기 생성된 </a:t>
            </a:r>
            <a:r>
              <a:rPr lang="ko-KR" altLang="en-US" sz="1600" dirty="0" smtClean="0"/>
              <a:t>데이터를 </a:t>
            </a:r>
            <a:r>
              <a:rPr lang="ko-KR" altLang="en-US" sz="1600" dirty="0"/>
              <a:t>수정</a:t>
            </a:r>
          </a:p>
        </p:txBody>
      </p:sp>
      <p:sp>
        <p:nvSpPr>
          <p:cNvPr id="37" name="순서도: 추출 36"/>
          <p:cNvSpPr/>
          <p:nvPr/>
        </p:nvSpPr>
        <p:spPr>
          <a:xfrm rot="5400000">
            <a:off x="525150" y="3875450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19064" y="4314582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 smtClean="0"/>
              <a:t>DELETE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: </a:t>
            </a:r>
            <a:r>
              <a:rPr lang="ko-KR" altLang="en-US" sz="1600" dirty="0" smtClean="0"/>
              <a:t>데이터 삭제</a:t>
            </a:r>
            <a:endParaRPr lang="ko-KR" altLang="en-US" sz="1600" dirty="0"/>
          </a:p>
        </p:txBody>
      </p:sp>
      <p:sp>
        <p:nvSpPr>
          <p:cNvPr id="21" name="순서도: 추출 20"/>
          <p:cNvSpPr/>
          <p:nvPr/>
        </p:nvSpPr>
        <p:spPr>
          <a:xfrm rot="5400000">
            <a:off x="525150" y="4400992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719064" y="4818638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 smtClean="0"/>
              <a:t>COMMIT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: </a:t>
            </a:r>
            <a:r>
              <a:rPr lang="ko-KR" altLang="en-US" sz="1600" dirty="0" smtClean="0"/>
              <a:t>변경된 데이터를 최종 적용</a:t>
            </a:r>
            <a:endParaRPr lang="ko-KR" altLang="en-US" sz="1600" dirty="0"/>
          </a:p>
        </p:txBody>
      </p:sp>
      <p:sp>
        <p:nvSpPr>
          <p:cNvPr id="25" name="순서도: 추출 24"/>
          <p:cNvSpPr/>
          <p:nvPr/>
        </p:nvSpPr>
        <p:spPr>
          <a:xfrm rot="5400000">
            <a:off x="525150" y="4905048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720080" y="5322694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 smtClean="0"/>
              <a:t>ROLLBACK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변경된 데이터를 </a:t>
            </a:r>
            <a:r>
              <a:rPr lang="ko-KR" altLang="en-US" sz="1600" dirty="0" smtClean="0"/>
              <a:t>적용하지 않고 이전 상태로 되돌림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34" name="순서도: 추출 33"/>
          <p:cNvSpPr/>
          <p:nvPr/>
        </p:nvSpPr>
        <p:spPr>
          <a:xfrm rot="5400000">
            <a:off x="526166" y="5409104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61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07504" y="620688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 smtClean="0"/>
              <a:t>SQL</a:t>
            </a:r>
            <a:r>
              <a:rPr lang="ko-KR" altLang="en-US" sz="2800" b="1" dirty="0" smtClean="0"/>
              <a:t>과 </a:t>
            </a:r>
            <a:r>
              <a:rPr lang="en-US" altLang="ko-KR" sz="2800" b="1" dirty="0" smtClean="0"/>
              <a:t>PL/SQL </a:t>
            </a:r>
            <a:r>
              <a:rPr lang="ko-KR" altLang="en-US" sz="2800" b="1" dirty="0" smtClean="0"/>
              <a:t>소개</a:t>
            </a:r>
            <a:endParaRPr lang="ko-KR" altLang="en-US" sz="2800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11560" y="1628800"/>
            <a:ext cx="4572000" cy="3539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700" b="1" dirty="0" smtClean="0"/>
              <a:t>PL/SQL</a:t>
            </a:r>
            <a:endParaRPr lang="ko-KR" altLang="en-US" sz="1700" b="1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19064" y="2253352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 smtClean="0"/>
              <a:t>SQL</a:t>
            </a:r>
            <a:r>
              <a:rPr lang="ko-KR" altLang="en-US" sz="1600" dirty="0" smtClean="0"/>
              <a:t>과는 달리 절차적 특징을 가진 언어</a:t>
            </a:r>
            <a:endParaRPr lang="ko-KR" altLang="en-US" sz="1600" dirty="0"/>
          </a:p>
        </p:txBody>
      </p:sp>
      <p:sp>
        <p:nvSpPr>
          <p:cNvPr id="26" name="순서도: 추출 25"/>
          <p:cNvSpPr/>
          <p:nvPr/>
        </p:nvSpPr>
        <p:spPr>
          <a:xfrm rot="5400000">
            <a:off x="525150" y="2339762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719064" y="273040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다른 프로그래밍 언어처럼 변수 선언과 할당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함수 작성이 가능</a:t>
            </a:r>
            <a:endParaRPr lang="ko-KR" altLang="ko-KR" sz="1600" dirty="0"/>
          </a:p>
        </p:txBody>
      </p:sp>
      <p:sp>
        <p:nvSpPr>
          <p:cNvPr id="28" name="순서도: 추출 27"/>
          <p:cNvSpPr/>
          <p:nvPr/>
        </p:nvSpPr>
        <p:spPr>
          <a:xfrm rot="5400000">
            <a:off x="525150" y="2816816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719064" y="3234462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 smtClean="0"/>
              <a:t>PL/SQL </a:t>
            </a:r>
            <a:r>
              <a:rPr lang="ko-KR" altLang="en-US" sz="1600" dirty="0" smtClean="0"/>
              <a:t>코드 내에서 </a:t>
            </a:r>
            <a:r>
              <a:rPr lang="en-US" altLang="ko-KR" sz="1600" dirty="0" smtClean="0"/>
              <a:t>SQL</a:t>
            </a:r>
            <a:r>
              <a:rPr lang="ko-KR" altLang="en-US" sz="1600" dirty="0" smtClean="0"/>
              <a:t>을 사용 가능</a:t>
            </a:r>
            <a:endParaRPr lang="ko-KR" altLang="en-US" sz="1600" dirty="0"/>
          </a:p>
        </p:txBody>
      </p:sp>
      <p:sp>
        <p:nvSpPr>
          <p:cNvPr id="30" name="순서도: 추출 29"/>
          <p:cNvSpPr/>
          <p:nvPr/>
        </p:nvSpPr>
        <p:spPr>
          <a:xfrm rot="5400000">
            <a:off x="525150" y="3320872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719064" y="3789040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 smtClean="0"/>
              <a:t>앞으로 이 책에서 다룰 내용의 상당 부분이 </a:t>
            </a:r>
            <a:r>
              <a:rPr lang="en-US" altLang="ko-KR" sz="1600" dirty="0" smtClean="0"/>
              <a:t>PL/SQL</a:t>
            </a:r>
            <a:r>
              <a:rPr lang="ko-KR" altLang="en-US" sz="1600" dirty="0" smtClean="0"/>
              <a:t>에 해당됨</a:t>
            </a:r>
            <a:endParaRPr lang="ko-KR" altLang="en-US" sz="1600" dirty="0"/>
          </a:p>
        </p:txBody>
      </p:sp>
      <p:sp>
        <p:nvSpPr>
          <p:cNvPr id="37" name="순서도: 추출 36"/>
          <p:cNvSpPr/>
          <p:nvPr/>
        </p:nvSpPr>
        <p:spPr>
          <a:xfrm rot="5400000">
            <a:off x="525150" y="3875450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02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타원형 설명선 11"/>
          <p:cNvSpPr/>
          <p:nvPr/>
        </p:nvSpPr>
        <p:spPr>
          <a:xfrm>
            <a:off x="899592" y="2348880"/>
            <a:ext cx="792088" cy="576064"/>
          </a:xfrm>
          <a:prstGeom prst="wedgeEllipseCallout">
            <a:avLst>
              <a:gd name="adj1" fmla="val 37358"/>
              <a:gd name="adj2" fmla="val 60696"/>
            </a:avLst>
          </a:prstGeom>
          <a:solidFill>
            <a:srgbClr val="F84818"/>
          </a:solidFill>
          <a:ln w="3810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79512" y="144016"/>
            <a:ext cx="8820472" cy="652534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0528" y="2852936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rgbClr val="F84818"/>
                </a:solidFill>
              </a:rPr>
              <a:t>오라클과 첫 만남</a:t>
            </a:r>
            <a:endParaRPr lang="ko-KR" altLang="en-US" sz="3200" b="1" dirty="0">
              <a:solidFill>
                <a:srgbClr val="F84818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440160" y="3509719"/>
            <a:ext cx="6552728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0528" y="358172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첫째 마당 </a:t>
            </a:r>
            <a:r>
              <a:rPr lang="en-US" altLang="ko-KR" sz="1600" dirty="0" smtClean="0"/>
              <a:t>| </a:t>
            </a:r>
            <a:r>
              <a:rPr lang="ko-KR" altLang="en-US" sz="1600" dirty="0" smtClean="0"/>
              <a:t>오라클 설치</a:t>
            </a:r>
            <a:r>
              <a:rPr lang="en-US" altLang="ko-KR" sz="1600" dirty="0" smtClean="0"/>
              <a:t>, SQL</a:t>
            </a:r>
            <a:r>
              <a:rPr lang="ko-KR" altLang="en-US" sz="1600" dirty="0" smtClean="0"/>
              <a:t>과 </a:t>
            </a:r>
            <a:r>
              <a:rPr lang="en-US" altLang="ko-KR" sz="1600" dirty="0" smtClean="0"/>
              <a:t>PL/SQL </a:t>
            </a:r>
            <a:r>
              <a:rPr lang="ko-KR" altLang="en-US" sz="1600" dirty="0" smtClean="0"/>
              <a:t>소개</a:t>
            </a:r>
            <a:endParaRPr lang="ko-KR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864096" y="2420888"/>
            <a:ext cx="89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1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장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한쪽 모서리가 잘린 사각형 19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4355976" y="3429000"/>
            <a:ext cx="675341" cy="447056"/>
            <a:chOff x="395536" y="1757809"/>
            <a:chExt cx="720080" cy="476672"/>
          </a:xfrm>
        </p:grpSpPr>
        <p:sp>
          <p:nvSpPr>
            <p:cNvPr id="11" name="순서도: 처리 10"/>
            <p:cNvSpPr/>
            <p:nvPr/>
          </p:nvSpPr>
          <p:spPr>
            <a:xfrm>
              <a:off x="504056" y="1757809"/>
              <a:ext cx="539552" cy="476672"/>
            </a:xfrm>
            <a:prstGeom prst="flowChartProcess">
              <a:avLst/>
            </a:prstGeom>
            <a:solidFill>
              <a:srgbClr val="F84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95536" y="1772816"/>
              <a:ext cx="72008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</a:rPr>
                <a:t>01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5004048" y="3429757"/>
            <a:ext cx="396044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000" b="1" dirty="0" smtClean="0"/>
              <a:t>오라클 설치 및 삭제</a:t>
            </a:r>
            <a:endParaRPr lang="en-US" altLang="ko-KR" sz="2000" b="1" dirty="0" smtClean="0"/>
          </a:p>
          <a:p>
            <a:pPr>
              <a:lnSpc>
                <a:spcPct val="110000"/>
              </a:lnSpc>
            </a:pPr>
            <a:endParaRPr lang="en-US" altLang="ko-KR" sz="2000" b="1" dirty="0" smtClean="0"/>
          </a:p>
          <a:p>
            <a:pPr>
              <a:lnSpc>
                <a:spcPct val="110000"/>
              </a:lnSpc>
            </a:pPr>
            <a:r>
              <a:rPr lang="ko-KR" altLang="en-US" sz="2000" b="1" dirty="0" smtClean="0"/>
              <a:t>개발 도구와 샘플 스키마 설치</a:t>
            </a:r>
            <a:endParaRPr lang="en-US" altLang="ko-KR" sz="2000" b="1" dirty="0" smtClean="0"/>
          </a:p>
          <a:p>
            <a:pPr>
              <a:lnSpc>
                <a:spcPct val="110000"/>
              </a:lnSpc>
            </a:pPr>
            <a:endParaRPr lang="en-US" altLang="ko-KR" sz="2000" b="1" dirty="0"/>
          </a:p>
          <a:p>
            <a:pPr>
              <a:lnSpc>
                <a:spcPct val="110000"/>
              </a:lnSpc>
            </a:pPr>
            <a:r>
              <a:rPr lang="en-US" altLang="ko-KR" sz="2000" b="1" dirty="0" smtClean="0"/>
              <a:t>SQL</a:t>
            </a:r>
            <a:r>
              <a:rPr lang="ko-KR" altLang="en-US" sz="2000" b="1" dirty="0" smtClean="0"/>
              <a:t>과 </a:t>
            </a:r>
            <a:r>
              <a:rPr lang="en-US" altLang="ko-KR" sz="2000" b="1" dirty="0" smtClean="0"/>
              <a:t>PL/SQL </a:t>
            </a:r>
            <a:r>
              <a:rPr lang="ko-KR" altLang="en-US" sz="2000" b="1" dirty="0" smtClean="0"/>
              <a:t>소개</a:t>
            </a:r>
            <a:endParaRPr lang="en-US" altLang="ko-KR" sz="2000" b="1" dirty="0" smtClean="0"/>
          </a:p>
        </p:txBody>
      </p:sp>
      <p:grpSp>
        <p:nvGrpSpPr>
          <p:cNvPr id="33" name="그룹 32"/>
          <p:cNvGrpSpPr/>
          <p:nvPr/>
        </p:nvGrpSpPr>
        <p:grpSpPr>
          <a:xfrm>
            <a:off x="4355976" y="4092080"/>
            <a:ext cx="675341" cy="475740"/>
            <a:chOff x="395536" y="1757809"/>
            <a:chExt cx="720080" cy="507256"/>
          </a:xfrm>
        </p:grpSpPr>
        <p:sp>
          <p:nvSpPr>
            <p:cNvPr id="34" name="순서도: 처리 33"/>
            <p:cNvSpPr/>
            <p:nvPr/>
          </p:nvSpPr>
          <p:spPr>
            <a:xfrm>
              <a:off x="504056" y="1757809"/>
              <a:ext cx="539552" cy="476672"/>
            </a:xfrm>
            <a:prstGeom prst="flowChartProcess">
              <a:avLst/>
            </a:prstGeom>
            <a:solidFill>
              <a:srgbClr val="F84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95536" y="1772816"/>
              <a:ext cx="720080" cy="4922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</a:rPr>
                <a:t>02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4355976" y="4740152"/>
            <a:ext cx="675341" cy="475740"/>
            <a:chOff x="395536" y="1757809"/>
            <a:chExt cx="720080" cy="507256"/>
          </a:xfrm>
        </p:grpSpPr>
        <p:sp>
          <p:nvSpPr>
            <p:cNvPr id="37" name="순서도: 처리 36"/>
            <p:cNvSpPr/>
            <p:nvPr/>
          </p:nvSpPr>
          <p:spPr>
            <a:xfrm>
              <a:off x="504056" y="1757809"/>
              <a:ext cx="539552" cy="476672"/>
            </a:xfrm>
            <a:prstGeom prst="flowChartProcess">
              <a:avLst/>
            </a:prstGeom>
            <a:solidFill>
              <a:srgbClr val="F84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95536" y="1772816"/>
              <a:ext cx="720080" cy="4922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</a:rPr>
                <a:t>03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107504" y="621944"/>
            <a:ext cx="3060340" cy="523220"/>
          </a:xfrm>
          <a:prstGeom prst="rect">
            <a:avLst/>
          </a:prstGeom>
          <a:noFill/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오라클과 첫 만남</a:t>
            </a:r>
            <a:endParaRPr lang="ko-KR" altLang="en-US" sz="2800" b="1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07504" y="620688"/>
            <a:ext cx="35283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오라클 설치 및 삭제</a:t>
            </a:r>
            <a:endParaRPr lang="ko-KR" altLang="en-US" sz="2800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11560" y="1628800"/>
            <a:ext cx="4572000" cy="3539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700" b="1" dirty="0" smtClean="0"/>
              <a:t>오라클 설치</a:t>
            </a:r>
            <a:endParaRPr lang="ko-KR" altLang="en-US" sz="1700" b="1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19064" y="2253352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 err="1" smtClean="0"/>
              <a:t>오라클은</a:t>
            </a:r>
            <a:r>
              <a:rPr lang="ko-KR" altLang="en-US" sz="1600" dirty="0" smtClean="0"/>
              <a:t> 상용 </a:t>
            </a:r>
            <a:r>
              <a:rPr lang="ko-KR" altLang="en-US" sz="1600" dirty="0" err="1" smtClean="0"/>
              <a:t>관계형</a:t>
            </a:r>
            <a:r>
              <a:rPr lang="ko-KR" altLang="en-US" sz="1600" dirty="0" smtClean="0"/>
              <a:t> 데이터베이스 시스템</a:t>
            </a:r>
            <a:r>
              <a:rPr lang="en-US" altLang="ko-KR" sz="1600" dirty="0" smtClean="0"/>
              <a:t>(RDBMS)</a:t>
            </a:r>
            <a:r>
              <a:rPr lang="ko-KR" altLang="en-US" sz="1600" dirty="0" smtClean="0"/>
              <a:t>의 대표 및 선두 주자</a:t>
            </a:r>
            <a:endParaRPr lang="ko-KR" altLang="en-US" sz="1600" dirty="0"/>
          </a:p>
        </p:txBody>
      </p:sp>
      <p:sp>
        <p:nvSpPr>
          <p:cNvPr id="26" name="순서도: 추출 25"/>
          <p:cNvSpPr/>
          <p:nvPr/>
        </p:nvSpPr>
        <p:spPr>
          <a:xfrm rot="5400000">
            <a:off x="525150" y="2339762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19064" y="3209147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 smtClean="0"/>
              <a:t>현재 </a:t>
            </a:r>
            <a:r>
              <a:rPr lang="en-US" altLang="ko-KR" sz="1600" dirty="0" smtClean="0"/>
              <a:t>12c(Cloud) </a:t>
            </a:r>
            <a:r>
              <a:rPr lang="ko-KR" altLang="en-US" sz="1600" dirty="0" smtClean="0"/>
              <a:t>까지 출시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 책은 </a:t>
            </a:r>
            <a:r>
              <a:rPr lang="en-US" altLang="ko-KR" sz="1600" dirty="0" smtClean="0"/>
              <a:t>11g </a:t>
            </a:r>
            <a:r>
              <a:rPr lang="ko-KR" altLang="en-US" sz="1600" dirty="0" smtClean="0"/>
              <a:t>기준</a:t>
            </a:r>
            <a:endParaRPr lang="ko-KR" altLang="en-US" sz="1600" dirty="0"/>
          </a:p>
        </p:txBody>
      </p:sp>
      <p:sp>
        <p:nvSpPr>
          <p:cNvPr id="21" name="순서도: 추출 20"/>
          <p:cNvSpPr/>
          <p:nvPr/>
        </p:nvSpPr>
        <p:spPr>
          <a:xfrm rot="5400000">
            <a:off x="525150" y="3295557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719064" y="4128827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 smtClean="0"/>
              <a:t>오라클 홈페이지에 접속</a:t>
            </a:r>
            <a:r>
              <a:rPr lang="en-US" altLang="ko-KR" sz="1600" dirty="0" smtClean="0"/>
              <a:t>. OTN </a:t>
            </a:r>
            <a:r>
              <a:rPr lang="ko-KR" altLang="en-US" sz="1600" dirty="0" smtClean="0"/>
              <a:t>회원가입 후 </a:t>
            </a:r>
            <a:r>
              <a:rPr lang="en-US" altLang="ko-KR" sz="1600" dirty="0" smtClean="0"/>
              <a:t>PC </a:t>
            </a:r>
            <a:r>
              <a:rPr lang="ko-KR" altLang="en-US" sz="1600" dirty="0" smtClean="0"/>
              <a:t>환경에 맞는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 11g </a:t>
            </a:r>
            <a:r>
              <a:rPr lang="ko-KR" altLang="en-US" sz="1600" dirty="0" smtClean="0"/>
              <a:t>버전 다운로드 후 설치 </a:t>
            </a:r>
            <a:endParaRPr lang="ko-KR" altLang="en-US" sz="1600" dirty="0"/>
          </a:p>
        </p:txBody>
      </p:sp>
      <p:sp>
        <p:nvSpPr>
          <p:cNvPr id="36" name="순서도: 추출 35"/>
          <p:cNvSpPr/>
          <p:nvPr/>
        </p:nvSpPr>
        <p:spPr>
          <a:xfrm rot="5400000">
            <a:off x="525150" y="4215237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추출 23"/>
          <p:cNvSpPr/>
          <p:nvPr/>
        </p:nvSpPr>
        <p:spPr>
          <a:xfrm rot="5400000">
            <a:off x="525150" y="5027578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62351" y="4930308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 smtClean="0"/>
              <a:t>자세한 설치과정은 본서 참조</a:t>
            </a:r>
            <a:endParaRPr lang="ko-KR" altLang="en-US" sz="1600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07504" y="620688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개발도구와 샘플 스키마 설치</a:t>
            </a:r>
            <a:endParaRPr lang="ko-KR" altLang="en-US" sz="2800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11560" y="1628800"/>
            <a:ext cx="4572000" cy="3539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700" b="1" dirty="0" smtClean="0"/>
              <a:t>개발도구</a:t>
            </a:r>
            <a:endParaRPr lang="ko-KR" altLang="en-US" sz="1700" b="1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48072" y="2253352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 smtClean="0"/>
              <a:t>오라클 설치 후 </a:t>
            </a:r>
            <a:r>
              <a:rPr lang="en-US" altLang="ko-KR" sz="1600" dirty="0" smtClean="0"/>
              <a:t>SQL</a:t>
            </a:r>
            <a:r>
              <a:rPr lang="ko-KR" altLang="en-US" sz="1600" dirty="0" smtClean="0"/>
              <a:t>이나 </a:t>
            </a:r>
            <a:r>
              <a:rPr lang="en-US" altLang="ko-KR" sz="1600" dirty="0" smtClean="0"/>
              <a:t>PL/SQL</a:t>
            </a:r>
            <a:r>
              <a:rPr lang="ko-KR" altLang="en-US" sz="1600" dirty="0" smtClean="0"/>
              <a:t>을 실행하고 결과를 보려면 개발도구가 필요함</a:t>
            </a:r>
            <a:endParaRPr lang="ko-KR" altLang="en-US" sz="1600" dirty="0"/>
          </a:p>
        </p:txBody>
      </p:sp>
      <p:sp>
        <p:nvSpPr>
          <p:cNvPr id="26" name="순서도: 추출 25"/>
          <p:cNvSpPr/>
          <p:nvPr/>
        </p:nvSpPr>
        <p:spPr>
          <a:xfrm rot="5400000">
            <a:off x="454158" y="2339762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48072" y="3132257"/>
            <a:ext cx="84604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 smtClean="0"/>
              <a:t>대표적인 개발 도구로는 </a:t>
            </a:r>
            <a:r>
              <a:rPr lang="en-US" altLang="ko-KR" sz="1600" dirty="0" smtClean="0"/>
              <a:t>SQL Plus,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토드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오렌지</a:t>
            </a:r>
            <a:r>
              <a:rPr lang="en-US" altLang="ko-KR" sz="1600" dirty="0" smtClean="0"/>
              <a:t>, PL/SQL Developer, SQL Developer </a:t>
            </a:r>
            <a:r>
              <a:rPr lang="ko-KR" altLang="en-US" sz="1600" dirty="0" smtClean="0"/>
              <a:t>등이 </a:t>
            </a:r>
            <a:endParaRPr lang="en-US" altLang="ko-KR" sz="1600" dirty="0" smtClean="0"/>
          </a:p>
          <a:p>
            <a:pPr fontAlgn="base"/>
            <a:r>
              <a:rPr lang="ko-KR" altLang="en-US" sz="1600" dirty="0" smtClean="0"/>
              <a:t>있</a:t>
            </a:r>
            <a:r>
              <a:rPr lang="ko-KR" altLang="en-US" sz="1600" dirty="0"/>
              <a:t>음</a:t>
            </a:r>
          </a:p>
        </p:txBody>
      </p:sp>
      <p:sp>
        <p:nvSpPr>
          <p:cNvPr id="21" name="순서도: 추출 20"/>
          <p:cNvSpPr/>
          <p:nvPr/>
        </p:nvSpPr>
        <p:spPr>
          <a:xfrm rot="5400000">
            <a:off x="454158" y="3218667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08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07504" y="620688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/>
              <a:t>개발도구와 샘플 스키마 설치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11560" y="1628800"/>
            <a:ext cx="4572000" cy="3539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700" b="1" dirty="0" smtClean="0"/>
              <a:t>SQL Plus</a:t>
            </a:r>
            <a:endParaRPr lang="ko-KR" altLang="en-US" sz="1700" b="1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48072" y="2253352"/>
            <a:ext cx="3779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 err="1" smtClean="0"/>
              <a:t>오라클에</a:t>
            </a:r>
            <a:r>
              <a:rPr lang="ko-KR" altLang="en-US" sz="1600" dirty="0" smtClean="0"/>
              <a:t> 내장된 툴로 윈도우의 </a:t>
            </a:r>
            <a:endParaRPr lang="en-US" altLang="ko-KR" sz="1600" dirty="0" smtClean="0"/>
          </a:p>
          <a:p>
            <a:pPr fontAlgn="base"/>
            <a:r>
              <a:rPr lang="ko-KR" altLang="en-US" sz="1600" dirty="0" err="1" smtClean="0"/>
              <a:t>명령창</a:t>
            </a:r>
            <a:r>
              <a:rPr lang="ko-KR" altLang="en-US" sz="1600" dirty="0" smtClean="0"/>
              <a:t> 화면과 유사</a:t>
            </a:r>
            <a:endParaRPr lang="en-US" altLang="ko-KR" sz="1600" dirty="0" smtClean="0"/>
          </a:p>
        </p:txBody>
      </p:sp>
      <p:sp>
        <p:nvSpPr>
          <p:cNvPr id="26" name="순서도: 추출 25"/>
          <p:cNvSpPr/>
          <p:nvPr/>
        </p:nvSpPr>
        <p:spPr>
          <a:xfrm rot="5400000">
            <a:off x="454158" y="2339762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48072" y="3132257"/>
            <a:ext cx="34198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 smtClean="0"/>
              <a:t>SQL, PL/SQL </a:t>
            </a:r>
            <a:r>
              <a:rPr lang="ko-KR" altLang="en-US" sz="1600" dirty="0" smtClean="0"/>
              <a:t>뿐만 아니라 </a:t>
            </a:r>
            <a:endParaRPr lang="en-US" altLang="ko-KR" sz="1600" dirty="0" smtClean="0"/>
          </a:p>
          <a:p>
            <a:pPr fontAlgn="base"/>
            <a:r>
              <a:rPr lang="ko-KR" altLang="en-US" sz="1600" dirty="0" smtClean="0"/>
              <a:t>오라클 내부적인 명령어도 사용 가능</a:t>
            </a:r>
            <a:endParaRPr lang="ko-KR" altLang="en-US" sz="1600" dirty="0"/>
          </a:p>
        </p:txBody>
      </p:sp>
      <p:sp>
        <p:nvSpPr>
          <p:cNvPr id="21" name="순서도: 추출 20"/>
          <p:cNvSpPr/>
          <p:nvPr/>
        </p:nvSpPr>
        <p:spPr>
          <a:xfrm rot="5400000">
            <a:off x="454158" y="3218667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865663" y="138700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4" name="그림 23" descr="7.jpg"/>
          <p:cNvPicPr/>
          <p:nvPr/>
        </p:nvPicPr>
        <p:blipFill>
          <a:blip r:embed="rId3"/>
          <a:stretch>
            <a:fillRect/>
          </a:stretch>
        </p:blipFill>
        <p:spPr>
          <a:xfrm>
            <a:off x="4283968" y="1674966"/>
            <a:ext cx="4716015" cy="369825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75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07504" y="620688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/>
              <a:t>개발도구와 샘플 스키마 설치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11560" y="1628800"/>
            <a:ext cx="4572000" cy="3539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700" b="1" dirty="0" err="1"/>
              <a:t>토드</a:t>
            </a:r>
            <a:r>
              <a:rPr lang="ko-KR" altLang="en-US" sz="1700" b="1" dirty="0"/>
              <a:t> </a:t>
            </a:r>
            <a:r>
              <a:rPr lang="en-US" altLang="ko-KR" sz="1700" b="1" dirty="0"/>
              <a:t>(Toad)</a:t>
            </a:r>
            <a:endParaRPr lang="ko-KR" altLang="en-US" sz="1700" b="1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48072" y="2253352"/>
            <a:ext cx="3779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/>
              <a:t>전 세계적으로 개발자들 사이에 가장 많이 사용됨</a:t>
            </a:r>
            <a:endParaRPr lang="en-US" altLang="ko-KR" sz="1600" dirty="0"/>
          </a:p>
        </p:txBody>
      </p:sp>
      <p:sp>
        <p:nvSpPr>
          <p:cNvPr id="26" name="순서도: 추출 25"/>
          <p:cNvSpPr/>
          <p:nvPr/>
        </p:nvSpPr>
        <p:spPr>
          <a:xfrm rot="5400000">
            <a:off x="454158" y="2339762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48072" y="3132257"/>
            <a:ext cx="34198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 smtClean="0"/>
              <a:t>상용제품이나 </a:t>
            </a:r>
            <a:r>
              <a:rPr lang="ko-KR" altLang="en-US" sz="1600" dirty="0" err="1" smtClean="0"/>
              <a:t>프리웨어</a:t>
            </a:r>
            <a:r>
              <a:rPr lang="ko-KR" altLang="en-US" sz="1600" dirty="0" smtClean="0"/>
              <a:t> 버전도 존재</a:t>
            </a:r>
            <a:endParaRPr lang="ko-KR" altLang="en-US" sz="1600" dirty="0"/>
          </a:p>
        </p:txBody>
      </p:sp>
      <p:sp>
        <p:nvSpPr>
          <p:cNvPr id="21" name="순서도: 추출 20"/>
          <p:cNvSpPr/>
          <p:nvPr/>
        </p:nvSpPr>
        <p:spPr>
          <a:xfrm rot="5400000">
            <a:off x="454158" y="3218667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865663" y="138700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47056" y="4005064"/>
            <a:ext cx="34198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/>
              <a:t>http://www.toadworld.com</a:t>
            </a:r>
            <a:endParaRPr lang="ko-KR" altLang="en-US" sz="1600" dirty="0"/>
          </a:p>
        </p:txBody>
      </p:sp>
      <p:sp>
        <p:nvSpPr>
          <p:cNvPr id="27" name="순서도: 추출 26"/>
          <p:cNvSpPr/>
          <p:nvPr/>
        </p:nvSpPr>
        <p:spPr>
          <a:xfrm rot="5400000">
            <a:off x="453142" y="4091474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733226"/>
            <a:ext cx="4320480" cy="3711997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65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07504" y="620688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/>
              <a:t>개발도구와 샘플 스키마 설치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11560" y="1628800"/>
            <a:ext cx="4572000" cy="3539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700" b="1" dirty="0" smtClean="0"/>
              <a:t>오렌지</a:t>
            </a:r>
            <a:endParaRPr lang="ko-KR" altLang="en-US" sz="1700" b="1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48072" y="2253352"/>
            <a:ext cx="3779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 smtClean="0"/>
              <a:t>국산 제품으로 화면은 </a:t>
            </a:r>
            <a:r>
              <a:rPr lang="ko-KR" altLang="en-US" sz="1600" dirty="0" err="1" smtClean="0"/>
              <a:t>토드와</a:t>
            </a:r>
            <a:r>
              <a:rPr lang="ko-KR" altLang="en-US" sz="1600" dirty="0" smtClean="0"/>
              <a:t> 비슷하고 점차 사용자가 늘고 있다</a:t>
            </a:r>
            <a:endParaRPr lang="en-US" altLang="ko-KR" sz="1600" dirty="0" smtClean="0"/>
          </a:p>
        </p:txBody>
      </p:sp>
      <p:sp>
        <p:nvSpPr>
          <p:cNvPr id="26" name="순서도: 추출 25"/>
          <p:cNvSpPr/>
          <p:nvPr/>
        </p:nvSpPr>
        <p:spPr>
          <a:xfrm rot="5400000">
            <a:off x="454158" y="2339762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48072" y="3132257"/>
            <a:ext cx="34198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 smtClean="0"/>
              <a:t>상용제품으로 </a:t>
            </a:r>
            <a:r>
              <a:rPr lang="ko-KR" altLang="en-US" sz="1600" dirty="0" err="1" smtClean="0"/>
              <a:t>프리웨어</a:t>
            </a:r>
            <a:r>
              <a:rPr lang="ko-KR" altLang="en-US" sz="1600" dirty="0" smtClean="0"/>
              <a:t> 버전은 없고 기간제한의 </a:t>
            </a:r>
            <a:r>
              <a:rPr lang="en-US" altLang="ko-KR" sz="1600" dirty="0" smtClean="0"/>
              <a:t>Trial </a:t>
            </a:r>
            <a:r>
              <a:rPr lang="ko-KR" altLang="en-US" sz="1600" dirty="0" smtClean="0"/>
              <a:t>버전은 존재</a:t>
            </a:r>
            <a:endParaRPr lang="ko-KR" altLang="en-US" sz="1600" dirty="0"/>
          </a:p>
        </p:txBody>
      </p:sp>
      <p:sp>
        <p:nvSpPr>
          <p:cNvPr id="21" name="순서도: 추출 20"/>
          <p:cNvSpPr/>
          <p:nvPr/>
        </p:nvSpPr>
        <p:spPr>
          <a:xfrm rot="5400000">
            <a:off x="454158" y="3218667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865663" y="138700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47056" y="4005064"/>
            <a:ext cx="34198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/>
              <a:t>http://www.warevalley.com/</a:t>
            </a:r>
            <a:endParaRPr lang="ko-KR" altLang="en-US" sz="1600" dirty="0"/>
          </a:p>
        </p:txBody>
      </p:sp>
      <p:sp>
        <p:nvSpPr>
          <p:cNvPr id="27" name="순서도: 추출 26"/>
          <p:cNvSpPr/>
          <p:nvPr/>
        </p:nvSpPr>
        <p:spPr>
          <a:xfrm rot="5400000">
            <a:off x="453142" y="4091474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755013"/>
            <a:ext cx="4320480" cy="3690209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99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07504" y="620688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/>
              <a:t>개발도구와 샘플 스키마 설치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11560" y="1628800"/>
            <a:ext cx="4572000" cy="3539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700" b="1" dirty="0" smtClean="0"/>
              <a:t>PL/SQL Developer</a:t>
            </a:r>
            <a:endParaRPr lang="ko-KR" altLang="en-US" sz="1700" b="1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48072" y="2253352"/>
            <a:ext cx="3779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 err="1"/>
              <a:t>토드나</a:t>
            </a:r>
            <a:r>
              <a:rPr lang="ko-KR" altLang="en-US" sz="1600" dirty="0"/>
              <a:t> 오렌지와 </a:t>
            </a:r>
            <a:r>
              <a:rPr lang="en-US" altLang="ko-KR" sz="1600" dirty="0"/>
              <a:t>GUI </a:t>
            </a:r>
            <a:r>
              <a:rPr lang="ko-KR" altLang="en-US" sz="1600" dirty="0"/>
              <a:t>면에서는 차이가 있지만</a:t>
            </a:r>
            <a:r>
              <a:rPr lang="en-US" altLang="ko-KR" sz="1600" dirty="0"/>
              <a:t>, </a:t>
            </a:r>
            <a:r>
              <a:rPr lang="ko-KR" altLang="en-US" sz="1600" dirty="0"/>
              <a:t>나름 개발하기에 편리한 툴</a:t>
            </a:r>
            <a:endParaRPr lang="en-US" altLang="ko-KR" sz="1600" dirty="0" smtClean="0"/>
          </a:p>
        </p:txBody>
      </p:sp>
      <p:sp>
        <p:nvSpPr>
          <p:cNvPr id="26" name="순서도: 추출 25"/>
          <p:cNvSpPr/>
          <p:nvPr/>
        </p:nvSpPr>
        <p:spPr>
          <a:xfrm rot="5400000">
            <a:off x="454158" y="2339762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48072" y="3132257"/>
            <a:ext cx="34198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 smtClean="0"/>
              <a:t>상용제품으로 </a:t>
            </a:r>
            <a:r>
              <a:rPr lang="ko-KR" altLang="en-US" sz="1600" dirty="0" err="1" smtClean="0"/>
              <a:t>프리웨어</a:t>
            </a:r>
            <a:r>
              <a:rPr lang="ko-KR" altLang="en-US" sz="1600" dirty="0" smtClean="0"/>
              <a:t> 버전은 없고 기간제한의 </a:t>
            </a:r>
            <a:r>
              <a:rPr lang="en-US" altLang="ko-KR" sz="1600" dirty="0" smtClean="0"/>
              <a:t>Trial </a:t>
            </a:r>
            <a:r>
              <a:rPr lang="ko-KR" altLang="en-US" sz="1600" dirty="0" smtClean="0"/>
              <a:t>버전은 존재</a:t>
            </a:r>
            <a:endParaRPr lang="ko-KR" altLang="en-US" sz="1600" dirty="0"/>
          </a:p>
        </p:txBody>
      </p:sp>
      <p:sp>
        <p:nvSpPr>
          <p:cNvPr id="21" name="순서도: 추출 20"/>
          <p:cNvSpPr/>
          <p:nvPr/>
        </p:nvSpPr>
        <p:spPr>
          <a:xfrm rot="5400000">
            <a:off x="454158" y="3218667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865663" y="138700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47056" y="4005064"/>
            <a:ext cx="36369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/>
              <a:t>http://www.allroundautomations.com</a:t>
            </a:r>
            <a:endParaRPr lang="ko-KR" altLang="en-US" sz="1600" dirty="0"/>
          </a:p>
        </p:txBody>
      </p:sp>
      <p:sp>
        <p:nvSpPr>
          <p:cNvPr id="27" name="순서도: 추출 26"/>
          <p:cNvSpPr/>
          <p:nvPr/>
        </p:nvSpPr>
        <p:spPr>
          <a:xfrm rot="5400000">
            <a:off x="453142" y="4091474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748" y="1659954"/>
            <a:ext cx="4332762" cy="4001294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53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5730</TotalTime>
  <Words>690</Words>
  <Application>Microsoft Office PowerPoint</Application>
  <PresentationFormat>화면 슬라이드 쇼(4:3)</PresentationFormat>
  <Paragraphs>154</Paragraphs>
  <Slides>17</Slides>
  <Notes>15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chongs</cp:lastModifiedBy>
  <cp:revision>244</cp:revision>
  <dcterms:created xsi:type="dcterms:W3CDTF">2006-10-05T04:04:58Z</dcterms:created>
  <dcterms:modified xsi:type="dcterms:W3CDTF">2015-05-27T11:45:04Z</dcterms:modified>
</cp:coreProperties>
</file>