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271" r:id="rId3"/>
    <p:sldId id="270" r:id="rId4"/>
    <p:sldId id="257" r:id="rId5"/>
    <p:sldId id="378" r:id="rId6"/>
    <p:sldId id="453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1" r:id="rId25"/>
    <p:sldId id="472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4818"/>
    <a:srgbClr val="FCD096"/>
    <a:srgbClr val="F84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6" autoAdjust="0"/>
    <p:restoredTop sz="86413" autoAdjust="0"/>
  </p:normalViewPr>
  <p:slideViewPr>
    <p:cSldViewPr>
      <p:cViewPr varScale="1">
        <p:scale>
          <a:sx n="91" d="100"/>
          <a:sy n="91" d="100"/>
        </p:scale>
        <p:origin x="-18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1496-5B37-492D-87A3-CC4604C03167}" type="datetimeFigureOut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99425-1291-4860-91A8-ADE5CA5A80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62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68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68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68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68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68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68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68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68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68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6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684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68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68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684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68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68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6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68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68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6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DBAC-AFEB-41C5-9E43-AB7AC16F5C61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D290-3821-4744-BB03-2DF42964573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C011-B3C0-49EB-8920-A6B6965E1CC8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99E3-392B-4BCB-96F0-91213FBA264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E6F-A37D-4F65-ADFA-54341A32CA5A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65A1A-8047-4CD6-9DBE-24C4AB3F5DAD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2E51-A784-47D5-A8A9-7D8216316816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5974-EA40-4179-9C99-BB426E7C45FF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2597-295A-4EE3-A05D-D2C2B20545D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160E-D276-4DCB-8136-AC37263B855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E390-285F-467E-ABA7-11A2B3AC7332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ECF8-94F6-4E88-B5CD-BFF79112FFE6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558924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The Technique of Java Programming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51" y="404664"/>
            <a:ext cx="6379464" cy="43312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861072"/>
            <a:ext cx="6807199" cy="173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테이블</a:t>
            </a:r>
            <a:endParaRPr lang="ko-KR" altLang="en-US" sz="2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데이터 타입</a:t>
            </a:r>
            <a:endParaRPr lang="ko-KR" altLang="en-US" sz="17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19064" y="206084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/>
              <a:t>LOB</a:t>
            </a:r>
            <a:r>
              <a:rPr lang="ko-KR" altLang="en-US" sz="1600" dirty="0" smtClean="0"/>
              <a:t> 타입</a:t>
            </a:r>
            <a:endParaRPr lang="ko-KR" altLang="en-US" sz="1600" dirty="0"/>
          </a:p>
        </p:txBody>
      </p:sp>
      <p:sp>
        <p:nvSpPr>
          <p:cNvPr id="26" name="순서도: 추출 25"/>
          <p:cNvSpPr/>
          <p:nvPr/>
        </p:nvSpPr>
        <p:spPr>
          <a:xfrm rot="5400000">
            <a:off x="525150" y="214725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19064" y="4550931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/>
              <a:t>Large Object</a:t>
            </a:r>
            <a:r>
              <a:rPr lang="ko-KR" altLang="en-US" sz="1600" dirty="0" smtClean="0"/>
              <a:t>의 약자로 대용량 데이터를 저장할 수 있는 타입</a:t>
            </a:r>
            <a:endParaRPr lang="ko-KR" altLang="en-US" sz="1600" dirty="0"/>
          </a:p>
        </p:txBody>
      </p:sp>
      <p:sp>
        <p:nvSpPr>
          <p:cNvPr id="21" name="순서도: 추출 20"/>
          <p:cNvSpPr/>
          <p:nvPr/>
        </p:nvSpPr>
        <p:spPr>
          <a:xfrm rot="5400000">
            <a:off x="525150" y="4637341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47838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9064" y="5004465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문자형 대용량 데이터는 </a:t>
            </a:r>
            <a:r>
              <a:rPr lang="en-US" altLang="ko-KR" sz="1600" dirty="0" smtClean="0"/>
              <a:t>CLOB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NCLOB, </a:t>
            </a:r>
            <a:r>
              <a:rPr lang="ko-KR" altLang="en-US" sz="1600" dirty="0" smtClean="0"/>
              <a:t>그래픽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이미지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동영상 등은 </a:t>
            </a:r>
            <a:r>
              <a:rPr lang="en-US" altLang="ko-KR" sz="1600" dirty="0" smtClean="0"/>
              <a:t>BLOB, BFILE</a:t>
            </a:r>
            <a:endParaRPr lang="ko-KR" altLang="en-US" sz="1600" dirty="0"/>
          </a:p>
        </p:txBody>
      </p:sp>
      <p:sp>
        <p:nvSpPr>
          <p:cNvPr id="25" name="순서도: 추출 24"/>
          <p:cNvSpPr/>
          <p:nvPr/>
        </p:nvSpPr>
        <p:spPr>
          <a:xfrm rot="5400000">
            <a:off x="525150" y="5090875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749686"/>
              </p:ext>
            </p:extLst>
          </p:nvPr>
        </p:nvGraphicFramePr>
        <p:xfrm>
          <a:off x="623100" y="2410143"/>
          <a:ext cx="7477292" cy="1942797"/>
        </p:xfrm>
        <a:graphic>
          <a:graphicData uri="http://schemas.openxmlformats.org/drawingml/2006/table">
            <a:tbl>
              <a:tblPr firstRow="1" firstCol="1" bandRow="1"/>
              <a:tblGrid>
                <a:gridCol w="1091073"/>
                <a:gridCol w="6386219"/>
              </a:tblGrid>
              <a:tr h="2877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데이터 타입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7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CLOB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문자형 대용량 객체</a:t>
                      </a:r>
                      <a:r>
                        <a:rPr lang="en-US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고정길이와 가변길이 문자 집합 지원</a:t>
                      </a:r>
                      <a:r>
                        <a:rPr lang="en-US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최대크기는</a:t>
                      </a:r>
                      <a:r>
                        <a:rPr lang="en-US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(4</a:t>
                      </a:r>
                      <a:r>
                        <a:rPr lang="ko-KR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기가</a:t>
                      </a:r>
                      <a:r>
                        <a:rPr lang="en-US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byte-1) *(</a:t>
                      </a:r>
                      <a:r>
                        <a:rPr lang="ko-KR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데이터베이스 블록 사이즈</a:t>
                      </a:r>
                      <a:r>
                        <a:rPr lang="en-US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72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NCLOB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유니코드</a:t>
                      </a:r>
                      <a:r>
                        <a:rPr lang="en-US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다국어지원</a:t>
                      </a:r>
                      <a:r>
                        <a:rPr lang="en-US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를 포함한 문자형 대용량 객체</a:t>
                      </a:r>
                      <a:r>
                        <a:rPr lang="en-US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최대크기는</a:t>
                      </a:r>
                      <a:r>
                        <a:rPr lang="en-US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(4</a:t>
                      </a:r>
                      <a:r>
                        <a:rPr lang="ko-KR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기가</a:t>
                      </a:r>
                      <a:r>
                        <a:rPr lang="en-US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byte-1) *(</a:t>
                      </a:r>
                      <a:r>
                        <a:rPr lang="ko-KR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데이터베이스 블록 사이즈</a:t>
                      </a:r>
                      <a:r>
                        <a:rPr lang="en-US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7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BLOB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9083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 err="1">
                          <a:effectLst/>
                          <a:latin typeface="Palatino-Roman"/>
                          <a:ea typeface="맑은 고딕"/>
                          <a:cs typeface="Palatino-Roman"/>
                        </a:rPr>
                        <a:t>이진형대용량객체</a:t>
                      </a:r>
                      <a:r>
                        <a:rPr lang="en-US" sz="1100" kern="0" dirty="0">
                          <a:effectLst/>
                          <a:latin typeface="Palatino-Roman"/>
                          <a:ea typeface="맑은 고딕"/>
                          <a:cs typeface="Palatino-Roman"/>
                        </a:rPr>
                        <a:t>. </a:t>
                      </a:r>
                      <a:r>
                        <a:rPr lang="ko-KR" sz="1100" kern="0" dirty="0">
                          <a:effectLst/>
                          <a:latin typeface="Palatino-Roman"/>
                          <a:ea typeface="맑은 고딕"/>
                          <a:cs typeface="Palatino-Roman"/>
                        </a:rPr>
                        <a:t>최대크기는</a:t>
                      </a:r>
                      <a:r>
                        <a:rPr lang="en-US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(4</a:t>
                      </a:r>
                      <a:r>
                        <a:rPr lang="ko-KR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기가</a:t>
                      </a:r>
                      <a:r>
                        <a:rPr lang="en-US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byte-1) *(</a:t>
                      </a:r>
                      <a:r>
                        <a:rPr lang="ko-KR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데이터베이스 블록 사이즈</a:t>
                      </a:r>
                      <a:r>
                        <a:rPr lang="en-US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04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BFILE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대용량 이진 파일에 대한 </a:t>
                      </a:r>
                      <a:r>
                        <a:rPr lang="ko-KR" sz="110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로케이터</a:t>
                      </a:r>
                      <a:r>
                        <a:rPr lang="en-US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위치</a:t>
                      </a:r>
                      <a:r>
                        <a:rPr lang="en-US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이름</a:t>
                      </a:r>
                      <a:r>
                        <a:rPr lang="en-US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저장</a:t>
                      </a:r>
                      <a:r>
                        <a:rPr lang="en-US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최대크기는</a:t>
                      </a:r>
                      <a:r>
                        <a:rPr lang="en-US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4</a:t>
                      </a:r>
                      <a:r>
                        <a:rPr lang="ko-KR" sz="11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기가 바이트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4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테이블</a:t>
            </a:r>
            <a:endParaRPr lang="ko-KR" altLang="en-US" sz="2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700" b="1" dirty="0" smtClean="0"/>
              <a:t>NULL</a:t>
            </a:r>
            <a:endParaRPr lang="ko-KR" altLang="en-US" sz="17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19064" y="206084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/>
              <a:t>NULL</a:t>
            </a:r>
            <a:r>
              <a:rPr lang="ko-KR" altLang="en-US" sz="1600" dirty="0" smtClean="0"/>
              <a:t>은 데이터가 없음을 의미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컬럼 속성에 명시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디폴트는 </a:t>
            </a:r>
            <a:r>
              <a:rPr lang="en-US" altLang="ko-KR" sz="1600" dirty="0" smtClean="0"/>
              <a:t>NULL </a:t>
            </a:r>
            <a:r>
              <a:rPr lang="ko-KR" altLang="en-US" sz="1600" dirty="0" smtClean="0"/>
              <a:t>허용</a:t>
            </a:r>
            <a:endParaRPr lang="ko-KR" altLang="en-US" sz="1600" dirty="0"/>
          </a:p>
        </p:txBody>
      </p:sp>
      <p:sp>
        <p:nvSpPr>
          <p:cNvPr id="26" name="순서도: 추출 25"/>
          <p:cNvSpPr/>
          <p:nvPr/>
        </p:nvSpPr>
        <p:spPr>
          <a:xfrm rot="5400000">
            <a:off x="525150" y="214725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19064" y="342900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/>
              <a:t>NOT NULL : NOT NULL</a:t>
            </a:r>
            <a:r>
              <a:rPr lang="ko-KR" altLang="en-US" sz="1600" dirty="0" smtClean="0"/>
              <a:t>로 명시된 컬럼은 반드시 값을 입력</a:t>
            </a:r>
            <a:endParaRPr lang="ko-KR" altLang="en-US" sz="1600" dirty="0"/>
          </a:p>
        </p:txBody>
      </p:sp>
      <p:sp>
        <p:nvSpPr>
          <p:cNvPr id="21" name="순서도: 추출 20"/>
          <p:cNvSpPr/>
          <p:nvPr/>
        </p:nvSpPr>
        <p:spPr>
          <a:xfrm rot="5400000">
            <a:off x="525150" y="351541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47838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9064" y="381052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/>
              <a:t>UNIQUE : </a:t>
            </a:r>
            <a:r>
              <a:rPr lang="ko-KR" altLang="en-US" sz="1600" dirty="0" smtClean="0"/>
              <a:t>한 테이블 내에서 반드시 유일한 값이 입력되어야 한다</a:t>
            </a:r>
            <a:endParaRPr lang="ko-KR" altLang="en-US" sz="1600" dirty="0"/>
          </a:p>
        </p:txBody>
      </p:sp>
      <p:sp>
        <p:nvSpPr>
          <p:cNvPr id="25" name="순서도: 추출 24"/>
          <p:cNvSpPr/>
          <p:nvPr/>
        </p:nvSpPr>
        <p:spPr>
          <a:xfrm rot="5400000">
            <a:off x="525150" y="389693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1561" y="2571001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제약조건</a:t>
            </a:r>
            <a:endParaRPr lang="ko-KR" altLang="en-US" sz="1700" b="1" dirty="0"/>
          </a:p>
        </p:txBody>
      </p:sp>
      <p:sp>
        <p:nvSpPr>
          <p:cNvPr id="28" name="순서도: 추출 27"/>
          <p:cNvSpPr/>
          <p:nvPr/>
        </p:nvSpPr>
        <p:spPr>
          <a:xfrm rot="5400000">
            <a:off x="374534" y="2664012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19064" y="301843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err="1" smtClean="0"/>
              <a:t>컬럼에</a:t>
            </a:r>
            <a:r>
              <a:rPr lang="ko-KR" altLang="en-US" sz="1600" dirty="0" smtClean="0"/>
              <a:t> 대한 속성 형태로 정의하지만 오라클 객체 중 하나로 데이터 무결성 보장</a:t>
            </a:r>
            <a:endParaRPr lang="ko-KR" altLang="en-US" sz="1600" dirty="0"/>
          </a:p>
        </p:txBody>
      </p:sp>
      <p:sp>
        <p:nvSpPr>
          <p:cNvPr id="30" name="순서도: 추출 29"/>
          <p:cNvSpPr/>
          <p:nvPr/>
        </p:nvSpPr>
        <p:spPr>
          <a:xfrm rot="5400000">
            <a:off x="525150" y="310484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19064" y="4221088"/>
            <a:ext cx="846043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기본키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Primary Key) : NOT NULL + UNIQUE, </a:t>
            </a:r>
            <a:r>
              <a:rPr lang="ko-KR" altLang="en-US" sz="1600" dirty="0" smtClean="0"/>
              <a:t>보통 키라 하면 기본키를 의미</a:t>
            </a:r>
            <a:endParaRPr lang="en-US" altLang="ko-KR" sz="1600" dirty="0" smtClean="0"/>
          </a:p>
          <a:p>
            <a:pPr fontAlgn="base"/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</a:t>
            </a:r>
            <a:r>
              <a:rPr lang="ko-KR" altLang="en-US" sz="1600" dirty="0" smtClean="0"/>
              <a:t>테이블당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개의 기본키만 가질 수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여러 개의 컬럼으로</a:t>
            </a:r>
            <a:endParaRPr lang="en-US" altLang="ko-KR" sz="1600" dirty="0" smtClean="0"/>
          </a:p>
          <a:p>
            <a:pPr fontAlgn="base"/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</a:t>
            </a:r>
            <a:r>
              <a:rPr lang="ko-KR" altLang="en-US" sz="1600" dirty="0" smtClean="0"/>
              <a:t>기본키 구성이 가능</a:t>
            </a:r>
            <a:endParaRPr lang="en-US" altLang="ko-KR" sz="1600" dirty="0" smtClean="0"/>
          </a:p>
          <a:p>
            <a:pPr fontAlgn="base"/>
            <a:r>
              <a:rPr lang="en-US" altLang="ko-KR" sz="1600" dirty="0" smtClean="0"/>
              <a:t>&lt;</a:t>
            </a:r>
            <a:r>
              <a:rPr lang="ko-KR" altLang="en-US" sz="1600" dirty="0" smtClean="0"/>
              <a:t>구문</a:t>
            </a:r>
            <a:r>
              <a:rPr lang="en-US" altLang="ko-KR" sz="1600" dirty="0" smtClean="0"/>
              <a:t>&gt;</a:t>
            </a:r>
          </a:p>
          <a:p>
            <a:pPr fontAlgn="base"/>
            <a:endParaRPr lang="en-US" altLang="ko-KR" sz="1600" dirty="0"/>
          </a:p>
          <a:p>
            <a:pPr fontAlgn="base"/>
            <a:r>
              <a:rPr lang="ko-KR" altLang="en-US" sz="1600" dirty="0"/>
              <a:t>컬럼명  데이터타입  </a:t>
            </a:r>
            <a:r>
              <a:rPr lang="en-US" altLang="ko-KR" sz="1600" b="1" dirty="0"/>
              <a:t>PRIMARY </a:t>
            </a:r>
            <a:r>
              <a:rPr lang="en-US" altLang="ko-KR" sz="1600" b="1" dirty="0" smtClean="0"/>
              <a:t>KEY  </a:t>
            </a:r>
            <a:r>
              <a:rPr lang="ko-KR" altLang="en-US" sz="1600" i="1" dirty="0" smtClean="0"/>
              <a:t>혹은</a:t>
            </a:r>
            <a:endParaRPr lang="ko-KR" altLang="en-US" sz="1600" i="1" dirty="0"/>
          </a:p>
          <a:p>
            <a:pPr fontAlgn="base"/>
            <a:r>
              <a:rPr lang="en-US" altLang="ko-KR" sz="1600" b="1" dirty="0"/>
              <a:t>CONSTRAINTS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제약조건명</a:t>
            </a:r>
            <a:r>
              <a:rPr lang="ko-KR" altLang="en-US" sz="1600" dirty="0"/>
              <a:t> </a:t>
            </a:r>
            <a:r>
              <a:rPr lang="en-US" altLang="ko-KR" sz="1600" b="1" dirty="0"/>
              <a:t>PRIMARY KEY </a:t>
            </a:r>
            <a:r>
              <a:rPr lang="en-US" altLang="ko-KR" sz="1600" dirty="0"/>
              <a:t>(</a:t>
            </a:r>
            <a:r>
              <a:rPr lang="ko-KR" altLang="en-US" sz="1600" dirty="0"/>
              <a:t>컬럼명</a:t>
            </a:r>
            <a:r>
              <a:rPr lang="en-US" altLang="ko-KR" sz="1600" dirty="0"/>
              <a:t>, …)</a:t>
            </a:r>
          </a:p>
          <a:p>
            <a:pPr fontAlgn="base"/>
            <a:endParaRPr lang="ko-KR" altLang="en-US" sz="1600" dirty="0"/>
          </a:p>
        </p:txBody>
      </p:sp>
      <p:sp>
        <p:nvSpPr>
          <p:cNvPr id="34" name="순서도: 추출 33"/>
          <p:cNvSpPr/>
          <p:nvPr/>
        </p:nvSpPr>
        <p:spPr>
          <a:xfrm rot="5400000">
            <a:off x="525150" y="430749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19064" y="1916832"/>
            <a:ext cx="84604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외래키</a:t>
            </a:r>
            <a:r>
              <a:rPr lang="en-US" altLang="ko-KR" sz="1600" dirty="0" smtClean="0"/>
              <a:t>(Foreign Key) : </a:t>
            </a:r>
            <a:r>
              <a:rPr lang="ko-KR" altLang="en-US" sz="1600" dirty="0" smtClean="0"/>
              <a:t>테이블간 </a:t>
            </a:r>
            <a:r>
              <a:rPr lang="ko-KR" altLang="en-US" sz="1600" dirty="0" err="1" smtClean="0"/>
              <a:t>참조무결성을</a:t>
            </a:r>
            <a:r>
              <a:rPr lang="ko-KR" altLang="en-US" sz="1600" dirty="0" smtClean="0"/>
              <a:t> 위한 제약조건</a:t>
            </a:r>
            <a:endParaRPr lang="en-US" altLang="ko-KR" sz="1600" dirty="0" smtClean="0"/>
          </a:p>
          <a:p>
            <a:pPr fontAlgn="base"/>
            <a:endParaRPr lang="en-US" altLang="ko-KR" sz="1600" dirty="0"/>
          </a:p>
          <a:p>
            <a:pPr fontAlgn="base"/>
            <a:r>
              <a:rPr lang="en-US" altLang="ko-KR" sz="1600" dirty="0" smtClean="0"/>
              <a:t>&lt;</a:t>
            </a:r>
            <a:r>
              <a:rPr lang="ko-KR" altLang="en-US" sz="1600" dirty="0" smtClean="0"/>
              <a:t>구문</a:t>
            </a:r>
            <a:r>
              <a:rPr lang="en-US" altLang="ko-KR" sz="1600" dirty="0" smtClean="0"/>
              <a:t>&gt;</a:t>
            </a:r>
          </a:p>
          <a:p>
            <a:pPr fontAlgn="base"/>
            <a:r>
              <a:rPr lang="en-US" altLang="ko-KR" sz="1600" b="1" dirty="0" smtClean="0"/>
              <a:t>CONSTRAINT </a:t>
            </a:r>
            <a:r>
              <a:rPr lang="ko-KR" altLang="en-US" sz="1600" dirty="0" err="1" smtClean="0"/>
              <a:t>외래키명</a:t>
            </a:r>
            <a:r>
              <a:rPr lang="ko-KR" altLang="en-US" sz="1600" dirty="0" smtClean="0"/>
              <a:t> </a:t>
            </a:r>
            <a:r>
              <a:rPr lang="en-US" altLang="ko-KR" sz="1600" b="1" dirty="0"/>
              <a:t>FOREIGN KEY </a:t>
            </a:r>
            <a:r>
              <a:rPr lang="en-US" altLang="ko-KR" sz="1600" dirty="0"/>
              <a:t>(</a:t>
            </a:r>
            <a:r>
              <a:rPr lang="ko-KR" altLang="en-US" sz="1600" dirty="0"/>
              <a:t>컬럼명</a:t>
            </a:r>
            <a:r>
              <a:rPr lang="en-US" altLang="ko-KR" sz="1600" dirty="0"/>
              <a:t>, …)</a:t>
            </a:r>
          </a:p>
          <a:p>
            <a:pPr fontAlgn="base"/>
            <a:r>
              <a:rPr lang="en-US" altLang="ko-KR" sz="1600" b="1" dirty="0" smtClean="0"/>
              <a:t>REFERENCES </a:t>
            </a:r>
            <a:r>
              <a:rPr lang="ko-KR" altLang="en-US" sz="1600" dirty="0" smtClean="0"/>
              <a:t>참조테이블 </a:t>
            </a:r>
            <a:r>
              <a:rPr lang="en-US" altLang="ko-KR" sz="1600" dirty="0"/>
              <a:t>(</a:t>
            </a:r>
            <a:r>
              <a:rPr lang="ko-KR" altLang="en-US" sz="1600" dirty="0"/>
              <a:t>참조테이블 컬럼명</a:t>
            </a:r>
            <a:r>
              <a:rPr lang="en-US" altLang="ko-KR" sz="1600" dirty="0"/>
              <a:t>, …) </a:t>
            </a:r>
          </a:p>
          <a:p>
            <a:pPr fontAlgn="base"/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7774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테이블</a:t>
            </a:r>
            <a:endParaRPr lang="ko-KR" altLang="en-US" sz="2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1561" y="1484784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제약조건</a:t>
            </a:r>
            <a:endParaRPr lang="ko-KR" altLang="en-US" sz="1700" b="1" dirty="0"/>
          </a:p>
        </p:txBody>
      </p:sp>
      <p:sp>
        <p:nvSpPr>
          <p:cNvPr id="28" name="순서도: 추출 27"/>
          <p:cNvSpPr/>
          <p:nvPr/>
        </p:nvSpPr>
        <p:spPr>
          <a:xfrm rot="5400000">
            <a:off x="374534" y="1577795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추출 29"/>
          <p:cNvSpPr/>
          <p:nvPr/>
        </p:nvSpPr>
        <p:spPr>
          <a:xfrm rot="5400000">
            <a:off x="525150" y="200324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19064" y="350100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/>
              <a:t>CHECK : </a:t>
            </a:r>
            <a:r>
              <a:rPr lang="ko-KR" altLang="en-US" sz="1600" dirty="0" err="1" smtClean="0"/>
              <a:t>컬럼에</a:t>
            </a:r>
            <a:r>
              <a:rPr lang="ko-KR" altLang="en-US" sz="1600" dirty="0" smtClean="0"/>
              <a:t> 입력되는 데이터를 제한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특정 데이터만 입력 가능하게 함</a:t>
            </a:r>
            <a:endParaRPr lang="ko-KR" altLang="en-US" sz="1600" dirty="0"/>
          </a:p>
        </p:txBody>
      </p:sp>
      <p:sp>
        <p:nvSpPr>
          <p:cNvPr id="34" name="순서도: 추출 33"/>
          <p:cNvSpPr/>
          <p:nvPr/>
        </p:nvSpPr>
        <p:spPr>
          <a:xfrm rot="5400000">
            <a:off x="525150" y="358741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0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19064" y="1916832"/>
            <a:ext cx="84604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/>
              <a:t>&lt;</a:t>
            </a:r>
            <a:r>
              <a:rPr lang="ko-KR" altLang="en-US" sz="1600" dirty="0" smtClean="0"/>
              <a:t>구문</a:t>
            </a:r>
            <a:r>
              <a:rPr lang="en-US" altLang="ko-KR" sz="1600" dirty="0" smtClean="0"/>
              <a:t>&gt;</a:t>
            </a:r>
          </a:p>
          <a:p>
            <a:pPr fontAlgn="base"/>
            <a:endParaRPr lang="en-US" altLang="ko-KR" sz="1600" dirty="0" smtClean="0"/>
          </a:p>
          <a:p>
            <a:pPr fontAlgn="base"/>
            <a:r>
              <a:rPr lang="en-US" altLang="ko-KR" sz="1600" b="1" dirty="0"/>
              <a:t>DROP TABLE </a:t>
            </a:r>
            <a:r>
              <a:rPr lang="en-US" altLang="ko-KR" sz="1600" dirty="0"/>
              <a:t>[</a:t>
            </a:r>
            <a:r>
              <a:rPr lang="ko-KR" altLang="en-US" sz="1600" dirty="0"/>
              <a:t>스키마</a:t>
            </a:r>
            <a:r>
              <a:rPr lang="en-US" altLang="ko-KR" sz="1600" dirty="0"/>
              <a:t>.]</a:t>
            </a:r>
            <a:r>
              <a:rPr lang="ko-KR" altLang="en-US" sz="1600" dirty="0"/>
              <a:t>테이블명 </a:t>
            </a:r>
            <a:r>
              <a:rPr lang="en-US" altLang="ko-KR" sz="1600" dirty="0"/>
              <a:t>[</a:t>
            </a:r>
            <a:r>
              <a:rPr lang="en-US" altLang="ko-KR" sz="1600" b="1" dirty="0"/>
              <a:t>CASCADE CONSTRAINTS</a:t>
            </a:r>
            <a:r>
              <a:rPr lang="en-US" altLang="ko-KR" sz="1600" dirty="0" smtClean="0"/>
              <a:t>];</a:t>
            </a:r>
            <a:endParaRPr lang="en-US" altLang="ko-KR" sz="1600" dirty="0"/>
          </a:p>
          <a:p>
            <a:pPr fontAlgn="base"/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테이블</a:t>
            </a:r>
            <a:endParaRPr lang="ko-KR" altLang="en-US" sz="2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1561" y="1484784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테이블 삭제</a:t>
            </a:r>
            <a:endParaRPr lang="ko-KR" altLang="en-US" sz="1700" b="1" dirty="0"/>
          </a:p>
        </p:txBody>
      </p:sp>
      <p:sp>
        <p:nvSpPr>
          <p:cNvPr id="28" name="순서도: 추출 27"/>
          <p:cNvSpPr/>
          <p:nvPr/>
        </p:nvSpPr>
        <p:spPr>
          <a:xfrm rot="5400000">
            <a:off x="374534" y="1577795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추출 29"/>
          <p:cNvSpPr/>
          <p:nvPr/>
        </p:nvSpPr>
        <p:spPr>
          <a:xfrm rot="5400000">
            <a:off x="525150" y="200324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1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719064" y="191683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ALTER TABLE </a:t>
            </a:r>
            <a:r>
              <a:rPr lang="ko-KR" altLang="en-US" sz="1600" dirty="0" smtClean="0"/>
              <a:t>명령어로 변경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테이블</a:t>
            </a:r>
            <a:endParaRPr lang="ko-KR" altLang="en-US" sz="2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1561" y="1484784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테이블 변경</a:t>
            </a:r>
            <a:endParaRPr lang="ko-KR" altLang="en-US" sz="1700" b="1" dirty="0"/>
          </a:p>
        </p:txBody>
      </p:sp>
      <p:sp>
        <p:nvSpPr>
          <p:cNvPr id="28" name="순서도: 추출 27"/>
          <p:cNvSpPr/>
          <p:nvPr/>
        </p:nvSpPr>
        <p:spPr>
          <a:xfrm rot="5400000">
            <a:off x="374534" y="1577795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순서도: 추출 29"/>
          <p:cNvSpPr/>
          <p:nvPr/>
        </p:nvSpPr>
        <p:spPr>
          <a:xfrm rot="5400000">
            <a:off x="525150" y="200324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9064" y="2453987"/>
            <a:ext cx="84604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컬럼명 변경 </a:t>
            </a:r>
            <a:r>
              <a:rPr lang="en-US" altLang="ko-KR" sz="1600" dirty="0">
                <a:sym typeface="Wingdings" pitchFamily="2" charset="2"/>
              </a:rPr>
              <a:t>:</a:t>
            </a:r>
            <a:endParaRPr lang="en-US" altLang="ko-KR" sz="1600" dirty="0" smtClean="0"/>
          </a:p>
          <a:p>
            <a:pPr fontAlgn="base"/>
            <a:endParaRPr lang="en-US" altLang="ko-KR" sz="1600" dirty="0">
              <a:sym typeface="Wingdings" pitchFamily="2" charset="2"/>
            </a:endParaRPr>
          </a:p>
          <a:p>
            <a:pPr fontAlgn="base"/>
            <a:r>
              <a:rPr lang="en-US" altLang="ko-KR" sz="1600" b="1" dirty="0"/>
              <a:t>ALTER TABLE</a:t>
            </a:r>
            <a:r>
              <a:rPr lang="en-US" altLang="ko-KR" sz="1600" dirty="0"/>
              <a:t> [</a:t>
            </a:r>
            <a:r>
              <a:rPr lang="ko-KR" altLang="ko-KR" sz="1600" dirty="0"/>
              <a:t>스키마</a:t>
            </a:r>
            <a:r>
              <a:rPr lang="en-US" altLang="ko-KR" sz="1600" dirty="0"/>
              <a:t>.]</a:t>
            </a:r>
            <a:r>
              <a:rPr lang="ko-KR" altLang="ko-KR" sz="1600" dirty="0"/>
              <a:t>테이블명 </a:t>
            </a:r>
            <a:r>
              <a:rPr lang="en-US" altLang="ko-KR" sz="1600" b="1" dirty="0"/>
              <a:t>RENAME COLUMN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변경전</a:t>
            </a:r>
            <a:r>
              <a:rPr lang="en-US" altLang="ko-KR" sz="1600" dirty="0"/>
              <a:t>_</a:t>
            </a:r>
            <a:r>
              <a:rPr lang="ko-KR" altLang="ko-KR" sz="1600" dirty="0" smtClean="0"/>
              <a:t>컬럼명 </a:t>
            </a:r>
            <a:r>
              <a:rPr lang="en-US" altLang="ko-KR" sz="1600" b="1" dirty="0"/>
              <a:t>TO</a:t>
            </a:r>
            <a:r>
              <a:rPr lang="en-US" altLang="ko-KR" sz="1600" dirty="0"/>
              <a:t> </a:t>
            </a:r>
            <a:r>
              <a:rPr lang="ko-KR" altLang="ko-KR" sz="1600" dirty="0" smtClean="0"/>
              <a:t>변경후</a:t>
            </a:r>
            <a:r>
              <a:rPr lang="en-US" altLang="ko-KR" sz="1600" dirty="0"/>
              <a:t>_</a:t>
            </a:r>
            <a:r>
              <a:rPr lang="ko-KR" altLang="ko-KR" sz="1600" dirty="0" smtClean="0"/>
              <a:t>컬럼명</a:t>
            </a:r>
            <a:r>
              <a:rPr lang="en-US" altLang="ko-KR" sz="1600" dirty="0" smtClean="0"/>
              <a:t>;</a:t>
            </a:r>
            <a:endParaRPr lang="ko-KR" altLang="en-US" sz="1600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525150" y="254039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19064" y="3462099"/>
            <a:ext cx="84604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컬럼 데이터타</a:t>
            </a:r>
            <a:r>
              <a:rPr lang="ko-KR" altLang="en-US" sz="1600" dirty="0"/>
              <a:t>입</a:t>
            </a:r>
            <a:r>
              <a:rPr lang="ko-KR" altLang="en-US" sz="1600" dirty="0" smtClean="0"/>
              <a:t> 변경 </a:t>
            </a:r>
            <a:r>
              <a:rPr lang="en-US" altLang="ko-KR" sz="1600" dirty="0">
                <a:sym typeface="Wingdings" pitchFamily="2" charset="2"/>
              </a:rPr>
              <a:t>:</a:t>
            </a:r>
            <a:endParaRPr lang="en-US" altLang="ko-KR" sz="1600" dirty="0" smtClean="0"/>
          </a:p>
          <a:p>
            <a:pPr fontAlgn="base"/>
            <a:endParaRPr lang="en-US" altLang="ko-KR" sz="1600" dirty="0">
              <a:sym typeface="Wingdings" pitchFamily="2" charset="2"/>
            </a:endParaRPr>
          </a:p>
          <a:p>
            <a:pPr fontAlgn="base"/>
            <a:r>
              <a:rPr lang="en-US" altLang="ko-KR" sz="1600" b="1" dirty="0"/>
              <a:t>ALTER TABLE</a:t>
            </a:r>
            <a:r>
              <a:rPr lang="en-US" altLang="ko-KR" sz="1600" dirty="0"/>
              <a:t> [</a:t>
            </a:r>
            <a:r>
              <a:rPr lang="ko-KR" altLang="ko-KR" sz="1600" dirty="0"/>
              <a:t>스키마</a:t>
            </a:r>
            <a:r>
              <a:rPr lang="en-US" altLang="ko-KR" sz="1600" dirty="0"/>
              <a:t>.]</a:t>
            </a:r>
            <a:r>
              <a:rPr lang="ko-KR" altLang="ko-KR" sz="1600" dirty="0"/>
              <a:t>테이블명 </a:t>
            </a:r>
            <a:r>
              <a:rPr lang="en-US" altLang="ko-KR" sz="1600" b="1" dirty="0"/>
              <a:t>MODIFY</a:t>
            </a:r>
            <a:r>
              <a:rPr lang="en-US" altLang="ko-KR" sz="1600" dirty="0"/>
              <a:t> </a:t>
            </a:r>
            <a:r>
              <a:rPr lang="ko-KR" altLang="ko-KR" sz="1600" dirty="0"/>
              <a:t>컬럼명 데이터 </a:t>
            </a:r>
            <a:r>
              <a:rPr lang="ko-KR" altLang="ko-KR" sz="1600" dirty="0" smtClean="0"/>
              <a:t>타입</a:t>
            </a:r>
            <a:r>
              <a:rPr lang="en-US" altLang="ko-KR" sz="1600" dirty="0" smtClean="0"/>
              <a:t>;</a:t>
            </a:r>
            <a:endParaRPr lang="ko-KR" altLang="en-US" sz="1600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525150" y="3548509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19064" y="4583450"/>
            <a:ext cx="846043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컬럼 추가</a:t>
            </a:r>
            <a:r>
              <a:rPr lang="en-US" altLang="ko-KR" sz="1600" dirty="0" smtClean="0">
                <a:sym typeface="Wingdings" pitchFamily="2" charset="2"/>
              </a:rPr>
              <a:t>:</a:t>
            </a:r>
            <a:endParaRPr lang="en-US" altLang="ko-KR" sz="1600" dirty="0" smtClean="0"/>
          </a:p>
          <a:p>
            <a:pPr fontAlgn="base"/>
            <a:endParaRPr lang="en-US" altLang="ko-KR" sz="1600" dirty="0">
              <a:sym typeface="Wingdings" pitchFamily="2" charset="2"/>
            </a:endParaRPr>
          </a:p>
          <a:p>
            <a:r>
              <a:rPr lang="en-US" altLang="ko-KR" sz="1600" b="1" dirty="0"/>
              <a:t>ALTER TABLE</a:t>
            </a:r>
            <a:r>
              <a:rPr lang="en-US" altLang="ko-KR" sz="1600" dirty="0"/>
              <a:t> [</a:t>
            </a:r>
            <a:r>
              <a:rPr lang="ko-KR" altLang="ko-KR" sz="1600" dirty="0"/>
              <a:t>스키마</a:t>
            </a:r>
            <a:r>
              <a:rPr lang="en-US" altLang="ko-KR" sz="1600" dirty="0"/>
              <a:t>.]</a:t>
            </a:r>
            <a:r>
              <a:rPr lang="ko-KR" altLang="ko-KR" sz="1600" dirty="0"/>
              <a:t>테이블명 </a:t>
            </a:r>
            <a:r>
              <a:rPr lang="en-US" altLang="ko-KR" sz="1600" b="1" dirty="0"/>
              <a:t>ADD</a:t>
            </a:r>
            <a:r>
              <a:rPr lang="en-US" altLang="ko-KR" sz="1600" dirty="0"/>
              <a:t> </a:t>
            </a:r>
            <a:r>
              <a:rPr lang="ko-KR" altLang="ko-KR" sz="1600" dirty="0"/>
              <a:t>컬럼명 데이터 타입</a:t>
            </a:r>
            <a:r>
              <a:rPr lang="en-US" altLang="ko-KR" sz="1600" dirty="0"/>
              <a:t>;</a:t>
            </a:r>
            <a:endParaRPr lang="ko-KR" altLang="ko-KR" sz="1600" dirty="0"/>
          </a:p>
        </p:txBody>
      </p:sp>
      <p:sp>
        <p:nvSpPr>
          <p:cNvPr id="20" name="순서도: 추출 19"/>
          <p:cNvSpPr/>
          <p:nvPr/>
        </p:nvSpPr>
        <p:spPr>
          <a:xfrm rot="5400000">
            <a:off x="525150" y="466986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0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테이블</a:t>
            </a:r>
            <a:endParaRPr lang="ko-KR" altLang="en-US" sz="2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1561" y="1484784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테이블 변경</a:t>
            </a:r>
            <a:endParaRPr lang="ko-KR" altLang="en-US" sz="1700" b="1" dirty="0"/>
          </a:p>
        </p:txBody>
      </p:sp>
      <p:sp>
        <p:nvSpPr>
          <p:cNvPr id="28" name="순서도: 추출 27"/>
          <p:cNvSpPr/>
          <p:nvPr/>
        </p:nvSpPr>
        <p:spPr>
          <a:xfrm rot="5400000">
            <a:off x="374534" y="1577795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9064" y="2135178"/>
            <a:ext cx="846043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컬럼 제거 </a:t>
            </a:r>
            <a:r>
              <a:rPr lang="en-US" altLang="ko-KR" sz="1600" dirty="0">
                <a:sym typeface="Wingdings" pitchFamily="2" charset="2"/>
              </a:rPr>
              <a:t>:</a:t>
            </a:r>
            <a:endParaRPr lang="en-US" altLang="ko-KR" sz="1600" dirty="0" smtClean="0"/>
          </a:p>
          <a:p>
            <a:pPr fontAlgn="base"/>
            <a:endParaRPr lang="en-US" altLang="ko-KR" sz="1600" dirty="0">
              <a:sym typeface="Wingdings" pitchFamily="2" charset="2"/>
            </a:endParaRPr>
          </a:p>
          <a:p>
            <a:r>
              <a:rPr lang="en-US" altLang="ko-KR" sz="1600" b="1" dirty="0"/>
              <a:t>ALTER TABLE</a:t>
            </a:r>
            <a:r>
              <a:rPr lang="en-US" altLang="ko-KR" sz="1600" dirty="0"/>
              <a:t> [</a:t>
            </a:r>
            <a:r>
              <a:rPr lang="ko-KR" altLang="ko-KR" sz="1600" dirty="0"/>
              <a:t>스키마</a:t>
            </a:r>
            <a:r>
              <a:rPr lang="en-US" altLang="ko-KR" sz="1600" dirty="0"/>
              <a:t>.]</a:t>
            </a:r>
            <a:r>
              <a:rPr lang="ko-KR" altLang="ko-KR" sz="1600" dirty="0"/>
              <a:t>테이블명 </a:t>
            </a:r>
            <a:r>
              <a:rPr lang="en-US" altLang="ko-KR" sz="1600" b="1" dirty="0"/>
              <a:t>DROP COLUMN</a:t>
            </a:r>
            <a:r>
              <a:rPr lang="en-US" altLang="ko-KR" sz="1600" dirty="0"/>
              <a:t> </a:t>
            </a:r>
            <a:r>
              <a:rPr lang="ko-KR" altLang="ko-KR" sz="1600" dirty="0"/>
              <a:t>컬럼명</a:t>
            </a:r>
            <a:r>
              <a:rPr lang="en-US" altLang="ko-KR" sz="1600" dirty="0"/>
              <a:t>;</a:t>
            </a:r>
            <a:endParaRPr lang="ko-KR" altLang="ko-KR" sz="1600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525150" y="222158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19064" y="3215298"/>
            <a:ext cx="84604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ym typeface="Wingdings" pitchFamily="2" charset="2"/>
              </a:rPr>
              <a:t>제약조건</a:t>
            </a:r>
            <a:r>
              <a:rPr lang="en-US" altLang="ko-KR" sz="1600" dirty="0" smtClean="0">
                <a:sym typeface="Wingdings" pitchFamily="2" charset="2"/>
              </a:rPr>
              <a:t>(</a:t>
            </a:r>
            <a:r>
              <a:rPr lang="ko-KR" altLang="en-US" sz="1600" dirty="0" smtClean="0">
                <a:sym typeface="Wingdings" pitchFamily="2" charset="2"/>
              </a:rPr>
              <a:t>기본키</a:t>
            </a:r>
            <a:r>
              <a:rPr lang="en-US" altLang="ko-KR" sz="1600" dirty="0" smtClean="0">
                <a:sym typeface="Wingdings" pitchFamily="2" charset="2"/>
              </a:rPr>
              <a:t>) </a:t>
            </a:r>
            <a:r>
              <a:rPr lang="ko-KR" altLang="en-US" sz="1600" dirty="0" smtClean="0">
                <a:sym typeface="Wingdings" pitchFamily="2" charset="2"/>
              </a:rPr>
              <a:t>추가</a:t>
            </a:r>
            <a:r>
              <a:rPr lang="en-US" altLang="ko-KR" sz="1600" dirty="0" smtClean="0">
                <a:sym typeface="Wingdings" pitchFamily="2" charset="2"/>
              </a:rPr>
              <a:t>:</a:t>
            </a:r>
          </a:p>
          <a:p>
            <a:pPr fontAlgn="base"/>
            <a:endParaRPr lang="en-US" altLang="ko-KR" sz="1600" dirty="0">
              <a:sym typeface="Wingdings" pitchFamily="2" charset="2"/>
            </a:endParaRPr>
          </a:p>
          <a:p>
            <a:r>
              <a:rPr lang="en-US" altLang="ko-KR" sz="1600" b="1" dirty="0"/>
              <a:t>ALTER TABLE</a:t>
            </a:r>
            <a:r>
              <a:rPr lang="en-US" altLang="ko-KR" sz="1600" dirty="0"/>
              <a:t> [</a:t>
            </a:r>
            <a:r>
              <a:rPr lang="ko-KR" altLang="ko-KR" sz="1600" dirty="0"/>
              <a:t>스키마</a:t>
            </a:r>
            <a:r>
              <a:rPr lang="en-US" altLang="ko-KR" sz="1600" dirty="0"/>
              <a:t>.]</a:t>
            </a:r>
            <a:r>
              <a:rPr lang="ko-KR" altLang="ko-KR" sz="1600" dirty="0"/>
              <a:t>테이블명 </a:t>
            </a:r>
            <a:r>
              <a:rPr lang="en-US" altLang="ko-KR" sz="1600" b="1" dirty="0"/>
              <a:t>ADD CONSTRAINTS</a:t>
            </a:r>
            <a:r>
              <a:rPr lang="en-US" altLang="ko-KR" sz="1600" dirty="0"/>
              <a:t> </a:t>
            </a:r>
            <a:r>
              <a:rPr lang="ko-KR" altLang="ko-KR" sz="1600" dirty="0" err="1" smtClean="0"/>
              <a:t>제약조건명</a:t>
            </a:r>
            <a:endParaRPr lang="en-US" altLang="ko-KR" sz="1600" dirty="0" smtClean="0"/>
          </a:p>
          <a:p>
            <a:r>
              <a:rPr lang="ko-KR" altLang="ko-KR" sz="1600" dirty="0" smtClean="0"/>
              <a:t> </a:t>
            </a:r>
            <a:r>
              <a:rPr lang="en-US" altLang="ko-KR" sz="1600" b="1" dirty="0"/>
              <a:t>PRIMARY KEY</a:t>
            </a:r>
            <a:r>
              <a:rPr lang="en-US" altLang="ko-KR" sz="1600" dirty="0"/>
              <a:t> (</a:t>
            </a:r>
            <a:r>
              <a:rPr lang="ko-KR" altLang="ko-KR" sz="1600" dirty="0"/>
              <a:t>컬럼명</a:t>
            </a:r>
            <a:r>
              <a:rPr lang="en-US" altLang="ko-KR" sz="1600" dirty="0"/>
              <a:t>, ..);</a:t>
            </a:r>
            <a:endParaRPr lang="ko-KR" altLang="ko-KR" sz="1600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525150" y="330170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19064" y="4439434"/>
            <a:ext cx="846043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제약조건 삭제</a:t>
            </a:r>
            <a:r>
              <a:rPr lang="en-US" altLang="ko-KR" sz="1600" dirty="0" smtClean="0">
                <a:sym typeface="Wingdings" pitchFamily="2" charset="2"/>
              </a:rPr>
              <a:t>:</a:t>
            </a:r>
            <a:endParaRPr lang="en-US" altLang="ko-KR" sz="1600" dirty="0" smtClean="0"/>
          </a:p>
          <a:p>
            <a:pPr fontAlgn="base"/>
            <a:endParaRPr lang="en-US" altLang="ko-KR" sz="1600" dirty="0">
              <a:sym typeface="Wingdings" pitchFamily="2" charset="2"/>
            </a:endParaRPr>
          </a:p>
          <a:p>
            <a:r>
              <a:rPr lang="en-US" altLang="ko-KR" sz="1600" b="1" dirty="0"/>
              <a:t>ALTER TABLE</a:t>
            </a:r>
            <a:r>
              <a:rPr lang="en-US" altLang="ko-KR" sz="1600" dirty="0"/>
              <a:t> [</a:t>
            </a:r>
            <a:r>
              <a:rPr lang="ko-KR" altLang="ko-KR" sz="1600" dirty="0"/>
              <a:t>스키마</a:t>
            </a:r>
            <a:r>
              <a:rPr lang="en-US" altLang="ko-KR" sz="1600" dirty="0"/>
              <a:t>.]</a:t>
            </a:r>
            <a:r>
              <a:rPr lang="ko-KR" altLang="ko-KR" sz="1600" dirty="0"/>
              <a:t>테이블명 </a:t>
            </a:r>
            <a:r>
              <a:rPr lang="en-US" altLang="ko-KR" sz="1600" b="1" dirty="0"/>
              <a:t>DROP CONSTRAINTS</a:t>
            </a:r>
            <a:r>
              <a:rPr lang="en-US" altLang="ko-KR" sz="1600" dirty="0"/>
              <a:t> </a:t>
            </a:r>
            <a:r>
              <a:rPr lang="ko-KR" altLang="ko-KR" sz="1600" dirty="0" err="1"/>
              <a:t>제약조건명</a:t>
            </a:r>
            <a:r>
              <a:rPr lang="en-US" altLang="ko-KR" sz="1600" dirty="0"/>
              <a:t>;</a:t>
            </a:r>
            <a:endParaRPr lang="ko-KR" altLang="ko-KR" sz="16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525150" y="452584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테이블</a:t>
            </a:r>
            <a:endParaRPr lang="ko-KR" altLang="en-US" sz="2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1561" y="1484784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테이블 복사</a:t>
            </a:r>
            <a:endParaRPr lang="ko-KR" altLang="en-US" sz="1700" b="1" dirty="0"/>
          </a:p>
        </p:txBody>
      </p:sp>
      <p:sp>
        <p:nvSpPr>
          <p:cNvPr id="28" name="순서도: 추출 27"/>
          <p:cNvSpPr/>
          <p:nvPr/>
        </p:nvSpPr>
        <p:spPr>
          <a:xfrm rot="5400000">
            <a:off x="374534" y="1577795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9064" y="2135178"/>
            <a:ext cx="84604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CREATE TABLE</a:t>
            </a:r>
            <a:r>
              <a:rPr lang="en-US" altLang="ko-KR" sz="1600" dirty="0"/>
              <a:t> [</a:t>
            </a:r>
            <a:r>
              <a:rPr lang="ko-KR" altLang="ko-KR" sz="1600" dirty="0"/>
              <a:t>스키마</a:t>
            </a:r>
            <a:r>
              <a:rPr lang="en-US" altLang="ko-KR" sz="1600" dirty="0"/>
              <a:t>.]</a:t>
            </a:r>
            <a:r>
              <a:rPr lang="ko-KR" altLang="ko-KR" sz="1600" dirty="0"/>
              <a:t>테이블명 </a:t>
            </a:r>
            <a:r>
              <a:rPr lang="en-US" altLang="ko-KR" sz="1600" b="1" dirty="0"/>
              <a:t>AS </a:t>
            </a:r>
            <a:endParaRPr lang="ko-KR" altLang="ko-KR" sz="1600" dirty="0"/>
          </a:p>
          <a:p>
            <a:r>
              <a:rPr lang="en-US" altLang="ko-KR" sz="1600" b="1" dirty="0"/>
              <a:t>SELECT </a:t>
            </a:r>
            <a:r>
              <a:rPr lang="ko-KR" altLang="ko-KR" sz="1600" dirty="0"/>
              <a:t>컬럼</a:t>
            </a:r>
            <a:r>
              <a:rPr lang="en-US" altLang="ko-KR" sz="1600" dirty="0"/>
              <a:t>1, </a:t>
            </a:r>
            <a:r>
              <a:rPr lang="ko-KR" altLang="ko-KR" sz="1600" dirty="0"/>
              <a:t>컬럼</a:t>
            </a:r>
            <a:r>
              <a:rPr lang="en-US" altLang="ko-KR" sz="1600" dirty="0"/>
              <a:t>2, ….</a:t>
            </a:r>
            <a:endParaRPr lang="ko-KR" altLang="ko-KR" sz="1600" dirty="0"/>
          </a:p>
          <a:p>
            <a:r>
              <a:rPr lang="en-US" altLang="ko-KR" sz="1600" b="1" dirty="0"/>
              <a:t>FROM </a:t>
            </a:r>
            <a:r>
              <a:rPr lang="ko-KR" altLang="ko-KR" sz="1600" dirty="0"/>
              <a:t>복사할 테이블명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예</a:t>
            </a:r>
            <a:r>
              <a:rPr lang="en-US" altLang="ko-KR" sz="1600" dirty="0" smtClean="0"/>
              <a:t>) 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  CREATE </a:t>
            </a:r>
            <a:r>
              <a:rPr lang="en-US" altLang="ko-KR" sz="1600" b="1" dirty="0"/>
              <a:t>TABLE</a:t>
            </a:r>
            <a:r>
              <a:rPr lang="en-US" altLang="ko-KR" sz="1600" dirty="0"/>
              <a:t>ex2_9_1 </a:t>
            </a:r>
            <a:r>
              <a:rPr lang="en-US" altLang="ko-KR" sz="1600" b="1" dirty="0"/>
              <a:t>AS</a:t>
            </a:r>
            <a:endParaRPr lang="ko-KR" altLang="ko-KR" sz="1600" dirty="0"/>
          </a:p>
          <a:p>
            <a:r>
              <a:rPr lang="en-US" altLang="ko-KR" sz="1600" dirty="0" smtClean="0"/>
              <a:t>      SELECT </a:t>
            </a:r>
            <a:r>
              <a:rPr lang="en-US" altLang="ko-KR" sz="1600" dirty="0"/>
              <a:t>*</a:t>
            </a:r>
            <a:endParaRPr lang="ko-KR" altLang="ko-KR" sz="1600" dirty="0"/>
          </a:p>
          <a:p>
            <a:r>
              <a:rPr lang="en-US" altLang="ko-KR" sz="1600" dirty="0" smtClean="0"/>
              <a:t>      FROM </a:t>
            </a:r>
            <a:r>
              <a:rPr lang="en-US" altLang="ko-KR" sz="1600" dirty="0"/>
              <a:t>ex2_9;</a:t>
            </a:r>
            <a:endParaRPr lang="ko-KR" altLang="ko-KR" sz="1600" dirty="0"/>
          </a:p>
          <a:p>
            <a:endParaRPr lang="ko-KR" altLang="ko-KR" sz="1600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525150" y="222158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뷰</a:t>
            </a:r>
            <a:endParaRPr lang="ko-KR" altLang="en-US" sz="2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11561" y="2636912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뷰 생성</a:t>
            </a:r>
            <a:endParaRPr lang="ko-KR" altLang="en-US" sz="1700" b="1" dirty="0"/>
          </a:p>
        </p:txBody>
      </p:sp>
      <p:sp>
        <p:nvSpPr>
          <p:cNvPr id="28" name="순서도: 추출 27"/>
          <p:cNvSpPr/>
          <p:nvPr/>
        </p:nvSpPr>
        <p:spPr>
          <a:xfrm rot="5400000">
            <a:off x="374534" y="2729924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9064" y="3140968"/>
            <a:ext cx="84604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ko-KR" altLang="en-US" sz="1600" b="1" dirty="0" smtClean="0"/>
              <a:t>구문</a:t>
            </a:r>
            <a:r>
              <a:rPr lang="en-US" altLang="ko-KR" sz="1600" b="1" dirty="0" smtClean="0"/>
              <a:t>&gt;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CREATE OR REPLACE VIEW</a:t>
            </a:r>
            <a:r>
              <a:rPr lang="en-US" altLang="ko-KR" sz="1600" dirty="0"/>
              <a:t> [</a:t>
            </a:r>
            <a:r>
              <a:rPr lang="ko-KR" altLang="ko-KR" sz="1600" dirty="0"/>
              <a:t>스키마</a:t>
            </a:r>
            <a:r>
              <a:rPr lang="en-US" altLang="ko-KR" sz="1600" dirty="0"/>
              <a:t>.]</a:t>
            </a:r>
            <a:r>
              <a:rPr lang="ko-KR" altLang="ko-KR" sz="1600" dirty="0" err="1"/>
              <a:t>뷰명</a:t>
            </a:r>
            <a:r>
              <a:rPr lang="ko-KR" altLang="ko-KR" sz="1600" dirty="0"/>
              <a:t> </a:t>
            </a:r>
            <a:r>
              <a:rPr lang="en-US" altLang="ko-KR" sz="1600" b="1" dirty="0"/>
              <a:t>AS </a:t>
            </a:r>
            <a:endParaRPr lang="ko-KR" altLang="ko-KR" sz="1600" dirty="0"/>
          </a:p>
          <a:p>
            <a:r>
              <a:rPr lang="en-US" altLang="ko-KR" sz="1600" dirty="0"/>
              <a:t>SELECT </a:t>
            </a:r>
            <a:r>
              <a:rPr lang="ko-KR" altLang="ko-KR" sz="1600" dirty="0"/>
              <a:t>문장</a:t>
            </a:r>
            <a:r>
              <a:rPr lang="en-US" altLang="ko-KR" sz="1600" dirty="0"/>
              <a:t>;</a:t>
            </a:r>
            <a:endParaRPr lang="ko-KR" altLang="ko-KR" sz="1600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525150" y="322737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5048" y="1517883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하나 이상의 테이블이나 다른 </a:t>
            </a:r>
            <a:r>
              <a:rPr lang="ko-KR" altLang="en-US" sz="1600" dirty="0" err="1" smtClean="0"/>
              <a:t>뷰의</a:t>
            </a:r>
            <a:r>
              <a:rPr lang="ko-KR" altLang="en-US" sz="1600" dirty="0" smtClean="0"/>
              <a:t> 데이터를 볼 수 있는 객체</a:t>
            </a:r>
            <a:endParaRPr lang="ko-KR" altLang="ko-KR" sz="1600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381134" y="164320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75048" y="193831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테이블과 매우 유사하나 데이터가 저장되지 않는다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예외인 </a:t>
            </a:r>
            <a:r>
              <a:rPr lang="en-US" altLang="ko-KR" sz="1600" dirty="0" smtClean="0"/>
              <a:t>Updatable </a:t>
            </a:r>
            <a:r>
              <a:rPr lang="ko-KR" altLang="en-US" sz="1600" dirty="0" err="1" smtClean="0"/>
              <a:t>뷰가</a:t>
            </a:r>
            <a:r>
              <a:rPr lang="ko-KR" altLang="en-US" sz="1600" dirty="0" smtClean="0"/>
              <a:t> 있음</a:t>
            </a:r>
            <a:r>
              <a:rPr lang="en-US" altLang="ko-KR" sz="1600" dirty="0" smtClean="0"/>
              <a:t>)</a:t>
            </a:r>
            <a:endParaRPr lang="ko-KR" altLang="ko-KR" sz="1600" dirty="0"/>
          </a:p>
        </p:txBody>
      </p:sp>
      <p:sp>
        <p:nvSpPr>
          <p:cNvPr id="20" name="순서도: 추출 19"/>
          <p:cNvSpPr/>
          <p:nvPr/>
        </p:nvSpPr>
        <p:spPr>
          <a:xfrm rot="5400000">
            <a:off x="381134" y="206363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2577" y="4368006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뷰 삭제</a:t>
            </a:r>
            <a:endParaRPr lang="ko-KR" altLang="en-US" sz="17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5550" y="4461018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20080" y="4872062"/>
            <a:ext cx="846043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ko-KR" altLang="en-US" sz="1600" b="1" dirty="0" smtClean="0"/>
              <a:t>구문</a:t>
            </a:r>
            <a:r>
              <a:rPr lang="en-US" altLang="ko-KR" sz="1600" b="1" dirty="0" smtClean="0"/>
              <a:t>&gt;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DROP VIEW</a:t>
            </a:r>
            <a:r>
              <a:rPr lang="en-US" altLang="ko-KR" sz="1600" dirty="0"/>
              <a:t> [</a:t>
            </a:r>
            <a:r>
              <a:rPr lang="ko-KR" altLang="ko-KR" sz="1600" dirty="0"/>
              <a:t>스키마</a:t>
            </a:r>
            <a:r>
              <a:rPr lang="en-US" altLang="ko-KR" sz="1600" dirty="0"/>
              <a:t>.]</a:t>
            </a:r>
            <a:r>
              <a:rPr lang="ko-KR" altLang="ko-KR" sz="1600" dirty="0" err="1"/>
              <a:t>뷰명</a:t>
            </a:r>
            <a:r>
              <a:rPr lang="en-US" altLang="ko-KR" sz="1600" dirty="0"/>
              <a:t>;</a:t>
            </a:r>
            <a:endParaRPr lang="ko-KR" altLang="ko-KR" sz="1600" dirty="0"/>
          </a:p>
        </p:txBody>
      </p:sp>
      <p:sp>
        <p:nvSpPr>
          <p:cNvPr id="24" name="순서도: 추출 23"/>
          <p:cNvSpPr/>
          <p:nvPr/>
        </p:nvSpPr>
        <p:spPr>
          <a:xfrm rot="5400000">
            <a:off x="526166" y="495847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1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인덱스</a:t>
            </a:r>
            <a:endParaRPr lang="ko-KR" altLang="en-US" sz="2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5048" y="1517883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600" dirty="0"/>
              <a:t>테이블에 있는 데이터를 빨리 찾기 위한 용도의 데이터베이스 </a:t>
            </a:r>
            <a:r>
              <a:rPr lang="ko-KR" altLang="ko-KR" sz="1600" dirty="0" smtClean="0"/>
              <a:t>객체</a:t>
            </a:r>
            <a:endParaRPr lang="ko-KR" altLang="ko-KR" sz="1600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381134" y="164320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75048" y="208233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책의 맨 뒤에 있는 </a:t>
            </a:r>
            <a:r>
              <a:rPr lang="ko-KR" altLang="en-US" sz="1600" b="1" dirty="0" smtClean="0"/>
              <a:t>찾아보기</a:t>
            </a:r>
            <a:r>
              <a:rPr lang="ko-KR" altLang="en-US" sz="1600" dirty="0" smtClean="0"/>
              <a:t>와 유사</a:t>
            </a:r>
            <a:endParaRPr lang="ko-KR" altLang="ko-KR" sz="1600" dirty="0"/>
          </a:p>
        </p:txBody>
      </p:sp>
      <p:sp>
        <p:nvSpPr>
          <p:cNvPr id="20" name="순서도: 추출 19"/>
          <p:cNvSpPr/>
          <p:nvPr/>
        </p:nvSpPr>
        <p:spPr>
          <a:xfrm rot="5400000">
            <a:off x="381134" y="2207653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75048" y="34504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구성과 컬럼 개수에 따른 분류 </a:t>
            </a:r>
            <a:r>
              <a:rPr lang="en-US" altLang="ko-KR" sz="1600" dirty="0" smtClean="0"/>
              <a:t>: </a:t>
            </a:r>
            <a:r>
              <a:rPr lang="ko-KR" altLang="ko-KR" sz="1600" dirty="0" smtClean="0"/>
              <a:t>단일 </a:t>
            </a:r>
            <a:r>
              <a:rPr lang="ko-KR" altLang="ko-KR" sz="1600" dirty="0"/>
              <a:t>인덱스와 결합 인덱스</a:t>
            </a:r>
          </a:p>
        </p:txBody>
      </p:sp>
      <p:sp>
        <p:nvSpPr>
          <p:cNvPr id="26" name="순서도: 추출 25"/>
          <p:cNvSpPr/>
          <p:nvPr/>
        </p:nvSpPr>
        <p:spPr>
          <a:xfrm rot="5400000">
            <a:off x="381134" y="3575805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75048" y="402655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600" dirty="0"/>
              <a:t>유일성 여부에 따른 분류 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UNIQUE </a:t>
            </a:r>
            <a:r>
              <a:rPr lang="ko-KR" altLang="ko-KR" sz="1600" dirty="0"/>
              <a:t>인덱스</a:t>
            </a:r>
            <a:r>
              <a:rPr lang="en-US" altLang="ko-KR" sz="1600" dirty="0"/>
              <a:t>, NON-UNIQUE </a:t>
            </a:r>
            <a:r>
              <a:rPr lang="ko-KR" altLang="ko-KR" sz="1600" dirty="0"/>
              <a:t>인덱스</a:t>
            </a:r>
          </a:p>
        </p:txBody>
      </p:sp>
      <p:sp>
        <p:nvSpPr>
          <p:cNvPr id="30" name="순서도: 추출 29"/>
          <p:cNvSpPr/>
          <p:nvPr/>
        </p:nvSpPr>
        <p:spPr>
          <a:xfrm rot="5400000">
            <a:off x="381134" y="4151869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75048" y="467462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600" dirty="0"/>
              <a:t>인덱스 </a:t>
            </a:r>
            <a:r>
              <a:rPr lang="ko-KR" altLang="en-US" sz="1600" dirty="0" smtClean="0"/>
              <a:t>내부</a:t>
            </a:r>
            <a:r>
              <a:rPr lang="ko-KR" altLang="ko-KR" sz="1600" dirty="0" smtClean="0"/>
              <a:t>구조에 </a:t>
            </a:r>
            <a:r>
              <a:rPr lang="ko-KR" altLang="ko-KR" sz="1600" dirty="0"/>
              <a:t>따른 분류 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B-tree </a:t>
            </a:r>
            <a:r>
              <a:rPr lang="ko-KR" altLang="ko-KR" sz="1600" dirty="0"/>
              <a:t>인덱스</a:t>
            </a:r>
            <a:r>
              <a:rPr lang="en-US" altLang="ko-KR" sz="1600" dirty="0"/>
              <a:t>, </a:t>
            </a:r>
            <a:r>
              <a:rPr lang="ko-KR" altLang="ko-KR" sz="1600" dirty="0"/>
              <a:t>비트맵 인덱스</a:t>
            </a:r>
            <a:r>
              <a:rPr lang="en-US" altLang="ko-KR" sz="1600" dirty="0"/>
              <a:t>, </a:t>
            </a:r>
            <a:r>
              <a:rPr lang="ko-KR" altLang="ko-KR" sz="1600" dirty="0"/>
              <a:t>함수기반 인덱스</a:t>
            </a:r>
          </a:p>
        </p:txBody>
      </p:sp>
      <p:sp>
        <p:nvSpPr>
          <p:cNvPr id="34" name="순서도: 추출 33"/>
          <p:cNvSpPr/>
          <p:nvPr/>
        </p:nvSpPr>
        <p:spPr>
          <a:xfrm rot="5400000">
            <a:off x="381134" y="4799941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75048" y="273040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별도의 저장공간에 인덱스로 잡은 컬럼 값과 저장된 블록의 </a:t>
            </a:r>
            <a:r>
              <a:rPr lang="ko-KR" altLang="en-US" sz="1600" dirty="0" err="1" smtClean="0"/>
              <a:t>주소값이</a:t>
            </a:r>
            <a:r>
              <a:rPr lang="ko-KR" altLang="en-US" sz="1600" dirty="0" smtClean="0"/>
              <a:t> 저장됨</a:t>
            </a:r>
            <a:endParaRPr lang="ko-KR" altLang="ko-KR" sz="1600" dirty="0"/>
          </a:p>
        </p:txBody>
      </p:sp>
      <p:sp>
        <p:nvSpPr>
          <p:cNvPr id="38" name="순서도: 추출 37"/>
          <p:cNvSpPr/>
          <p:nvPr/>
        </p:nvSpPr>
        <p:spPr>
          <a:xfrm rot="5400000">
            <a:off x="381134" y="2855725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6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인덱스</a:t>
            </a:r>
            <a:endParaRPr lang="ko-KR" altLang="en-US" sz="2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2577" y="1556792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인덱스 생성</a:t>
            </a:r>
            <a:endParaRPr lang="ko-KR" altLang="en-US" sz="17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5550" y="1649804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20080" y="1988840"/>
            <a:ext cx="84604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ko-KR" altLang="en-US" sz="1600" b="1" dirty="0" smtClean="0"/>
              <a:t>구문</a:t>
            </a:r>
            <a:r>
              <a:rPr lang="en-US" altLang="ko-KR" sz="1600" b="1" dirty="0" smtClean="0"/>
              <a:t>&gt;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CREATE[UNIQUE] INDEX </a:t>
            </a:r>
            <a:r>
              <a:rPr lang="en-US" altLang="ko-KR" sz="1600" dirty="0"/>
              <a:t>[</a:t>
            </a:r>
            <a:r>
              <a:rPr lang="ko-KR" altLang="ko-KR" sz="1600" dirty="0"/>
              <a:t>스키마명</a:t>
            </a:r>
            <a:r>
              <a:rPr lang="en-US" altLang="ko-KR" sz="1600" dirty="0"/>
              <a:t>.]</a:t>
            </a:r>
            <a:r>
              <a:rPr lang="ko-KR" altLang="ko-KR" sz="1600" dirty="0" err="1"/>
              <a:t>인덱스명</a:t>
            </a:r>
            <a:endParaRPr lang="ko-KR" altLang="ko-KR" sz="1600" dirty="0"/>
          </a:p>
          <a:p>
            <a:r>
              <a:rPr lang="en-US" altLang="ko-KR" sz="1600" b="1" dirty="0"/>
              <a:t>ON </a:t>
            </a:r>
            <a:r>
              <a:rPr lang="en-US" altLang="ko-KR" sz="1600" dirty="0"/>
              <a:t>[</a:t>
            </a:r>
            <a:r>
              <a:rPr lang="ko-KR" altLang="ko-KR" sz="1600" dirty="0"/>
              <a:t>스키마명</a:t>
            </a:r>
            <a:r>
              <a:rPr lang="en-US" altLang="ko-KR" sz="1600" dirty="0"/>
              <a:t>.]</a:t>
            </a:r>
            <a:r>
              <a:rPr lang="ko-KR" altLang="ko-KR" sz="1600" dirty="0"/>
              <a:t>테이블명</a:t>
            </a:r>
            <a:r>
              <a:rPr lang="en-US" altLang="ko-KR" sz="1600" dirty="0"/>
              <a:t> (</a:t>
            </a:r>
            <a:r>
              <a:rPr lang="ko-KR" altLang="ko-KR" sz="1600" dirty="0"/>
              <a:t>컬럼</a:t>
            </a:r>
            <a:r>
              <a:rPr lang="en-US" altLang="ko-KR" sz="1600" dirty="0"/>
              <a:t>1, </a:t>
            </a:r>
            <a:r>
              <a:rPr lang="ko-KR" altLang="ko-KR" sz="1600" dirty="0"/>
              <a:t>컬럼</a:t>
            </a:r>
            <a:r>
              <a:rPr lang="en-US" altLang="ko-KR" sz="1600" dirty="0"/>
              <a:t>2, …);</a:t>
            </a:r>
            <a:endParaRPr lang="ko-KR" altLang="ko-KR" sz="1600" dirty="0"/>
          </a:p>
        </p:txBody>
      </p:sp>
      <p:sp>
        <p:nvSpPr>
          <p:cNvPr id="24" name="순서도: 추출 23"/>
          <p:cNvSpPr/>
          <p:nvPr/>
        </p:nvSpPr>
        <p:spPr>
          <a:xfrm rot="5400000">
            <a:off x="526166" y="207525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11561" y="3219073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인덱스 생성시 고려사항</a:t>
            </a:r>
            <a:endParaRPr lang="ko-KR" altLang="en-US" sz="1700" b="1" dirty="0"/>
          </a:p>
        </p:txBody>
      </p:sp>
      <p:sp>
        <p:nvSpPr>
          <p:cNvPr id="40" name="순서도: 추출 39"/>
          <p:cNvSpPr/>
          <p:nvPr/>
        </p:nvSpPr>
        <p:spPr>
          <a:xfrm rot="5400000">
            <a:off x="374534" y="3312085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19064" y="364792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인덱스 컬럼 데이터의 분포가 테이블 전체 로우 수의 </a:t>
            </a:r>
            <a:r>
              <a:rPr lang="en-US" altLang="ko-KR" sz="1600" dirty="0" smtClean="0"/>
              <a:t>15%</a:t>
            </a:r>
            <a:r>
              <a:rPr lang="ko-KR" altLang="en-US" sz="1600" dirty="0" smtClean="0"/>
              <a:t>이하 시 인덱스 사용이 적절</a:t>
            </a:r>
            <a:endParaRPr lang="ko-KR" altLang="ko-KR" sz="1600" dirty="0"/>
          </a:p>
        </p:txBody>
      </p:sp>
      <p:sp>
        <p:nvSpPr>
          <p:cNvPr id="42" name="순서도: 추출 41"/>
          <p:cNvSpPr/>
          <p:nvPr/>
        </p:nvSpPr>
        <p:spPr>
          <a:xfrm rot="5400000">
            <a:off x="525150" y="373433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19064" y="409855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NULL</a:t>
            </a:r>
            <a:r>
              <a:rPr lang="ko-KR" altLang="en-US" sz="1600" dirty="0" smtClean="0"/>
              <a:t>이 많이 포함된 컬럼은 인덱스로 만들기에는 부적절</a:t>
            </a:r>
            <a:endParaRPr lang="ko-KR" altLang="ko-KR" sz="1600" dirty="0"/>
          </a:p>
        </p:txBody>
      </p:sp>
      <p:sp>
        <p:nvSpPr>
          <p:cNvPr id="44" name="순서도: 추출 43"/>
          <p:cNvSpPr/>
          <p:nvPr/>
        </p:nvSpPr>
        <p:spPr>
          <a:xfrm rot="5400000">
            <a:off x="525150" y="418496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19064" y="453060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결합 인덱스 생성 시 인덱스에 포함되는 컬럼 순서가 중요</a:t>
            </a:r>
            <a:endParaRPr lang="ko-KR" altLang="ko-KR" sz="1600" dirty="0"/>
          </a:p>
        </p:txBody>
      </p:sp>
      <p:sp>
        <p:nvSpPr>
          <p:cNvPr id="46" name="순서도: 추출 45"/>
          <p:cNvSpPr/>
          <p:nvPr/>
        </p:nvSpPr>
        <p:spPr>
          <a:xfrm rot="5400000">
            <a:off x="525150" y="461701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719064" y="496265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한 테이블에 인덱스를 너무 많이 만들면 역으로 부하 발생</a:t>
            </a:r>
            <a:endParaRPr lang="ko-KR" altLang="ko-KR" sz="1600" dirty="0"/>
          </a:p>
        </p:txBody>
      </p:sp>
      <p:sp>
        <p:nvSpPr>
          <p:cNvPr id="49" name="순서도: 추출 48"/>
          <p:cNvSpPr/>
          <p:nvPr/>
        </p:nvSpPr>
        <p:spPr>
          <a:xfrm rot="5400000">
            <a:off x="525150" y="504906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형 설명선 11"/>
          <p:cNvSpPr/>
          <p:nvPr/>
        </p:nvSpPr>
        <p:spPr>
          <a:xfrm>
            <a:off x="899592" y="2348880"/>
            <a:ext cx="792088" cy="576064"/>
          </a:xfrm>
          <a:prstGeom prst="wedgeEllipseCallout">
            <a:avLst>
              <a:gd name="adj1" fmla="val 37358"/>
              <a:gd name="adj2" fmla="val 60696"/>
            </a:avLst>
          </a:prstGeom>
          <a:solidFill>
            <a:srgbClr val="F84818"/>
          </a:solidFill>
          <a:ln w="3810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0528" y="285293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rgbClr val="F84818"/>
                </a:solidFill>
              </a:rPr>
              <a:t>데이터베이스 객체</a:t>
            </a:r>
            <a:endParaRPr lang="ko-KR" altLang="en-US" sz="3200" b="1" dirty="0">
              <a:solidFill>
                <a:srgbClr val="F84818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440160" y="3509719"/>
            <a:ext cx="6552728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528" y="35817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첫째 마당 오라클 프로그래밍의 시작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SQL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64096" y="2420888"/>
            <a:ext cx="89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장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인덱스</a:t>
            </a:r>
            <a:endParaRPr lang="ko-KR" altLang="en-US" sz="2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2577" y="1556792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인덱스 삭제</a:t>
            </a:r>
            <a:endParaRPr lang="ko-KR" altLang="en-US" sz="17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5550" y="1649804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20080" y="1988840"/>
            <a:ext cx="846043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ko-KR" altLang="en-US" sz="1600" b="1" dirty="0" smtClean="0"/>
              <a:t>구문</a:t>
            </a:r>
            <a:r>
              <a:rPr lang="en-US" altLang="ko-KR" sz="1600" b="1" dirty="0" smtClean="0"/>
              <a:t>&gt;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DROP INDEX </a:t>
            </a:r>
            <a:r>
              <a:rPr lang="en-US" altLang="ko-KR" sz="1600" dirty="0"/>
              <a:t>[</a:t>
            </a:r>
            <a:r>
              <a:rPr lang="ko-KR" altLang="ko-KR" sz="1600" dirty="0"/>
              <a:t>스키마명</a:t>
            </a:r>
            <a:r>
              <a:rPr lang="en-US" altLang="ko-KR" sz="1600" dirty="0"/>
              <a:t>.]</a:t>
            </a:r>
            <a:r>
              <a:rPr lang="ko-KR" altLang="ko-KR" sz="1600" dirty="0" err="1"/>
              <a:t>인덱스명</a:t>
            </a:r>
            <a:r>
              <a:rPr lang="en-US" altLang="ko-KR" sz="1600" dirty="0"/>
              <a:t>;</a:t>
            </a:r>
            <a:endParaRPr lang="ko-KR" altLang="ko-KR" sz="1600" dirty="0"/>
          </a:p>
        </p:txBody>
      </p:sp>
      <p:sp>
        <p:nvSpPr>
          <p:cNvPr id="24" name="순서도: 추출 23"/>
          <p:cNvSpPr/>
          <p:nvPr/>
        </p:nvSpPr>
        <p:spPr>
          <a:xfrm rot="5400000">
            <a:off x="526166" y="207525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시노님</a:t>
            </a:r>
            <a:endParaRPr lang="ko-KR" altLang="en-US" sz="2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2577" y="2996952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시노님 생성</a:t>
            </a:r>
            <a:endParaRPr lang="ko-KR" altLang="en-US" sz="17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5550" y="3089964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20080" y="3429000"/>
            <a:ext cx="84604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ko-KR" altLang="en-US" sz="1600" b="1" dirty="0" smtClean="0"/>
              <a:t>구문</a:t>
            </a:r>
            <a:r>
              <a:rPr lang="en-US" altLang="ko-KR" sz="1600" b="1" dirty="0" smtClean="0"/>
              <a:t>&gt;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CREATE OR REPLACE [PUBLIC] SYNONYM </a:t>
            </a:r>
            <a:r>
              <a:rPr lang="en-US" altLang="ko-KR" sz="1600" dirty="0"/>
              <a:t>[</a:t>
            </a:r>
            <a:r>
              <a:rPr lang="ko-KR" altLang="ko-KR" sz="1600" dirty="0"/>
              <a:t>스키마명</a:t>
            </a:r>
            <a:r>
              <a:rPr lang="en-US" altLang="ko-KR" sz="1600" dirty="0"/>
              <a:t>.]</a:t>
            </a:r>
            <a:r>
              <a:rPr lang="ko-KR" altLang="ko-KR" sz="1600" dirty="0" err="1"/>
              <a:t>시노님명</a:t>
            </a:r>
            <a:endParaRPr lang="ko-KR" altLang="ko-KR" sz="1600" dirty="0"/>
          </a:p>
          <a:p>
            <a:r>
              <a:rPr lang="en-US" altLang="ko-KR" sz="1600" b="1" dirty="0"/>
              <a:t>FOR</a:t>
            </a:r>
            <a:r>
              <a:rPr lang="en-US" altLang="ko-KR" sz="1600" dirty="0"/>
              <a:t>[</a:t>
            </a:r>
            <a:r>
              <a:rPr lang="ko-KR" altLang="ko-KR" sz="1600" dirty="0"/>
              <a:t>스키마명</a:t>
            </a:r>
            <a:r>
              <a:rPr lang="en-US" altLang="ko-KR" sz="1600" dirty="0"/>
              <a:t>.]</a:t>
            </a:r>
            <a:r>
              <a:rPr lang="ko-KR" altLang="ko-KR" sz="1600" dirty="0" err="1"/>
              <a:t>객체명</a:t>
            </a:r>
            <a:r>
              <a:rPr lang="en-US" altLang="ko-KR" sz="1600" dirty="0"/>
              <a:t>;</a:t>
            </a:r>
            <a:endParaRPr lang="ko-KR" altLang="ko-KR" sz="1600" dirty="0"/>
          </a:p>
        </p:txBody>
      </p:sp>
      <p:sp>
        <p:nvSpPr>
          <p:cNvPr id="24" name="순서도: 추출 23"/>
          <p:cNvSpPr/>
          <p:nvPr/>
        </p:nvSpPr>
        <p:spPr>
          <a:xfrm rot="5400000">
            <a:off x="526166" y="351541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75048" y="1517883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데이터베이스 객체에 대한 별칭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동의어</a:t>
            </a:r>
            <a:endParaRPr lang="ko-KR" altLang="ko-KR" sz="1600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81134" y="164320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5048" y="193831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PUBLIC </a:t>
            </a:r>
            <a:r>
              <a:rPr lang="ko-KR" altLang="en-US" sz="1600" dirty="0" smtClean="0"/>
              <a:t>시노님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모든 사용자 접근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사용</a:t>
            </a:r>
            <a:endParaRPr lang="ko-KR" altLang="ko-KR" sz="1600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381134" y="206363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75048" y="2398415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PRIVATE </a:t>
            </a:r>
            <a:r>
              <a:rPr lang="ko-KR" altLang="en-US" sz="1600" dirty="0" smtClean="0"/>
              <a:t>시노님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특정 사용자만 접근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사용</a:t>
            </a:r>
            <a:endParaRPr lang="ko-KR" altLang="ko-KR" sz="1600" dirty="0"/>
          </a:p>
        </p:txBody>
      </p:sp>
      <p:sp>
        <p:nvSpPr>
          <p:cNvPr id="20" name="순서도: 추출 19"/>
          <p:cNvSpPr/>
          <p:nvPr/>
        </p:nvSpPr>
        <p:spPr>
          <a:xfrm rot="5400000">
            <a:off x="381134" y="2495685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20080" y="465313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PUBLIC </a:t>
            </a:r>
            <a:r>
              <a:rPr lang="ko-KR" altLang="en-US" sz="1600" dirty="0" smtClean="0"/>
              <a:t>생략 시</a:t>
            </a:r>
            <a:r>
              <a:rPr lang="en-US" altLang="ko-KR" sz="1600" dirty="0" smtClean="0"/>
              <a:t>, PRIVATE </a:t>
            </a:r>
            <a:r>
              <a:rPr lang="ko-KR" altLang="en-US" sz="1600" dirty="0" err="1" smtClean="0"/>
              <a:t>시노님이</a:t>
            </a:r>
            <a:r>
              <a:rPr lang="ko-KR" altLang="en-US" sz="1600" dirty="0" smtClean="0"/>
              <a:t> 생성됨</a:t>
            </a:r>
            <a:endParaRPr lang="ko-KR" altLang="ko-KR" sz="1600" dirty="0"/>
          </a:p>
        </p:txBody>
      </p:sp>
      <p:sp>
        <p:nvSpPr>
          <p:cNvPr id="26" name="순서도: 추출 25"/>
          <p:cNvSpPr/>
          <p:nvPr/>
        </p:nvSpPr>
        <p:spPr>
          <a:xfrm rot="5400000">
            <a:off x="526166" y="4778455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19064" y="5229200"/>
            <a:ext cx="84604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시노님 접근 권한 부여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b="1" dirty="0" smtClean="0"/>
              <a:t>GRANT SELECT ON </a:t>
            </a:r>
            <a:r>
              <a:rPr lang="ko-KR" altLang="en-US" sz="1600" dirty="0" err="1" smtClean="0"/>
              <a:t>시노님명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/>
              <a:t>TO PUBLIC; </a:t>
            </a:r>
            <a:r>
              <a:rPr lang="ko-KR" altLang="en-US" sz="1600" dirty="0" smtClean="0"/>
              <a:t>혹은 </a:t>
            </a:r>
            <a:r>
              <a:rPr lang="en-US" altLang="ko-KR" sz="1600" b="1" dirty="0"/>
              <a:t>GRANT SELECT ON </a:t>
            </a:r>
            <a:r>
              <a:rPr lang="ko-KR" altLang="en-US" sz="1600" dirty="0" err="1"/>
              <a:t>시노님명</a:t>
            </a:r>
            <a:r>
              <a:rPr lang="ko-KR" altLang="en-US" sz="1600" dirty="0"/>
              <a:t> </a:t>
            </a:r>
            <a:r>
              <a:rPr lang="en-US" altLang="ko-KR" sz="1600" b="1" dirty="0"/>
              <a:t>TO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사용자</a:t>
            </a:r>
            <a:r>
              <a:rPr lang="en-US" altLang="ko-KR" sz="1600" dirty="0" smtClean="0"/>
              <a:t>;</a:t>
            </a:r>
            <a:endParaRPr lang="ko-KR" altLang="ko-KR" sz="1600" dirty="0"/>
          </a:p>
        </p:txBody>
      </p:sp>
      <p:sp>
        <p:nvSpPr>
          <p:cNvPr id="30" name="순서도: 추출 29"/>
          <p:cNvSpPr/>
          <p:nvPr/>
        </p:nvSpPr>
        <p:spPr>
          <a:xfrm rot="5400000">
            <a:off x="525150" y="5354519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4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시노님</a:t>
            </a:r>
            <a:endParaRPr lang="ko-KR" altLang="en-US" sz="2800" b="1" dirty="0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2577" y="1556792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시노님 삭제</a:t>
            </a:r>
            <a:endParaRPr lang="ko-KR" altLang="en-US" sz="17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5550" y="1649804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20080" y="1988840"/>
            <a:ext cx="846043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ko-KR" altLang="en-US" sz="1600" b="1" dirty="0" smtClean="0"/>
              <a:t>구문</a:t>
            </a:r>
            <a:r>
              <a:rPr lang="en-US" altLang="ko-KR" sz="1600" b="1" dirty="0" smtClean="0"/>
              <a:t>&gt;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DROP [PUBLIC] SYNONYM </a:t>
            </a:r>
            <a:r>
              <a:rPr lang="en-US" altLang="ko-KR" sz="1600" dirty="0"/>
              <a:t>[</a:t>
            </a:r>
            <a:r>
              <a:rPr lang="ko-KR" altLang="ko-KR" sz="1600" dirty="0"/>
              <a:t>스키마명</a:t>
            </a:r>
            <a:r>
              <a:rPr lang="en-US" altLang="ko-KR" sz="1600" dirty="0"/>
              <a:t>.]</a:t>
            </a:r>
            <a:r>
              <a:rPr lang="ko-KR" altLang="ko-KR" sz="1600" dirty="0" err="1"/>
              <a:t>시노님명</a:t>
            </a:r>
            <a:r>
              <a:rPr lang="en-US" altLang="ko-KR" sz="1600" dirty="0"/>
              <a:t>;</a:t>
            </a:r>
            <a:endParaRPr lang="ko-KR" altLang="ko-KR" sz="1600" dirty="0"/>
          </a:p>
        </p:txBody>
      </p:sp>
      <p:sp>
        <p:nvSpPr>
          <p:cNvPr id="24" name="순서도: 추출 23"/>
          <p:cNvSpPr/>
          <p:nvPr/>
        </p:nvSpPr>
        <p:spPr>
          <a:xfrm rot="5400000">
            <a:off x="526166" y="207525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20080" y="321297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PRIVATE </a:t>
            </a:r>
            <a:r>
              <a:rPr lang="ko-KR" altLang="en-US" sz="1600" dirty="0" smtClean="0"/>
              <a:t>시노님 삭제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en-US" altLang="ko-KR" sz="1600" b="1" dirty="0"/>
              <a:t>DROP SYNONYM</a:t>
            </a:r>
            <a:r>
              <a:rPr lang="ko-KR" altLang="ko-KR" sz="1600" dirty="0"/>
              <a:t>이나</a:t>
            </a:r>
            <a:r>
              <a:rPr lang="en-US" altLang="ko-KR" sz="1600" dirty="0"/>
              <a:t> </a:t>
            </a:r>
            <a:r>
              <a:rPr lang="en-US" altLang="ko-KR" sz="1600" b="1" dirty="0"/>
              <a:t>DROP ANY </a:t>
            </a:r>
            <a:r>
              <a:rPr lang="en-US" altLang="ko-KR" sz="1600" b="1" dirty="0" smtClean="0"/>
              <a:t>SYNONYM </a:t>
            </a:r>
            <a:r>
              <a:rPr lang="ko-KR" altLang="en-US" sz="1600" dirty="0" smtClean="0"/>
              <a:t>권한 필요</a:t>
            </a:r>
            <a:endParaRPr lang="ko-KR" altLang="ko-KR" sz="1600" dirty="0"/>
          </a:p>
        </p:txBody>
      </p:sp>
      <p:sp>
        <p:nvSpPr>
          <p:cNvPr id="26" name="순서도: 추출 25"/>
          <p:cNvSpPr/>
          <p:nvPr/>
        </p:nvSpPr>
        <p:spPr>
          <a:xfrm rot="5400000">
            <a:off x="526166" y="3338295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19064" y="378904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PUBLIC </a:t>
            </a:r>
            <a:r>
              <a:rPr lang="ko-KR" altLang="en-US" sz="1600" dirty="0" smtClean="0"/>
              <a:t>시노님 삭제 </a:t>
            </a:r>
            <a:r>
              <a:rPr lang="en-US" altLang="ko-KR" sz="1600" dirty="0" smtClean="0">
                <a:sym typeface="Wingdings" pitchFamily="2" charset="2"/>
              </a:rPr>
              <a:t> </a:t>
            </a:r>
            <a:r>
              <a:rPr lang="en-US" altLang="ko-KR" sz="1600" b="1" dirty="0"/>
              <a:t>DROP PUBLIC SYNONYM </a:t>
            </a:r>
            <a:r>
              <a:rPr lang="ko-KR" altLang="en-US" sz="1600" dirty="0" smtClean="0"/>
              <a:t>권한 필요</a:t>
            </a:r>
            <a:r>
              <a:rPr lang="en-US" altLang="ko-KR" sz="1600" dirty="0" smtClean="0">
                <a:sym typeface="Wingdings" pitchFamily="2" charset="2"/>
              </a:rPr>
              <a:t> </a:t>
            </a:r>
            <a:endParaRPr lang="ko-KR" altLang="ko-KR" sz="1600" dirty="0"/>
          </a:p>
        </p:txBody>
      </p:sp>
      <p:sp>
        <p:nvSpPr>
          <p:cNvPr id="30" name="순서도: 추출 29"/>
          <p:cNvSpPr/>
          <p:nvPr/>
        </p:nvSpPr>
        <p:spPr>
          <a:xfrm rot="5400000">
            <a:off x="525150" y="3914359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시퀀스</a:t>
            </a:r>
            <a:endParaRPr lang="ko-KR" altLang="en-US" sz="2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2577" y="2132856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시퀀스 생성</a:t>
            </a:r>
            <a:endParaRPr lang="ko-KR" altLang="en-US" sz="17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5550" y="2225868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20080" y="2564904"/>
            <a:ext cx="84604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ko-KR" altLang="en-US" sz="1600" b="1" dirty="0" smtClean="0"/>
              <a:t>구문</a:t>
            </a:r>
            <a:r>
              <a:rPr lang="en-US" altLang="ko-KR" sz="1600" b="1" dirty="0" smtClean="0"/>
              <a:t>&gt;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CREATE SEQUENCE </a:t>
            </a:r>
            <a:r>
              <a:rPr lang="en-US" altLang="ko-KR" sz="1600" dirty="0"/>
              <a:t>[</a:t>
            </a:r>
            <a:r>
              <a:rPr lang="ko-KR" altLang="ko-KR" sz="1600" dirty="0"/>
              <a:t>스키마명</a:t>
            </a:r>
            <a:r>
              <a:rPr lang="en-US" altLang="ko-KR" sz="1600" dirty="0"/>
              <a:t>.]</a:t>
            </a:r>
            <a:r>
              <a:rPr lang="ko-KR" altLang="ko-KR" sz="1600" dirty="0"/>
              <a:t>시퀀스명</a:t>
            </a:r>
          </a:p>
          <a:p>
            <a:r>
              <a:rPr lang="en-US" altLang="ko-KR" sz="1600" b="1" dirty="0"/>
              <a:t>INCREMENT </a:t>
            </a:r>
            <a:r>
              <a:rPr lang="en-US" altLang="ko-KR" sz="1600" b="1" dirty="0" smtClean="0"/>
              <a:t>BY </a:t>
            </a:r>
            <a:r>
              <a:rPr lang="ko-KR" altLang="ko-KR" sz="1600" dirty="0" smtClean="0"/>
              <a:t>증감숫자</a:t>
            </a:r>
            <a:endParaRPr lang="ko-KR" altLang="ko-KR" sz="1600" dirty="0"/>
          </a:p>
          <a:p>
            <a:r>
              <a:rPr lang="en-US" altLang="ko-KR" sz="1600" b="1" dirty="0"/>
              <a:t>START </a:t>
            </a:r>
            <a:r>
              <a:rPr lang="en-US" altLang="ko-KR" sz="1600" b="1" dirty="0" smtClean="0"/>
              <a:t>WITH </a:t>
            </a:r>
            <a:r>
              <a:rPr lang="ko-KR" altLang="ko-KR" sz="1600" dirty="0" smtClean="0"/>
              <a:t>시작숫자</a:t>
            </a:r>
            <a:endParaRPr lang="ko-KR" altLang="ko-KR" sz="1600" dirty="0"/>
          </a:p>
          <a:p>
            <a:r>
              <a:rPr lang="en-US" altLang="ko-KR" sz="1600" b="1" dirty="0"/>
              <a:t>NOMINVALUE | </a:t>
            </a:r>
            <a:r>
              <a:rPr lang="en-US" altLang="ko-KR" sz="1600" b="1" dirty="0" smtClean="0"/>
              <a:t>MINVALUE </a:t>
            </a:r>
            <a:r>
              <a:rPr lang="ko-KR" altLang="ko-KR" sz="1600" dirty="0" smtClean="0"/>
              <a:t>최소값</a:t>
            </a:r>
            <a:endParaRPr lang="ko-KR" altLang="ko-KR" sz="1600" dirty="0"/>
          </a:p>
          <a:p>
            <a:r>
              <a:rPr lang="en-US" altLang="ko-KR" sz="1600" b="1" dirty="0"/>
              <a:t>NOMAXVALUE  | </a:t>
            </a:r>
            <a:r>
              <a:rPr lang="en-US" altLang="ko-KR" sz="1600" b="1" dirty="0" smtClean="0"/>
              <a:t>MAXVALUE </a:t>
            </a:r>
            <a:r>
              <a:rPr lang="ko-KR" altLang="ko-KR" sz="1600" dirty="0" smtClean="0"/>
              <a:t>최대값</a:t>
            </a:r>
            <a:endParaRPr lang="ko-KR" altLang="ko-KR" sz="1600" dirty="0"/>
          </a:p>
          <a:p>
            <a:r>
              <a:rPr lang="en-US" altLang="ko-KR" sz="1600" b="1" dirty="0"/>
              <a:t>NOCYCLE | CYCLE</a:t>
            </a:r>
            <a:endParaRPr lang="ko-KR" altLang="ko-KR" sz="1600" dirty="0"/>
          </a:p>
          <a:p>
            <a:r>
              <a:rPr lang="en-US" altLang="ko-KR" sz="1600" b="1" dirty="0"/>
              <a:t>NOCACHE | CACHE;</a:t>
            </a:r>
            <a:endParaRPr lang="ko-KR" altLang="ko-KR" sz="1600" dirty="0"/>
          </a:p>
        </p:txBody>
      </p:sp>
      <p:sp>
        <p:nvSpPr>
          <p:cNvPr id="24" name="순서도: 추출 23"/>
          <p:cNvSpPr/>
          <p:nvPr/>
        </p:nvSpPr>
        <p:spPr>
          <a:xfrm rot="5400000">
            <a:off x="526166" y="265131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75048" y="1517883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자동으로 순번을 반환하는 객체</a:t>
            </a:r>
            <a:endParaRPr lang="ko-KR" altLang="ko-KR" sz="1600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81134" y="164320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0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시퀀스</a:t>
            </a:r>
            <a:endParaRPr lang="ko-KR" altLang="en-US" sz="2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2577" y="1484784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시퀀스 사용</a:t>
            </a:r>
            <a:endParaRPr lang="ko-KR" altLang="en-US" sz="17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5550" y="1577796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20080" y="191683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시퀀스의 현재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순번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시퀀스명</a:t>
            </a:r>
            <a:r>
              <a:rPr lang="en-US" altLang="ko-KR" sz="1600" dirty="0" smtClean="0"/>
              <a:t>.</a:t>
            </a:r>
            <a:r>
              <a:rPr lang="en-US" altLang="ko-KR" sz="1600" b="1" dirty="0" smtClean="0"/>
              <a:t>CURRVAL</a:t>
            </a:r>
            <a:endParaRPr lang="ko-KR" altLang="ko-KR" sz="1600" b="1" dirty="0"/>
          </a:p>
        </p:txBody>
      </p:sp>
      <p:sp>
        <p:nvSpPr>
          <p:cNvPr id="24" name="순서도: 추출 23"/>
          <p:cNvSpPr/>
          <p:nvPr/>
        </p:nvSpPr>
        <p:spPr>
          <a:xfrm rot="5400000">
            <a:off x="526166" y="200324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19064" y="237036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시퀀스의 다음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순번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 값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시퀀스명</a:t>
            </a:r>
            <a:r>
              <a:rPr lang="en-US" altLang="ko-KR" sz="1600" dirty="0" smtClean="0"/>
              <a:t>.</a:t>
            </a:r>
            <a:r>
              <a:rPr lang="en-US" altLang="ko-KR" sz="1600" b="1" dirty="0" smtClean="0"/>
              <a:t>NEXTVAL</a:t>
            </a:r>
            <a:endParaRPr lang="ko-KR" altLang="ko-KR" sz="1600" b="1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525150" y="245677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2577" y="3215298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시퀀스 삭제</a:t>
            </a:r>
            <a:endParaRPr lang="ko-KR" altLang="en-US" sz="1700" b="1" dirty="0"/>
          </a:p>
        </p:txBody>
      </p:sp>
      <p:sp>
        <p:nvSpPr>
          <p:cNvPr id="20" name="순서도: 추출 19"/>
          <p:cNvSpPr/>
          <p:nvPr/>
        </p:nvSpPr>
        <p:spPr>
          <a:xfrm rot="5400000">
            <a:off x="375550" y="3308310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20080" y="3647346"/>
            <a:ext cx="846043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ko-KR" altLang="en-US" sz="1600" b="1" dirty="0" smtClean="0"/>
              <a:t>구문</a:t>
            </a:r>
            <a:r>
              <a:rPr lang="en-US" altLang="ko-KR" sz="1600" b="1" dirty="0" smtClean="0"/>
              <a:t>&gt;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DROP </a:t>
            </a:r>
            <a:r>
              <a:rPr lang="en-US" altLang="ko-KR" sz="1600" b="1" dirty="0" smtClean="0"/>
              <a:t>SEQUENCE </a:t>
            </a:r>
            <a:r>
              <a:rPr lang="en-US" altLang="ko-KR" sz="1600" dirty="0" smtClean="0"/>
              <a:t>[</a:t>
            </a:r>
            <a:r>
              <a:rPr lang="ko-KR" altLang="ko-KR" sz="1600" dirty="0"/>
              <a:t>스키마명</a:t>
            </a:r>
            <a:r>
              <a:rPr lang="en-US" altLang="ko-KR" sz="1600" dirty="0"/>
              <a:t>.]</a:t>
            </a:r>
            <a:r>
              <a:rPr lang="ko-KR" altLang="ko-KR" sz="1600" dirty="0"/>
              <a:t>시퀀스명</a:t>
            </a:r>
            <a:r>
              <a:rPr lang="en-US" altLang="ko-KR" sz="1600" dirty="0"/>
              <a:t>;</a:t>
            </a:r>
            <a:endParaRPr lang="ko-KR" altLang="ko-KR" sz="1600" dirty="0"/>
          </a:p>
        </p:txBody>
      </p:sp>
      <p:sp>
        <p:nvSpPr>
          <p:cNvPr id="26" name="순서도: 추출 25"/>
          <p:cNvSpPr/>
          <p:nvPr/>
        </p:nvSpPr>
        <p:spPr>
          <a:xfrm rot="5400000">
            <a:off x="526166" y="373375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파티션 테이블</a:t>
            </a:r>
            <a:endParaRPr lang="ko-KR" altLang="en-US" sz="2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75048" y="1517883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테이블의 특정 컬럼값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파티션 컬럼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기준으로 데이터를 분할해 저장</a:t>
            </a:r>
            <a:endParaRPr lang="ko-KR" altLang="ko-KR" sz="1600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81134" y="164320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5048" y="202408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논리적인 테이블은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개 이지만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 데이터는 파티션 컬럼 값을 기준으로 파티션별 저장 </a:t>
            </a:r>
            <a:endParaRPr lang="ko-KR" altLang="ko-KR" sz="1600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381134" y="214940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75048" y="2628201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대용량 데이터가 저장될 테이블의 경우 파티션 테이블로 생성하면 성능 효율화를 </a:t>
            </a:r>
            <a:endParaRPr lang="en-US" altLang="ko-KR" sz="1600" dirty="0" smtClean="0"/>
          </a:p>
          <a:p>
            <a:r>
              <a:rPr lang="ko-KR" altLang="en-US" sz="1600" dirty="0" smtClean="0"/>
              <a:t>꾀할 수 있다</a:t>
            </a:r>
            <a:r>
              <a:rPr lang="en-US" altLang="ko-KR" sz="1600" dirty="0" smtClean="0"/>
              <a:t>. </a:t>
            </a:r>
            <a:endParaRPr lang="ko-KR" altLang="ko-KR" sz="1600" dirty="0"/>
          </a:p>
        </p:txBody>
      </p:sp>
      <p:sp>
        <p:nvSpPr>
          <p:cNvPr id="20" name="순서도: 추출 19"/>
          <p:cNvSpPr/>
          <p:nvPr/>
        </p:nvSpPr>
        <p:spPr>
          <a:xfrm rot="5400000">
            <a:off x="381134" y="2725471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539552" y="1587617"/>
            <a:ext cx="675341" cy="447056"/>
            <a:chOff x="395536" y="1757809"/>
            <a:chExt cx="720080" cy="476672"/>
          </a:xfrm>
        </p:grpSpPr>
        <p:sp>
          <p:nvSpPr>
            <p:cNvPr id="11" name="순서도: 처리 10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5536" y="1772816"/>
              <a:ext cx="7200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187624" y="1588374"/>
            <a:ext cx="396044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b="1" dirty="0" smtClean="0"/>
              <a:t>데이터베이스 객체의 개요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 smtClean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테이블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뷰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인덱스</a:t>
            </a:r>
            <a:endParaRPr lang="en-US" altLang="ko-KR" sz="2000" b="1" dirty="0"/>
          </a:p>
          <a:p>
            <a:pPr>
              <a:lnSpc>
                <a:spcPct val="110000"/>
              </a:lnSpc>
            </a:pPr>
            <a:endParaRPr lang="en-US" altLang="ko-KR" sz="2000" b="1" dirty="0" smtClean="0"/>
          </a:p>
        </p:txBody>
      </p:sp>
      <p:grpSp>
        <p:nvGrpSpPr>
          <p:cNvPr id="33" name="그룹 32"/>
          <p:cNvGrpSpPr/>
          <p:nvPr/>
        </p:nvGrpSpPr>
        <p:grpSpPr>
          <a:xfrm>
            <a:off x="539552" y="2250697"/>
            <a:ext cx="675341" cy="475740"/>
            <a:chOff x="395536" y="1757809"/>
            <a:chExt cx="720080" cy="507256"/>
          </a:xfrm>
        </p:grpSpPr>
        <p:sp>
          <p:nvSpPr>
            <p:cNvPr id="34" name="순서도: 처리 33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39552" y="2898769"/>
            <a:ext cx="675341" cy="475740"/>
            <a:chOff x="395536" y="1757809"/>
            <a:chExt cx="720080" cy="507256"/>
          </a:xfrm>
        </p:grpSpPr>
        <p:sp>
          <p:nvSpPr>
            <p:cNvPr id="37" name="순서도: 처리 36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7504" y="621944"/>
            <a:ext cx="3060340" cy="523220"/>
          </a:xfrm>
          <a:prstGeom prst="rect">
            <a:avLst/>
          </a:prstGeom>
          <a:noFill/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오라클과 첫 만남</a:t>
            </a:r>
            <a:endParaRPr lang="ko-KR" altLang="en-US" sz="2800" b="1" dirty="0"/>
          </a:p>
        </p:txBody>
      </p:sp>
      <p:grpSp>
        <p:nvGrpSpPr>
          <p:cNvPr id="16" name="그룹 15"/>
          <p:cNvGrpSpPr/>
          <p:nvPr/>
        </p:nvGrpSpPr>
        <p:grpSpPr>
          <a:xfrm>
            <a:off x="556673" y="3601332"/>
            <a:ext cx="675341" cy="475740"/>
            <a:chOff x="395536" y="1757809"/>
            <a:chExt cx="720080" cy="507256"/>
          </a:xfrm>
        </p:grpSpPr>
        <p:sp>
          <p:nvSpPr>
            <p:cNvPr id="18" name="순서도: 처리 17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572000" y="3961372"/>
            <a:ext cx="675341" cy="475740"/>
            <a:chOff x="395536" y="1757809"/>
            <a:chExt cx="720080" cy="507256"/>
          </a:xfrm>
        </p:grpSpPr>
        <p:sp>
          <p:nvSpPr>
            <p:cNvPr id="23" name="순서도: 처리 22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05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572000" y="4609444"/>
            <a:ext cx="675341" cy="475740"/>
            <a:chOff x="395536" y="1757809"/>
            <a:chExt cx="720080" cy="507256"/>
          </a:xfrm>
        </p:grpSpPr>
        <p:sp>
          <p:nvSpPr>
            <p:cNvPr id="27" name="순서도: 처리 26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06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572000" y="5329524"/>
            <a:ext cx="675341" cy="475740"/>
            <a:chOff x="395536" y="1757809"/>
            <a:chExt cx="720080" cy="507256"/>
          </a:xfrm>
        </p:grpSpPr>
        <p:sp>
          <p:nvSpPr>
            <p:cNvPr id="30" name="순서도: 처리 29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07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5308353" y="3645024"/>
            <a:ext cx="396044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endParaRPr lang="en-US" altLang="ko-KR" sz="2000" b="1" dirty="0" smtClean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시노님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시퀀스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파티션 </a:t>
            </a:r>
            <a:r>
              <a:rPr lang="ko-KR" altLang="en-US" sz="2000" b="1" dirty="0" err="1" smtClean="0"/>
              <a:t>테이블뷰</a:t>
            </a:r>
            <a:endParaRPr lang="en-US" altLang="ko-KR" sz="2000" b="1" dirty="0" smtClean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smtClean="0"/>
              <a:t>데이터베이스 객체 개요</a:t>
            </a:r>
            <a:endParaRPr lang="ko-KR" altLang="en-US" sz="2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데이터베이스 객체</a:t>
            </a:r>
            <a:endParaRPr lang="ko-KR" altLang="en-US" sz="17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19064" y="251438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데이터베이스 내의 논리적 저장구조</a:t>
            </a:r>
            <a:endParaRPr lang="ko-KR" altLang="en-US" sz="1600" dirty="0"/>
          </a:p>
        </p:txBody>
      </p:sp>
      <p:sp>
        <p:nvSpPr>
          <p:cNvPr id="26" name="순서도: 추출 25"/>
          <p:cNvSpPr/>
          <p:nvPr/>
        </p:nvSpPr>
        <p:spPr>
          <a:xfrm rot="5400000">
            <a:off x="525150" y="260079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19064" y="3209147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테이블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인덱스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시노님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시퀀스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프로시저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패키지 등이 있음</a:t>
            </a:r>
            <a:endParaRPr lang="ko-KR" altLang="en-US" sz="1600" dirty="0"/>
          </a:p>
        </p:txBody>
      </p:sp>
      <p:sp>
        <p:nvSpPr>
          <p:cNvPr id="21" name="순서도: 추출 20"/>
          <p:cNvSpPr/>
          <p:nvPr/>
        </p:nvSpPr>
        <p:spPr>
          <a:xfrm rot="5400000">
            <a:off x="525150" y="329555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테이블</a:t>
            </a:r>
            <a:endParaRPr lang="ko-KR" altLang="en-US" sz="2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48072" y="220486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로우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행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과 컬럼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열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구성된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형태의 객체</a:t>
            </a:r>
            <a:endParaRPr lang="ko-KR" altLang="en-US" sz="1600" dirty="0"/>
          </a:p>
        </p:txBody>
      </p:sp>
      <p:sp>
        <p:nvSpPr>
          <p:cNvPr id="21" name="순서도: 추출 20"/>
          <p:cNvSpPr/>
          <p:nvPr/>
        </p:nvSpPr>
        <p:spPr>
          <a:xfrm rot="5400000">
            <a:off x="454158" y="229127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7056" y="2708920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/>
              <a:t>SQL</a:t>
            </a:r>
            <a:r>
              <a:rPr lang="ko-KR" altLang="en-US" sz="1600" dirty="0" smtClean="0"/>
              <a:t> 실행 대상인 객체</a:t>
            </a:r>
            <a:endParaRPr lang="ko-KR" altLang="en-US" sz="1600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453142" y="279533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7056" y="323446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생성구</a:t>
            </a:r>
            <a:r>
              <a:rPr lang="ko-KR" altLang="en-US" sz="1600" dirty="0"/>
              <a:t>문</a:t>
            </a:r>
          </a:p>
        </p:txBody>
      </p:sp>
      <p:sp>
        <p:nvSpPr>
          <p:cNvPr id="25" name="순서도: 추출 24"/>
          <p:cNvSpPr/>
          <p:nvPr/>
        </p:nvSpPr>
        <p:spPr>
          <a:xfrm rot="5400000">
            <a:off x="453142" y="332087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3568" y="3666510"/>
            <a:ext cx="84604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CREATE TABLE </a:t>
            </a:r>
            <a:r>
              <a:rPr lang="en-US" altLang="ko-KR" sz="1600" i="1" dirty="0"/>
              <a:t>[</a:t>
            </a:r>
            <a:r>
              <a:rPr lang="ko-KR" altLang="en-US" sz="1600" i="1" dirty="0"/>
              <a:t>스키마</a:t>
            </a:r>
            <a:r>
              <a:rPr lang="en-US" altLang="ko-KR" sz="1600" i="1" dirty="0"/>
              <a:t>.]</a:t>
            </a:r>
            <a:r>
              <a:rPr lang="ko-KR" altLang="en-US" sz="1600" i="1" dirty="0"/>
              <a:t>테이블명 </a:t>
            </a:r>
            <a:r>
              <a:rPr lang="en-US" altLang="ko-KR" sz="1600" dirty="0" smtClean="0"/>
              <a:t>(</a:t>
            </a:r>
          </a:p>
          <a:p>
            <a:pPr fontAlgn="base"/>
            <a:endParaRPr lang="en-US" altLang="ko-KR" sz="1600" dirty="0"/>
          </a:p>
          <a:p>
            <a:pPr fontAlgn="base"/>
            <a:r>
              <a:rPr lang="en-US" altLang="ko-KR" sz="1600" dirty="0"/>
              <a:t>    </a:t>
            </a:r>
            <a:r>
              <a:rPr lang="ko-KR" altLang="en-US" sz="1600" i="1" dirty="0"/>
              <a:t>컬럼</a:t>
            </a:r>
            <a:r>
              <a:rPr lang="en-US" altLang="ko-KR" sz="1600" i="1" dirty="0"/>
              <a:t>1    </a:t>
            </a:r>
            <a:r>
              <a:rPr lang="ko-KR" altLang="en-US" sz="1600" i="1" dirty="0"/>
              <a:t>컬럼</a:t>
            </a:r>
            <a:r>
              <a:rPr lang="en-US" altLang="ko-KR" sz="1600" i="1" dirty="0"/>
              <a:t>1_</a:t>
            </a:r>
            <a:r>
              <a:rPr lang="ko-KR" altLang="en-US" sz="1600" i="1" dirty="0"/>
              <a:t>데이터타입   </a:t>
            </a:r>
            <a:r>
              <a:rPr lang="en-US" altLang="ko-KR" sz="1600" dirty="0"/>
              <a:t>[NULL, NOT NULL],</a:t>
            </a:r>
          </a:p>
          <a:p>
            <a:pPr fontAlgn="base"/>
            <a:r>
              <a:rPr lang="en-US" altLang="ko-KR" sz="1600" dirty="0"/>
              <a:t>    </a:t>
            </a:r>
            <a:r>
              <a:rPr lang="ko-KR" altLang="en-US" sz="1600" i="1" dirty="0"/>
              <a:t>컬럼</a:t>
            </a:r>
            <a:r>
              <a:rPr lang="en-US" altLang="ko-KR" sz="1600" i="1" dirty="0"/>
              <a:t>2    </a:t>
            </a:r>
            <a:r>
              <a:rPr lang="ko-KR" altLang="en-US" sz="1600" i="1" dirty="0"/>
              <a:t>컬럼</a:t>
            </a:r>
            <a:r>
              <a:rPr lang="en-US" altLang="ko-KR" sz="1600" i="1" dirty="0"/>
              <a:t>2_</a:t>
            </a:r>
            <a:r>
              <a:rPr lang="ko-KR" altLang="en-US" sz="1600" i="1" dirty="0"/>
              <a:t>데이터타입   </a:t>
            </a:r>
            <a:r>
              <a:rPr lang="en-US" altLang="ko-KR" sz="1600" dirty="0"/>
              <a:t>[NULL, NOT NULL], </a:t>
            </a:r>
          </a:p>
          <a:p>
            <a:pPr fontAlgn="base"/>
            <a:r>
              <a:rPr lang="en-US" altLang="ko-KR" sz="1600" dirty="0" smtClean="0"/>
              <a:t>…</a:t>
            </a:r>
          </a:p>
          <a:p>
            <a:pPr fontAlgn="base"/>
            <a:r>
              <a:rPr lang="en-US" altLang="ko-KR" sz="1600" dirty="0" smtClean="0"/>
              <a:t>…</a:t>
            </a:r>
            <a:endParaRPr lang="en-US" altLang="ko-KR" sz="1600" dirty="0"/>
          </a:p>
          <a:p>
            <a:pPr fontAlgn="base"/>
            <a:r>
              <a:rPr lang="en-US" altLang="ko-KR" sz="1600" dirty="0"/>
              <a:t>) </a:t>
            </a:r>
            <a:r>
              <a:rPr lang="en-US" altLang="ko-KR" sz="1600" dirty="0" smtClean="0"/>
              <a:t>[ </a:t>
            </a:r>
            <a:r>
              <a:rPr lang="en-US" altLang="ko-KR" sz="1600" b="1" dirty="0" smtClean="0"/>
              <a:t>TABLESPACE </a:t>
            </a:r>
            <a:r>
              <a:rPr lang="ko-KR" altLang="en-US" sz="1600" dirty="0" err="1"/>
              <a:t>테이블스페이스명</a:t>
            </a:r>
            <a:r>
              <a:rPr lang="en-US" altLang="ko-KR" sz="1600" dirty="0"/>
              <a:t>];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48072" y="1722294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데이터를 담고 있는 객체</a:t>
            </a:r>
            <a:endParaRPr lang="ko-KR" altLang="en-US" sz="1600" dirty="0"/>
          </a:p>
        </p:txBody>
      </p:sp>
      <p:sp>
        <p:nvSpPr>
          <p:cNvPr id="32" name="순서도: 추출 31"/>
          <p:cNvSpPr/>
          <p:nvPr/>
        </p:nvSpPr>
        <p:spPr>
          <a:xfrm rot="5400000">
            <a:off x="453143" y="18592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8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테이블</a:t>
            </a:r>
            <a:endParaRPr lang="ko-KR" altLang="en-US" sz="2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48072" y="170080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테이블 생성 규칙</a:t>
            </a:r>
            <a:endParaRPr lang="ko-KR" altLang="en-US" sz="1600" dirty="0"/>
          </a:p>
        </p:txBody>
      </p:sp>
      <p:sp>
        <p:nvSpPr>
          <p:cNvPr id="21" name="순서도: 추출 20"/>
          <p:cNvSpPr/>
          <p:nvPr/>
        </p:nvSpPr>
        <p:spPr>
          <a:xfrm rot="5400000">
            <a:off x="454158" y="178721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11559" y="2047905"/>
            <a:ext cx="84604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err="1" smtClean="0"/>
              <a:t>ㆍ</a:t>
            </a:r>
            <a:r>
              <a:rPr lang="ko-KR" altLang="en-US" sz="1600" dirty="0" smtClean="0"/>
              <a:t> 테이블명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컬럼명의 최대 크기는 </a:t>
            </a:r>
            <a:r>
              <a:rPr lang="en-US" altLang="ko-KR" sz="1600" dirty="0" smtClean="0"/>
              <a:t>30 Byte</a:t>
            </a:r>
          </a:p>
          <a:p>
            <a:pPr fontAlgn="base"/>
            <a:r>
              <a:rPr lang="ko-KR" altLang="en-US" sz="1600" dirty="0" err="1" smtClean="0"/>
              <a:t>ㆍ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테이블명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컬럼명으로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예약어 사용 불가</a:t>
            </a:r>
            <a:endParaRPr lang="en-US" altLang="ko-KR" sz="1600" dirty="0" smtClean="0"/>
          </a:p>
          <a:p>
            <a:pPr fontAlgn="base"/>
            <a:r>
              <a:rPr lang="ko-KR" altLang="en-US" sz="1600" dirty="0" err="1" smtClean="0"/>
              <a:t>ㆍ</a:t>
            </a:r>
            <a:r>
              <a:rPr lang="ko-KR" altLang="en-US" sz="1600" dirty="0" smtClean="0"/>
              <a:t> 테이블명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컬럼명으로 문자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숫자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'_','$','#＇</a:t>
            </a:r>
            <a:r>
              <a:rPr lang="ko-KR" altLang="en-US" sz="1600" dirty="0" smtClean="0"/>
              <a:t>문자 사용가능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첫 글자는 문자만</a:t>
            </a:r>
            <a:r>
              <a:rPr lang="en-US" altLang="ko-KR" sz="1600" dirty="0" smtClean="0"/>
              <a:t>.</a:t>
            </a:r>
          </a:p>
          <a:p>
            <a:pPr fontAlgn="base"/>
            <a:r>
              <a:rPr lang="ko-KR" altLang="en-US" sz="1600" dirty="0" err="1" smtClean="0"/>
              <a:t>ㆍ</a:t>
            </a:r>
            <a:r>
              <a:rPr lang="ko-KR" altLang="en-US" sz="1600" dirty="0" smtClean="0"/>
              <a:t> 한 테이블에 만들 수 있는 컬럼은 최대 </a:t>
            </a:r>
            <a:r>
              <a:rPr lang="en-US" altLang="ko-KR" sz="1600" dirty="0" smtClean="0"/>
              <a:t>255</a:t>
            </a:r>
            <a:r>
              <a:rPr lang="ko-KR" altLang="en-US" sz="1600" dirty="0" smtClean="0"/>
              <a:t>개</a:t>
            </a:r>
            <a:endParaRPr lang="ko-KR" altLang="en-US" sz="16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테이블</a:t>
            </a:r>
            <a:endParaRPr lang="ko-KR" altLang="en-US" sz="2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데이터 타입</a:t>
            </a:r>
            <a:endParaRPr lang="ko-KR" altLang="en-US" sz="17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19064" y="206084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문자 데이터 타입</a:t>
            </a:r>
            <a:endParaRPr lang="ko-KR" altLang="en-US" sz="1600" dirty="0"/>
          </a:p>
        </p:txBody>
      </p:sp>
      <p:sp>
        <p:nvSpPr>
          <p:cNvPr id="26" name="순서도: 추출 25"/>
          <p:cNvSpPr/>
          <p:nvPr/>
        </p:nvSpPr>
        <p:spPr>
          <a:xfrm rot="5400000">
            <a:off x="525150" y="214725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19064" y="443711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/>
              <a:t>CHAR </a:t>
            </a:r>
            <a:r>
              <a:rPr lang="ko-KR" altLang="en-US" sz="1600" dirty="0" smtClean="0"/>
              <a:t>형보다는 </a:t>
            </a:r>
            <a:r>
              <a:rPr lang="en-US" altLang="ko-KR" sz="1600" dirty="0" smtClean="0"/>
              <a:t>VARCHAR2 </a:t>
            </a:r>
            <a:r>
              <a:rPr lang="ko-KR" altLang="en-US" sz="1600" dirty="0" smtClean="0"/>
              <a:t>형을 사용하는 것이 좋다</a:t>
            </a:r>
            <a:endParaRPr lang="ko-KR" altLang="en-US" sz="1600" dirty="0"/>
          </a:p>
        </p:txBody>
      </p:sp>
      <p:sp>
        <p:nvSpPr>
          <p:cNvPr id="21" name="순서도: 추출 20"/>
          <p:cNvSpPr/>
          <p:nvPr/>
        </p:nvSpPr>
        <p:spPr>
          <a:xfrm rot="5400000">
            <a:off x="525150" y="452352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47838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475223"/>
              </p:ext>
            </p:extLst>
          </p:nvPr>
        </p:nvGraphicFramePr>
        <p:xfrm>
          <a:off x="683567" y="2467331"/>
          <a:ext cx="7760097" cy="1609740"/>
        </p:xfrm>
        <a:graphic>
          <a:graphicData uri="http://schemas.openxmlformats.org/drawingml/2006/table">
            <a:tbl>
              <a:tblPr firstRow="1" firstCol="1" bandRow="1"/>
              <a:tblGrid>
                <a:gridCol w="2658511"/>
                <a:gridCol w="5101586"/>
              </a:tblGrid>
              <a:tr h="2448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데이터 타입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5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CHAR (</a:t>
                      </a:r>
                      <a:r>
                        <a:rPr lang="ko-KR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크기</a:t>
                      </a:r>
                      <a:r>
                        <a:rPr lang="en-US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[ BYTE | CHAR ] 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고정길이 문자</a:t>
                      </a:r>
                      <a:r>
                        <a:rPr lang="en-US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최대</a:t>
                      </a:r>
                      <a:r>
                        <a:rPr lang="en-US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2000byte, </a:t>
                      </a:r>
                      <a:r>
                        <a:rPr lang="ko-KR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디폴트 값은 </a:t>
                      </a:r>
                      <a:r>
                        <a:rPr lang="en-US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1, byte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8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VARCARCHAR2 (</a:t>
                      </a:r>
                      <a:r>
                        <a:rPr lang="ko-KR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크기</a:t>
                      </a:r>
                      <a:r>
                        <a:rPr lang="en-US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[ BYTE | CHAR ] 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가변길이 문자</a:t>
                      </a:r>
                      <a:r>
                        <a:rPr lang="en-US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최대</a:t>
                      </a:r>
                      <a:r>
                        <a:rPr lang="en-US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4000byte, </a:t>
                      </a:r>
                      <a:r>
                        <a:rPr lang="ko-KR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디폴트 값은 </a:t>
                      </a:r>
                      <a:r>
                        <a:rPr lang="en-US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1, byte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53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NCHAR (</a:t>
                      </a:r>
                      <a:r>
                        <a:rPr lang="ko-KR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크기</a:t>
                      </a:r>
                      <a:r>
                        <a:rPr lang="en-US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9083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고정길이 유니코드 문자</a:t>
                      </a:r>
                      <a:r>
                        <a:rPr lang="en-US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다국어 입력가능</a:t>
                      </a:r>
                      <a:r>
                        <a:rPr lang="en-US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), </a:t>
                      </a:r>
                      <a:r>
                        <a:rPr lang="ko-KR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최대</a:t>
                      </a:r>
                      <a:r>
                        <a:rPr lang="en-US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2000byte, </a:t>
                      </a:r>
                      <a:r>
                        <a:rPr lang="ko-KR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디폴트 값은 </a:t>
                      </a:r>
                      <a:r>
                        <a:rPr lang="en-US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575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NVARCARCHAR2 (</a:t>
                      </a:r>
                      <a:r>
                        <a:rPr lang="ko-KR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크기</a:t>
                      </a:r>
                      <a:r>
                        <a:rPr lang="en-US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가변길이 유니코드 문자</a:t>
                      </a:r>
                      <a:r>
                        <a:rPr lang="en-US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다국어 입력가능</a:t>
                      </a:r>
                      <a:r>
                        <a:rPr lang="en-US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), </a:t>
                      </a:r>
                      <a:r>
                        <a:rPr lang="ko-KR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최대</a:t>
                      </a:r>
                      <a:r>
                        <a:rPr lang="en-US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4000byte, </a:t>
                      </a:r>
                      <a:r>
                        <a:rPr lang="ko-KR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디폴트 값은</a:t>
                      </a:r>
                      <a:r>
                        <a:rPr lang="en-US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1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8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LONG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최대</a:t>
                      </a:r>
                      <a:r>
                        <a:rPr lang="en-US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2</a:t>
                      </a:r>
                      <a:r>
                        <a:rPr lang="ko-KR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기가바이트 크기의 가변길이 문자형</a:t>
                      </a:r>
                      <a:r>
                        <a:rPr lang="en-US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잘 사용하지 않음 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719064" y="489064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문자형 데이터타입의 길이는 영문자 </a:t>
            </a:r>
            <a:r>
              <a:rPr lang="en-US" altLang="ko-KR" sz="1600" dirty="0" smtClean="0"/>
              <a:t>1 BYTE,  </a:t>
            </a:r>
            <a:r>
              <a:rPr lang="ko-KR" altLang="en-US" sz="1600" dirty="0" smtClean="0"/>
              <a:t>한글 </a:t>
            </a:r>
            <a:r>
              <a:rPr lang="en-US" altLang="ko-KR" sz="1600" dirty="0" smtClean="0"/>
              <a:t>2 BYTE</a:t>
            </a:r>
            <a:endParaRPr lang="ko-KR" altLang="en-US" sz="1600" dirty="0"/>
          </a:p>
        </p:txBody>
      </p:sp>
      <p:sp>
        <p:nvSpPr>
          <p:cNvPr id="25" name="순서도: 추출 24"/>
          <p:cNvSpPr/>
          <p:nvPr/>
        </p:nvSpPr>
        <p:spPr>
          <a:xfrm rot="5400000">
            <a:off x="525150" y="497705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19064" y="537321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영문자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한글 외의 다국어문자가 입력될 경우에는 </a:t>
            </a:r>
            <a:r>
              <a:rPr lang="en-US" altLang="ko-KR" sz="1600" dirty="0" smtClean="0"/>
              <a:t>NVARCHAR2 </a:t>
            </a:r>
            <a:r>
              <a:rPr lang="ko-KR" altLang="en-US" sz="1600" dirty="0" smtClean="0"/>
              <a:t>사용</a:t>
            </a:r>
            <a:endParaRPr lang="ko-KR" altLang="en-US" sz="1600" dirty="0"/>
          </a:p>
        </p:txBody>
      </p:sp>
      <p:sp>
        <p:nvSpPr>
          <p:cNvPr id="28" name="순서도: 추출 27"/>
          <p:cNvSpPr/>
          <p:nvPr/>
        </p:nvSpPr>
        <p:spPr>
          <a:xfrm rot="5400000">
            <a:off x="525150" y="54596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7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테이블</a:t>
            </a:r>
            <a:endParaRPr lang="ko-KR" altLang="en-US" sz="2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데이터 타입</a:t>
            </a:r>
            <a:endParaRPr lang="ko-KR" altLang="en-US" sz="17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19064" y="206084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숫자 데이터 타입</a:t>
            </a:r>
            <a:endParaRPr lang="ko-KR" altLang="en-US" sz="1600" dirty="0"/>
          </a:p>
        </p:txBody>
      </p:sp>
      <p:sp>
        <p:nvSpPr>
          <p:cNvPr id="26" name="순서도: 추출 25"/>
          <p:cNvSpPr/>
          <p:nvPr/>
        </p:nvSpPr>
        <p:spPr>
          <a:xfrm rot="5400000">
            <a:off x="525150" y="214725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19064" y="443711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/>
              <a:t>P</a:t>
            </a:r>
            <a:r>
              <a:rPr lang="ko-KR" altLang="en-US" sz="1600" dirty="0" smtClean="0"/>
              <a:t>는 소수점 기준 유효숫자 자릿수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S</a:t>
            </a:r>
            <a:r>
              <a:rPr lang="ko-KR" altLang="en-US" sz="1600" dirty="0"/>
              <a:t>는 소수점 기준 </a:t>
            </a:r>
            <a:r>
              <a:rPr lang="ko-KR" altLang="en-US" sz="1600" dirty="0" smtClean="0"/>
              <a:t>자릿수</a:t>
            </a:r>
            <a:endParaRPr lang="ko-KR" altLang="en-US" sz="1600" dirty="0"/>
          </a:p>
        </p:txBody>
      </p:sp>
      <p:sp>
        <p:nvSpPr>
          <p:cNvPr id="21" name="순서도: 추출 20"/>
          <p:cNvSpPr/>
          <p:nvPr/>
        </p:nvSpPr>
        <p:spPr>
          <a:xfrm rot="5400000">
            <a:off x="525150" y="452352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47838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9064" y="489064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 smtClean="0"/>
              <a:t>S</a:t>
            </a:r>
            <a:r>
              <a:rPr lang="ko-KR" altLang="en-US" sz="1600" dirty="0" smtClean="0"/>
              <a:t>가 양수이면 소수점 이하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음수이면 소수점 이상 유효숫자 자릿수 의미</a:t>
            </a:r>
            <a:endParaRPr lang="ko-KR" altLang="en-US" sz="1600" dirty="0"/>
          </a:p>
        </p:txBody>
      </p:sp>
      <p:sp>
        <p:nvSpPr>
          <p:cNvPr id="25" name="순서도: 추출 24"/>
          <p:cNvSpPr/>
          <p:nvPr/>
        </p:nvSpPr>
        <p:spPr>
          <a:xfrm rot="5400000">
            <a:off x="525150" y="497705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194291"/>
              </p:ext>
            </p:extLst>
          </p:nvPr>
        </p:nvGraphicFramePr>
        <p:xfrm>
          <a:off x="717688" y="2569396"/>
          <a:ext cx="7310696" cy="1579685"/>
        </p:xfrm>
        <a:graphic>
          <a:graphicData uri="http://schemas.openxmlformats.org/drawingml/2006/table">
            <a:tbl>
              <a:tblPr firstRow="1" firstCol="1" bandRow="1"/>
              <a:tblGrid>
                <a:gridCol w="1418692"/>
                <a:gridCol w="5892004"/>
              </a:tblGrid>
              <a:tr h="3474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데이터 타입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24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NUMBER [(p, [,s])]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가변숫자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p(1~38, 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디폴트 값은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38)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와 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s(-84~127, 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디폴트 값은 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0)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는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10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진수 기준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최대 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22byte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24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FLOAT[(p)]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NUMBER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의 하위타입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p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는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1~128, 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디폴트 값은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128, 2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진수 기준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최대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22byte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24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BINARY_FLOAT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29083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32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비트 부동소수점 수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최대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4byte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49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BINARY_DOUBLE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64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비트 부동소수점 수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최대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8byte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719064" y="539470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대부분의 숫자는 </a:t>
            </a:r>
            <a:r>
              <a:rPr lang="en-US" altLang="ko-KR" sz="1600" dirty="0" smtClean="0"/>
              <a:t>NUMBER </a:t>
            </a:r>
            <a:r>
              <a:rPr lang="ko-KR" altLang="en-US" sz="1600" dirty="0" smtClean="0"/>
              <a:t>형을 사용할 것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디폴트 자릿수는 </a:t>
            </a:r>
            <a:r>
              <a:rPr lang="en-US" altLang="ko-KR" sz="1600" dirty="0" smtClean="0"/>
              <a:t>38 (</a:t>
            </a:r>
            <a:r>
              <a:rPr lang="ko-KR" altLang="en-US" sz="1600" dirty="0" smtClean="0"/>
              <a:t>크기는 </a:t>
            </a:r>
            <a:r>
              <a:rPr lang="en-US" altLang="ko-KR" sz="1600" dirty="0" smtClean="0"/>
              <a:t>28 byte)</a:t>
            </a:r>
            <a:endParaRPr lang="ko-KR" altLang="en-US" sz="1600" dirty="0"/>
          </a:p>
        </p:txBody>
      </p:sp>
      <p:sp>
        <p:nvSpPr>
          <p:cNvPr id="30" name="순서도: 추출 29"/>
          <p:cNvSpPr/>
          <p:nvPr/>
        </p:nvSpPr>
        <p:spPr>
          <a:xfrm rot="5400000">
            <a:off x="525150" y="548111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1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7504" y="620688"/>
            <a:ext cx="40324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테이블</a:t>
            </a:r>
            <a:endParaRPr lang="ko-KR" altLang="en-US" sz="2800" b="1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11560" y="1628800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700" b="1" dirty="0" smtClean="0"/>
              <a:t>데이터 타입</a:t>
            </a:r>
            <a:endParaRPr lang="ko-KR" altLang="en-US" sz="17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19064" y="2060848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날</a:t>
            </a:r>
            <a:r>
              <a:rPr lang="ko-KR" altLang="en-US" sz="1600" dirty="0"/>
              <a:t>짜</a:t>
            </a:r>
            <a:r>
              <a:rPr lang="ko-KR" altLang="en-US" sz="1600" dirty="0" smtClean="0"/>
              <a:t> 데이터 타입</a:t>
            </a:r>
            <a:endParaRPr lang="ko-KR" altLang="en-US" sz="1600" dirty="0"/>
          </a:p>
        </p:txBody>
      </p:sp>
      <p:sp>
        <p:nvSpPr>
          <p:cNvPr id="26" name="순서도: 추출 25"/>
          <p:cNvSpPr/>
          <p:nvPr/>
        </p:nvSpPr>
        <p:spPr>
          <a:xfrm rot="5400000">
            <a:off x="525150" y="214725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19064" y="4437112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가장 기본적인 날짜 타입은 </a:t>
            </a:r>
            <a:r>
              <a:rPr lang="en-US" altLang="ko-KR" sz="1600" dirty="0" smtClean="0"/>
              <a:t>DATE</a:t>
            </a:r>
            <a:endParaRPr lang="ko-KR" altLang="en-US" sz="1600" dirty="0"/>
          </a:p>
        </p:txBody>
      </p:sp>
      <p:sp>
        <p:nvSpPr>
          <p:cNvPr id="21" name="순서도: 추출 20"/>
          <p:cNvSpPr/>
          <p:nvPr/>
        </p:nvSpPr>
        <p:spPr>
          <a:xfrm rot="5400000">
            <a:off x="525150" y="452352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47838" y="3303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9064" y="4890646"/>
            <a:ext cx="8460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/>
              <a:t>이 외에도 </a:t>
            </a:r>
            <a:r>
              <a:rPr lang="en-US" altLang="ko-KR" sz="1600" dirty="0"/>
              <a:t>INTERVAL_DAY TO SECOND, TIMESTAMP WITH TIME ZONE, </a:t>
            </a:r>
            <a:endParaRPr lang="en-US" altLang="ko-KR" sz="1600" dirty="0" smtClean="0"/>
          </a:p>
          <a:p>
            <a:pPr fontAlgn="base"/>
            <a:r>
              <a:rPr lang="en-US" altLang="ko-KR" sz="1600" dirty="0" smtClean="0"/>
              <a:t>TIMESTAMP </a:t>
            </a:r>
            <a:r>
              <a:rPr lang="en-US" altLang="ko-KR" sz="1600" dirty="0"/>
              <a:t>WITH LOCAL TIME </a:t>
            </a:r>
            <a:r>
              <a:rPr lang="en-US" altLang="ko-KR" sz="1600" dirty="0" smtClean="0"/>
              <a:t>ZONE </a:t>
            </a:r>
            <a:r>
              <a:rPr lang="ko-KR" altLang="en-US" sz="1600" dirty="0" smtClean="0"/>
              <a:t>타입이 있</a:t>
            </a:r>
            <a:r>
              <a:rPr lang="ko-KR" altLang="en-US" sz="1600" dirty="0"/>
              <a:t>음</a:t>
            </a:r>
          </a:p>
        </p:txBody>
      </p:sp>
      <p:sp>
        <p:nvSpPr>
          <p:cNvPr id="25" name="순서도: 추출 24"/>
          <p:cNvSpPr/>
          <p:nvPr/>
        </p:nvSpPr>
        <p:spPr>
          <a:xfrm rot="5400000">
            <a:off x="525150" y="497705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94321"/>
              </p:ext>
            </p:extLst>
          </p:nvPr>
        </p:nvGraphicFramePr>
        <p:xfrm>
          <a:off x="719064" y="2561747"/>
          <a:ext cx="6805264" cy="1299301"/>
        </p:xfrm>
        <a:graphic>
          <a:graphicData uri="http://schemas.openxmlformats.org/drawingml/2006/table">
            <a:tbl>
              <a:tblPr firstRow="1" firstCol="1" bandRow="1"/>
              <a:tblGrid>
                <a:gridCol w="1823490"/>
                <a:gridCol w="4981774"/>
              </a:tblGrid>
              <a:tr h="3185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데이터 타입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b="1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50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DATE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BC 4712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년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1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월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1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일부터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9999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년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12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월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31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연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월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분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초까지 입력 가능하다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29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TIMESTAMP [(fractional_seconds_precision)]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연도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월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시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분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초는 물론 </a:t>
                      </a:r>
                      <a:r>
                        <a:rPr lang="ko-KR" sz="105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밀리초까지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입력 가능하다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 dirty="0" err="1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fractional_seconds_precision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은 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0~9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까지 입력할 수 있고 디폴트 값은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6</a:t>
                      </a:r>
                      <a:r>
                        <a:rPr lang="ko-KR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이다</a:t>
                      </a:r>
                      <a:r>
                        <a:rPr lang="en-US" sz="105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5827</TotalTime>
  <Words>1369</Words>
  <Application>Microsoft Office PowerPoint</Application>
  <PresentationFormat>화면 슬라이드 쇼(4:3)</PresentationFormat>
  <Paragraphs>295</Paragraphs>
  <Slides>25</Slides>
  <Notes>23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chongs</cp:lastModifiedBy>
  <cp:revision>276</cp:revision>
  <dcterms:created xsi:type="dcterms:W3CDTF">2006-10-05T04:04:58Z</dcterms:created>
  <dcterms:modified xsi:type="dcterms:W3CDTF">2015-05-27T12:28:52Z</dcterms:modified>
</cp:coreProperties>
</file>