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1" r:id="rId3"/>
    <p:sldId id="270" r:id="rId4"/>
    <p:sldId id="378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MERGE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51520" y="1659954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MERGE INTO </a:t>
            </a:r>
            <a:r>
              <a:rPr lang="en-US" altLang="ko-KR" sz="1400" dirty="0" smtClean="0"/>
              <a:t>: update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insert </a:t>
            </a:r>
            <a:r>
              <a:rPr lang="ko-KR" altLang="en-US" sz="1400" dirty="0" smtClean="0"/>
              <a:t>할 대상 테이블을 명시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 smtClean="0"/>
              <a:t>● </a:t>
            </a:r>
            <a:r>
              <a:rPr lang="en-US" altLang="ko-KR" sz="1400" b="1" dirty="0" smtClean="0"/>
              <a:t>USING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보통 다른 테이블이나 서브쿼리 형태로 변경할 데이터가 온다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 smtClean="0"/>
              <a:t>● </a:t>
            </a:r>
            <a:r>
              <a:rPr lang="en-US" altLang="ko-KR" sz="1400" b="1" dirty="0" smtClean="0"/>
              <a:t>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변경 대상 테이블과 </a:t>
            </a:r>
            <a:r>
              <a:rPr lang="en-US" altLang="ko-KR" sz="1400" dirty="0" smtClean="0"/>
              <a:t>USING</a:t>
            </a:r>
            <a:r>
              <a:rPr lang="ko-KR" altLang="en-US" sz="1400" dirty="0" smtClean="0"/>
              <a:t>절에 명시한 테이블이나 서브쿼리와의 조인조건</a:t>
            </a:r>
            <a:r>
              <a:rPr lang="en-US" altLang="ko-KR" sz="1400" dirty="0" smtClean="0"/>
              <a:t>,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</a:t>
            </a:r>
            <a:r>
              <a:rPr lang="ko-KR" altLang="en-US" sz="1400" dirty="0" smtClean="0"/>
              <a:t>이 조건에 맞는 데이터만 </a:t>
            </a:r>
            <a:r>
              <a:rPr lang="en-US" altLang="ko-KR" sz="1400" dirty="0" smtClean="0"/>
              <a:t>UPDATE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 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b="1" dirty="0" smtClean="0"/>
              <a:t>WHEN MATCHED THEN SET ~ </a:t>
            </a:r>
            <a:r>
              <a:rPr lang="en-US" altLang="ko-KR" sz="1400" dirty="0" smtClean="0"/>
              <a:t>: update </a:t>
            </a:r>
            <a:r>
              <a:rPr lang="ko-KR" altLang="en-US" sz="1400" dirty="0" smtClean="0"/>
              <a:t>할 컬럼과 값 명시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b="1" dirty="0" smtClean="0"/>
              <a:t>WHERE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update</a:t>
            </a:r>
            <a:r>
              <a:rPr lang="ko-KR" altLang="ko-KR" sz="1400" dirty="0" smtClean="0"/>
              <a:t>조건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추가적으로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될 조건을 명시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생략 가능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r>
              <a:rPr lang="en-US" altLang="ko-KR" sz="1400" dirty="0"/>
              <a:t>● </a:t>
            </a:r>
            <a:r>
              <a:rPr lang="en-US" altLang="ko-KR" sz="1400" b="1" dirty="0" smtClean="0"/>
              <a:t>DELETE </a:t>
            </a:r>
            <a:r>
              <a:rPr lang="en-US" altLang="ko-KR" sz="1400" b="1" dirty="0"/>
              <a:t>WHERE</a:t>
            </a:r>
            <a:r>
              <a:rPr lang="en-US" altLang="ko-KR" sz="1400" dirty="0"/>
              <a:t> update_delete</a:t>
            </a:r>
            <a:r>
              <a:rPr lang="ko-KR" altLang="ko-KR" sz="1400" dirty="0" smtClean="0"/>
              <a:t>조건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UPDATE</a:t>
            </a:r>
            <a:r>
              <a:rPr lang="ko-KR" altLang="en-US" sz="1400" dirty="0"/>
              <a:t>될 값을 평가해서 조건에 맞는 데이터를 </a:t>
            </a:r>
            <a:r>
              <a:rPr lang="ko-KR" altLang="en-US" sz="1400" dirty="0" smtClean="0"/>
              <a:t>삭제 </a:t>
            </a:r>
            <a:endParaRPr lang="en-US" altLang="ko-KR" sz="1400" dirty="0"/>
          </a:p>
          <a:p>
            <a:pPr fontAlgn="base"/>
            <a:endParaRPr lang="ko-KR" altLang="ko-KR" sz="1400" dirty="0"/>
          </a:p>
          <a:p>
            <a:r>
              <a:rPr lang="en-US" altLang="ko-KR" sz="1400" dirty="0"/>
              <a:t>● </a:t>
            </a:r>
            <a:r>
              <a:rPr lang="en-US" altLang="ko-KR" sz="1400" b="1" dirty="0"/>
              <a:t>WHEN NOT MATCHED </a:t>
            </a:r>
            <a:r>
              <a:rPr lang="en-US" altLang="ko-KR" sz="1400" b="1" dirty="0" smtClean="0"/>
              <a:t>THEN ~ : </a:t>
            </a:r>
            <a:r>
              <a:rPr lang="en-US" altLang="ko-KR" sz="1400" dirty="0" smtClean="0"/>
              <a:t>ON</a:t>
            </a:r>
            <a:r>
              <a:rPr lang="ko-KR" altLang="en-US" sz="1400" dirty="0" smtClean="0"/>
              <a:t>절에 명시한 조건에 일치하지 않을 경우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INSERT </a:t>
            </a:r>
            <a:r>
              <a:rPr lang="ko-KR" altLang="en-US" sz="1400" dirty="0" smtClean="0"/>
              <a:t>할 컬럼과 값 명시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636912"/>
            <a:ext cx="8460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b="1" dirty="0"/>
              <a:t>① </a:t>
            </a:r>
            <a:r>
              <a:rPr lang="ko-KR" altLang="ko-KR" sz="1600" dirty="0"/>
              <a:t>일반 구문</a:t>
            </a:r>
          </a:p>
          <a:p>
            <a:r>
              <a:rPr lang="en-US" altLang="ko-KR" sz="1600" b="1" dirty="0"/>
              <a:t>DELETE [FROM]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</a:p>
          <a:p>
            <a:r>
              <a:rPr lang="en-US" altLang="ko-KR" sz="1600" b="1" dirty="0"/>
              <a:t>WHERE</a:t>
            </a:r>
            <a:r>
              <a:rPr lang="en-US" altLang="ko-KR" sz="1600" dirty="0"/>
              <a:t> delete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ko-KR" altLang="ko-KR" sz="1600" dirty="0"/>
              <a:t>② 특정 파티션만 삭제할 경우의 구문</a:t>
            </a:r>
          </a:p>
          <a:p>
            <a:r>
              <a:rPr lang="en-US" altLang="ko-KR" sz="1600" b="1" dirty="0"/>
              <a:t>DELETE [FROM]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PARTITION</a:t>
            </a:r>
            <a:r>
              <a:rPr lang="en-US" altLang="ko-KR" sz="1600" dirty="0"/>
              <a:t> (</a:t>
            </a:r>
            <a:r>
              <a:rPr lang="ko-KR" altLang="ko-KR" sz="1600" dirty="0" err="1"/>
              <a:t>파티션명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b="1" dirty="0"/>
              <a:t>WHERE</a:t>
            </a:r>
            <a:r>
              <a:rPr lang="en-US" altLang="ko-KR" sz="1600" dirty="0"/>
              <a:t> delete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테이블에 있는 데이터를 삭제하는 문장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DELETE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변경한 데이터를 데이터베이스에 </a:t>
            </a:r>
            <a:r>
              <a:rPr lang="ko-KR" altLang="en-US" sz="1600" dirty="0" smtClean="0"/>
              <a:t>최종적으로 반영 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221926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65527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COMMIT, ROLLBACK, TRUNCATE</a:t>
            </a:r>
            <a:endParaRPr lang="ko-KR" altLang="en-US" sz="2800" b="1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COMMIT</a:t>
            </a:r>
            <a:endParaRPr lang="ko-KR" altLang="en-US" sz="1700" b="1" dirty="0"/>
          </a:p>
        </p:txBody>
      </p:sp>
      <p:sp>
        <p:nvSpPr>
          <p:cNvPr id="16" name="순서도: 추출 15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1561" y="393305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ROLLBACK</a:t>
            </a:r>
            <a:endParaRPr lang="ko-KR" altLang="en-US" sz="1700" b="1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74534" y="4026067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0080" y="435900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변경한 데이터를 </a:t>
            </a:r>
            <a:r>
              <a:rPr lang="ko-KR" altLang="en-US" sz="1600" dirty="0" smtClean="0"/>
              <a:t>변경 전 상태로 되돌림</a:t>
            </a:r>
            <a:endParaRPr lang="ko-KR" altLang="en-US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525151" y="449593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7056" y="2506831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259324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3568" y="293887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COMMIT [WORK] </a:t>
            </a:r>
            <a:r>
              <a:rPr lang="en-US" altLang="ko-KR" sz="1600" dirty="0"/>
              <a:t>[</a:t>
            </a:r>
            <a:r>
              <a:rPr lang="en-US" altLang="ko-KR" sz="1600" b="1" dirty="0"/>
              <a:t>TO SAVEPOINT</a:t>
            </a:r>
            <a:r>
              <a:rPr lang="en-US" altLang="ko-KR" sz="1600" dirty="0"/>
              <a:t> </a:t>
            </a:r>
            <a:r>
              <a:rPr lang="ko-KR" altLang="ko-KR" sz="1600" dirty="0"/>
              <a:t>세이브포인트명</a:t>
            </a:r>
            <a:r>
              <a:rPr lang="en-US" altLang="ko-KR" sz="1600" dirty="0"/>
              <a:t>] ;</a:t>
            </a:r>
            <a:endParaRPr lang="ko-KR" altLang="ko-KR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719064" y="474663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525150" y="483304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5576" y="517867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ROLLBACK [WORK</a:t>
            </a:r>
            <a:r>
              <a:rPr lang="en-US" altLang="ko-KR" sz="1600" b="1" dirty="0"/>
              <a:t>] </a:t>
            </a:r>
            <a:r>
              <a:rPr lang="en-US" altLang="ko-KR" sz="1600" dirty="0"/>
              <a:t>[</a:t>
            </a:r>
            <a:r>
              <a:rPr lang="en-US" altLang="ko-KR" sz="1600" b="1" dirty="0"/>
              <a:t>TO SAVEPOINT</a:t>
            </a:r>
            <a:r>
              <a:rPr lang="en-US" altLang="ko-KR" sz="1600" dirty="0"/>
              <a:t> </a:t>
            </a:r>
            <a:r>
              <a:rPr lang="ko-KR" altLang="ko-KR" sz="1600" dirty="0"/>
              <a:t>세이브포인트명</a:t>
            </a:r>
            <a:r>
              <a:rPr lang="en-US" altLang="ko-KR" sz="1600" dirty="0"/>
              <a:t>] ;</a:t>
            </a:r>
            <a:endParaRPr lang="ko-KR" altLang="ko-KR" sz="16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DELETE </a:t>
            </a:r>
            <a:r>
              <a:rPr lang="ko-KR" altLang="en-US" sz="1600" dirty="0" smtClean="0"/>
              <a:t>처럼 테이블 데이터를 삭제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221926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65527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COMMIT, ROLLBACK, TRUNCATE</a:t>
            </a:r>
            <a:endParaRPr lang="ko-KR" altLang="en-US" sz="2800" b="1" dirty="0"/>
          </a:p>
        </p:txBody>
      </p:sp>
      <p:sp>
        <p:nvSpPr>
          <p:cNvPr id="15" name="직사각형 14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TRUNCATE</a:t>
            </a:r>
            <a:endParaRPr lang="ko-KR" altLang="en-US" sz="1700" b="1" dirty="0"/>
          </a:p>
        </p:txBody>
      </p:sp>
      <p:sp>
        <p:nvSpPr>
          <p:cNvPr id="16" name="순서도: 추출 15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7056" y="316245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2" y="324886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3568" y="359450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TRUNCATE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7233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65839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실행 시 영구적으로 데이터가 삭제되는 </a:t>
            </a:r>
            <a:r>
              <a:rPr lang="en-US" altLang="ko-KR" sz="1600" dirty="0" smtClean="0"/>
              <a:t>DDL </a:t>
            </a:r>
            <a:r>
              <a:rPr lang="ko-KR" altLang="en-US" sz="1600" dirty="0" smtClean="0"/>
              <a:t>문으로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조건은 붙을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CONNECT_BY_ISCYCLE, CONNECT_BY_ISLEAF, LEVEL</a:t>
            </a:r>
            <a:endParaRPr lang="ko-KR" altLang="en-US" sz="1600" b="1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6369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계층형 쿼리에서 사용하는 의사컬럼</a:t>
            </a:r>
            <a:endParaRPr lang="ko-KR" altLang="ko-KR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테이블의 컬럼처럼 동작하지만 실제로 테이블에 저장되지는 않는 컬럼</a:t>
            </a:r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의사컬</a:t>
            </a:r>
            <a:r>
              <a:rPr lang="ko-KR" altLang="en-US" sz="2800" b="1" dirty="0"/>
              <a:t>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7056" y="316245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NEXTVAL, CURRVAL</a:t>
            </a:r>
            <a:endParaRPr lang="ko-KR" altLang="en-US" sz="1600" b="1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324886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3568" y="359450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시퀀스에서 사용하는 의사컬럼</a:t>
            </a:r>
            <a:endParaRPr lang="ko-KR" altLang="ko-KR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647056" y="424257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ROWNUM,ROWID</a:t>
            </a:r>
            <a:endParaRPr lang="ko-KR" altLang="en-US" sz="16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432898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3568" y="4674622"/>
            <a:ext cx="8460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ROWNM</a:t>
            </a:r>
            <a:r>
              <a:rPr lang="ko-KR" altLang="en-US" sz="1600" dirty="0"/>
              <a:t>은 쿼리에서 반환되는 각 </a:t>
            </a:r>
            <a:r>
              <a:rPr lang="ko-KR" altLang="en-US" sz="1600" dirty="0" smtClean="0"/>
              <a:t>로우에 </a:t>
            </a:r>
            <a:r>
              <a:rPr lang="ko-KR" altLang="en-US" sz="1600" dirty="0"/>
              <a:t>대한 </a:t>
            </a:r>
            <a:r>
              <a:rPr lang="ko-KR" altLang="en-US" sz="1600" dirty="0" smtClean="0"/>
              <a:t>순서값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/>
              <a:t>ROWID</a:t>
            </a:r>
            <a:r>
              <a:rPr lang="ko-KR" altLang="en-US" sz="1600" dirty="0"/>
              <a:t>는 테이블에 저장된 각 로우가 저장된 주소값</a:t>
            </a:r>
            <a:endParaRPr lang="ko-KR" altLang="ko-KR" sz="16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08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16288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수식연산자 </a:t>
            </a:r>
            <a:r>
              <a:rPr lang="en-US" altLang="ko-KR" sz="1600" b="1" dirty="0" smtClean="0"/>
              <a:t>: +, -, *, /</a:t>
            </a:r>
            <a:endParaRPr lang="ko-KR" altLang="en-US" sz="1600" b="1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17152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연산자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47056" y="227687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문자연산자 </a:t>
            </a:r>
            <a:r>
              <a:rPr lang="en-US" altLang="ko-KR" sz="1600" b="1" dirty="0" smtClean="0"/>
              <a:t>: || 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236328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7056" y="285293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논리연산자 </a:t>
            </a:r>
            <a:r>
              <a:rPr lang="en-US" altLang="ko-KR" sz="1600" b="1" dirty="0"/>
              <a:t>: &gt;, &lt;, &gt;=, &lt;=, =, &lt;&gt;, !=, ^= </a:t>
            </a:r>
            <a:endParaRPr lang="ko-KR" altLang="en-US" sz="16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453142" y="293934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056" y="35224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집</a:t>
            </a:r>
            <a:r>
              <a:rPr lang="ko-KR" altLang="en-US" sz="1600" b="1" dirty="0"/>
              <a:t>합</a:t>
            </a:r>
            <a:r>
              <a:rPr lang="ko-KR" altLang="en-US" sz="1600" b="1" dirty="0" smtClean="0"/>
              <a:t>연산자 </a:t>
            </a:r>
            <a:r>
              <a:rPr lang="en-US" altLang="ko-KR" sz="1600" b="1" dirty="0"/>
              <a:t>: UNION, UNION ALL, INTERSECT, MINUS</a:t>
            </a:r>
            <a:endParaRPr lang="ko-KR" altLang="en-US" sz="16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453142" y="36089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7056" y="41705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계층형 쿼리 연산자 </a:t>
            </a:r>
            <a:r>
              <a:rPr lang="en-US" altLang="ko-KR" sz="1600" b="1" dirty="0"/>
              <a:t>: PRIOR, CONNECT_BY_ROOT</a:t>
            </a:r>
            <a:endParaRPr lang="ko-KR" altLang="en-US" sz="1600" b="1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453142" y="42569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09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5048" y="16288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한 개 이상의 값과 연산자 그리고 </a:t>
            </a:r>
            <a:r>
              <a:rPr lang="en-US" altLang="ko-KR" sz="1600" dirty="0"/>
              <a:t>SQL </a:t>
            </a:r>
            <a:r>
              <a:rPr lang="ko-KR" altLang="en-US" sz="1600" dirty="0" smtClean="0"/>
              <a:t>함수 등이 </a:t>
            </a:r>
            <a:r>
              <a:rPr lang="ko-KR" altLang="en-US" sz="1600" dirty="0"/>
              <a:t>결합된 식</a:t>
            </a:r>
          </a:p>
        </p:txBody>
      </p:sp>
      <p:sp>
        <p:nvSpPr>
          <p:cNvPr id="25" name="순서도: 추출 24"/>
          <p:cNvSpPr/>
          <p:nvPr/>
        </p:nvSpPr>
        <p:spPr>
          <a:xfrm rot="5400000">
            <a:off x="381134" y="17152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표현식</a:t>
            </a:r>
            <a:endParaRPr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611560" y="2298358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CASE </a:t>
            </a:r>
            <a:r>
              <a:rPr lang="ko-KR" altLang="en-US" sz="1700" b="1" dirty="0" smtClean="0"/>
              <a:t>표현식</a:t>
            </a:r>
            <a:endParaRPr lang="ko-KR" altLang="en-US" sz="1700" b="1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374533" y="239136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7056" y="280241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288882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568" y="3234462"/>
            <a:ext cx="84604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CASE WHEN </a:t>
            </a:r>
            <a:r>
              <a:rPr lang="ko-KR" altLang="ko-KR" sz="1600" dirty="0"/>
              <a:t>조건</a:t>
            </a:r>
            <a:r>
              <a:rPr lang="en-US" altLang="ko-KR" sz="1600" dirty="0"/>
              <a:t>1</a:t>
            </a:r>
            <a:r>
              <a:rPr lang="en-US" altLang="ko-KR" sz="1600" b="1" dirty="0"/>
              <a:t> THEN </a:t>
            </a:r>
            <a:r>
              <a:rPr lang="ko-KR" altLang="ko-KR" sz="1600" dirty="0"/>
              <a:t>값</a:t>
            </a:r>
            <a:r>
              <a:rPr lang="en-US" altLang="ko-KR" sz="1600" dirty="0"/>
              <a:t>1</a:t>
            </a:r>
            <a:endParaRPr lang="ko-KR" altLang="ko-KR" sz="1600" dirty="0"/>
          </a:p>
          <a:p>
            <a:r>
              <a:rPr lang="en-US" altLang="ko-KR" sz="1600" b="1" dirty="0"/>
              <a:t>     </a:t>
            </a:r>
            <a:r>
              <a:rPr lang="en-US" altLang="ko-KR" sz="1600" b="1" dirty="0" smtClean="0"/>
              <a:t>   WHEN </a:t>
            </a:r>
            <a:r>
              <a:rPr lang="ko-KR" altLang="ko-KR" sz="1600" dirty="0"/>
              <a:t>조건</a:t>
            </a:r>
            <a:r>
              <a:rPr lang="en-US" altLang="ko-KR" sz="1600" dirty="0"/>
              <a:t>2 </a:t>
            </a:r>
            <a:r>
              <a:rPr lang="en-US" altLang="ko-KR" sz="1600" b="1" dirty="0"/>
              <a:t>THEN </a:t>
            </a:r>
            <a:r>
              <a:rPr lang="ko-KR" altLang="ko-KR" sz="1600" dirty="0"/>
              <a:t>값</a:t>
            </a:r>
            <a:r>
              <a:rPr lang="en-US" altLang="ko-KR" sz="1600" dirty="0"/>
              <a:t>2</a:t>
            </a:r>
            <a:endParaRPr lang="ko-KR" altLang="ko-KR" sz="1600" dirty="0"/>
          </a:p>
          <a:p>
            <a:r>
              <a:rPr lang="en-US" altLang="ko-KR" sz="1600" b="1" dirty="0" smtClean="0"/>
              <a:t>         …</a:t>
            </a:r>
            <a:endParaRPr lang="ko-KR" altLang="ko-KR" sz="1600" dirty="0"/>
          </a:p>
          <a:p>
            <a:r>
              <a:rPr lang="en-US" altLang="ko-KR" sz="1600" b="1" dirty="0"/>
              <a:t>    </a:t>
            </a:r>
            <a:r>
              <a:rPr lang="en-US" altLang="ko-KR" sz="1600" b="1" dirty="0" smtClean="0"/>
              <a:t>    </a:t>
            </a:r>
            <a:r>
              <a:rPr lang="en-US" altLang="ko-KR" sz="1600" b="1" dirty="0"/>
              <a:t>ELSE </a:t>
            </a:r>
            <a:r>
              <a:rPr lang="ko-KR" altLang="ko-KR" sz="1600" dirty="0" err="1"/>
              <a:t>기타값</a:t>
            </a:r>
            <a:endParaRPr lang="ko-KR" altLang="ko-KR" sz="1600" dirty="0"/>
          </a:p>
          <a:p>
            <a:r>
              <a:rPr lang="en-US" altLang="ko-KR" sz="1600" b="1" dirty="0"/>
              <a:t>END</a:t>
            </a:r>
            <a:endParaRPr lang="ko-KR" altLang="ko-KR" sz="16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5048" y="16288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조건 혹은 조건식</a:t>
            </a:r>
            <a:r>
              <a:rPr lang="en-US" altLang="ko-KR" sz="1600" dirty="0"/>
              <a:t>(Condition)</a:t>
            </a:r>
            <a:r>
              <a:rPr lang="ko-KR" altLang="en-US" sz="1600" dirty="0"/>
              <a:t>은 한 개 이상의 표현식과 논리 연산자가 결합된 식</a:t>
            </a:r>
          </a:p>
        </p:txBody>
      </p:sp>
      <p:sp>
        <p:nvSpPr>
          <p:cNvPr id="25" name="순서도: 추출 24"/>
          <p:cNvSpPr/>
          <p:nvPr/>
        </p:nvSpPr>
        <p:spPr>
          <a:xfrm rot="5400000">
            <a:off x="381134" y="17152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조건식</a:t>
            </a:r>
            <a:endParaRPr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611560" y="270892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비교 조건식</a:t>
            </a:r>
            <a:endParaRPr lang="ko-KR" altLang="en-US" sz="1700" b="1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374533" y="280193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7056" y="321297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논리 연산자나 </a:t>
            </a:r>
            <a:r>
              <a:rPr lang="en-US" altLang="ko-KR" sz="1600" dirty="0"/>
              <a:t>ANY, SOME, ALL </a:t>
            </a:r>
            <a:r>
              <a:rPr lang="ko-KR" altLang="en-US" sz="1600" dirty="0"/>
              <a:t>키워드로 비교하는 조건식</a:t>
            </a:r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329938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6064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TRUE, FALSE, UNKNOWN 3</a:t>
            </a:r>
            <a:r>
              <a:rPr lang="ko-KR" altLang="en-US" sz="1600" dirty="0"/>
              <a:t>가지 타입을 반환</a:t>
            </a:r>
          </a:p>
        </p:txBody>
      </p:sp>
      <p:sp>
        <p:nvSpPr>
          <p:cNvPr id="20" name="순서도: 추출 19"/>
          <p:cNvSpPr/>
          <p:nvPr/>
        </p:nvSpPr>
        <p:spPr>
          <a:xfrm rot="5400000">
            <a:off x="382150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561" y="366651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논리 조건식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4" y="375952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7057" y="41705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AND, OR, NOT</a:t>
            </a:r>
            <a:r>
              <a:rPr lang="ko-KR" altLang="en-US" sz="1600" dirty="0"/>
              <a:t>을 사용하는 조건식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3" y="42569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1561" y="460261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NULL</a:t>
            </a:r>
            <a:r>
              <a:rPr lang="ko-KR" altLang="en-US" sz="1700" b="1" dirty="0" smtClean="0"/>
              <a:t> 조건식</a:t>
            </a:r>
            <a:endParaRPr lang="ko-KR" altLang="en-US" sz="1700" b="1" dirty="0"/>
          </a:p>
        </p:txBody>
      </p:sp>
      <p:sp>
        <p:nvSpPr>
          <p:cNvPr id="29" name="순서도: 추출 28"/>
          <p:cNvSpPr/>
          <p:nvPr/>
        </p:nvSpPr>
        <p:spPr>
          <a:xfrm rot="5400000">
            <a:off x="374534" y="469562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7057" y="510667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특정 값이 </a:t>
            </a:r>
            <a:r>
              <a:rPr lang="en-US" altLang="ko-KR" sz="1600" dirty="0"/>
              <a:t>NULL</a:t>
            </a:r>
            <a:r>
              <a:rPr lang="ko-KR" altLang="en-US" sz="1600" dirty="0"/>
              <a:t>인지 여부를 체크하는 조건식</a:t>
            </a:r>
          </a:p>
        </p:txBody>
      </p:sp>
      <p:sp>
        <p:nvSpPr>
          <p:cNvPr id="37" name="순서도: 추출 36"/>
          <p:cNvSpPr/>
          <p:nvPr/>
        </p:nvSpPr>
        <p:spPr>
          <a:xfrm rot="5400000">
            <a:off x="453143" y="519308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7056" y="55892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IS NULL, IS NOT NULL</a:t>
            </a:r>
            <a:endParaRPr lang="ko-KR" altLang="en-US" sz="1600" dirty="0"/>
          </a:p>
        </p:txBody>
      </p:sp>
      <p:sp>
        <p:nvSpPr>
          <p:cNvPr id="39" name="순서도: 추출 38"/>
          <p:cNvSpPr/>
          <p:nvPr/>
        </p:nvSpPr>
        <p:spPr>
          <a:xfrm rot="5400000">
            <a:off x="453142" y="56756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조건식</a:t>
            </a:r>
            <a:endParaRPr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611560" y="1578278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BETWEEN AND </a:t>
            </a:r>
            <a:r>
              <a:rPr lang="ko-KR" altLang="en-US" sz="1700" b="1" dirty="0" smtClean="0"/>
              <a:t>조건식</a:t>
            </a:r>
            <a:endParaRPr lang="ko-KR" altLang="en-US" sz="1700" b="1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374533" y="167128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ko-KR" sz="1600" dirty="0"/>
              <a:t>범위에 해당되는 값을 찾을 때 사용</a:t>
            </a:r>
            <a:endParaRPr lang="ko-KR" altLang="en-US" sz="1600" dirty="0"/>
          </a:p>
        </p:txBody>
      </p:sp>
      <p:sp>
        <p:nvSpPr>
          <p:cNvPr id="35" name="순서도: 추출 3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561" y="26798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IN</a:t>
            </a:r>
            <a:r>
              <a:rPr lang="ko-KR" altLang="en-US" sz="1700" b="1" dirty="0" smtClean="0"/>
              <a:t> 조건식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4" y="27728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7057" y="31839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조건절에 명시한 값이 포함된 건을 </a:t>
            </a:r>
            <a:r>
              <a:rPr lang="ko-KR" altLang="en-US" sz="1600" dirty="0" smtClean="0"/>
              <a:t>반환</a:t>
            </a:r>
            <a:r>
              <a:rPr lang="en-US" altLang="ko-KR" sz="1600" dirty="0" smtClean="0"/>
              <a:t>, ANY</a:t>
            </a:r>
            <a:r>
              <a:rPr lang="ko-KR" altLang="en-US" sz="1600" dirty="0"/>
              <a:t>와 </a:t>
            </a:r>
            <a:r>
              <a:rPr lang="ko-KR" altLang="en-US" sz="1600" dirty="0" err="1" smtClean="0"/>
              <a:t>비슷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453143" y="32703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1561" y="37600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EXISTS </a:t>
            </a:r>
            <a:r>
              <a:rPr lang="ko-KR" altLang="en-US" sz="1700" b="1" dirty="0" smtClean="0"/>
              <a:t>조건식</a:t>
            </a:r>
            <a:endParaRPr lang="ko-KR" altLang="en-US" sz="1700" b="1" dirty="0"/>
          </a:p>
        </p:txBody>
      </p:sp>
      <p:sp>
        <p:nvSpPr>
          <p:cNvPr id="29" name="순서도: 추출 28"/>
          <p:cNvSpPr/>
          <p:nvPr/>
        </p:nvSpPr>
        <p:spPr>
          <a:xfrm rot="5400000">
            <a:off x="374534" y="385301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7057" y="426406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IN</a:t>
            </a:r>
            <a:r>
              <a:rPr lang="ko-KR" altLang="en-US" sz="1600" dirty="0"/>
              <a:t>과 비슷하지만 후행 조건절로 값의 리스트가 아닌 서브쿼리만 올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37" name="순서도: 추출 36"/>
          <p:cNvSpPr/>
          <p:nvPr/>
        </p:nvSpPr>
        <p:spPr>
          <a:xfrm rot="5400000">
            <a:off x="453143" y="435047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7056" y="474663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또한 서브쿼리 내에서 </a:t>
            </a:r>
            <a:r>
              <a:rPr lang="ko-KR" altLang="en-US" sz="1600" dirty="0" smtClean="0"/>
              <a:t>조인조건이 </a:t>
            </a:r>
            <a:r>
              <a:rPr lang="ko-KR" altLang="en-US" sz="1600" dirty="0"/>
              <a:t>있어야 </a:t>
            </a:r>
            <a:r>
              <a:rPr lang="ko-KR" altLang="en-US" sz="1600" dirty="0" smtClean="0"/>
              <a:t>한다</a:t>
            </a:r>
            <a:endParaRPr lang="ko-KR" altLang="en-US" sz="1600" dirty="0"/>
          </a:p>
        </p:txBody>
      </p:sp>
      <p:sp>
        <p:nvSpPr>
          <p:cNvPr id="39" name="순서도: 추출 38"/>
          <p:cNvSpPr/>
          <p:nvPr/>
        </p:nvSpPr>
        <p:spPr>
          <a:xfrm rot="5400000">
            <a:off x="453142" y="483304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84818"/>
                </a:solidFill>
              </a:rPr>
              <a:t>SQL </a:t>
            </a:r>
            <a:r>
              <a:rPr lang="ko-KR" altLang="en-US" sz="3200" b="1" dirty="0" smtClean="0">
                <a:solidFill>
                  <a:srgbClr val="F84818"/>
                </a:solidFill>
              </a:rPr>
              <a:t>문장 살펴보기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오라클 프로그래밍의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39552" y="1587617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624" y="1588374"/>
            <a:ext cx="3960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b="1" dirty="0" smtClean="0"/>
              <a:t>SELECT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INSERT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UPDATE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MERGE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DELETE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39552" y="2250697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9552" y="2898769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3312368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SQL </a:t>
            </a:r>
            <a:r>
              <a:rPr lang="ko-KR" altLang="en-US" sz="2800" b="1" dirty="0" smtClean="0"/>
              <a:t>문장 살펴보기</a:t>
            </a:r>
            <a:endParaRPr lang="ko-KR" altLang="en-US" sz="28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56673" y="3601332"/>
            <a:ext cx="675341" cy="475740"/>
            <a:chOff x="395536" y="1757809"/>
            <a:chExt cx="720080" cy="507256"/>
          </a:xfrm>
        </p:grpSpPr>
        <p:sp>
          <p:nvSpPr>
            <p:cNvPr id="18" name="순서도: 처리 1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72000" y="2219239"/>
            <a:ext cx="675341" cy="475740"/>
            <a:chOff x="395536" y="1757809"/>
            <a:chExt cx="720080" cy="507256"/>
          </a:xfrm>
        </p:grpSpPr>
        <p:sp>
          <p:nvSpPr>
            <p:cNvPr id="23" name="순서도: 처리 22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572000" y="3212976"/>
            <a:ext cx="675341" cy="475740"/>
            <a:chOff x="395536" y="1757809"/>
            <a:chExt cx="720080" cy="507256"/>
          </a:xfrm>
        </p:grpSpPr>
        <p:sp>
          <p:nvSpPr>
            <p:cNvPr id="27" name="순서도: 처리 2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07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72000" y="3933056"/>
            <a:ext cx="675341" cy="475740"/>
            <a:chOff x="395536" y="1757809"/>
            <a:chExt cx="720080" cy="507256"/>
          </a:xfrm>
        </p:grpSpPr>
        <p:sp>
          <p:nvSpPr>
            <p:cNvPr id="30" name="순서도: 처리 29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08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308353" y="1902891"/>
            <a:ext cx="39604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COMMIT, ROLLBACK, TRUNCATE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의사컬럼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연산자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표현</a:t>
            </a:r>
            <a:r>
              <a:rPr lang="ko-KR" altLang="en-US" sz="2000" b="1" dirty="0"/>
              <a:t>식</a:t>
            </a:r>
            <a:endParaRPr lang="en-US" altLang="ko-KR" sz="2000" b="1" dirty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조건식</a:t>
            </a:r>
            <a:endParaRPr lang="en-US" altLang="ko-KR" sz="2000" b="1" dirty="0" smtClean="0"/>
          </a:p>
        </p:txBody>
      </p:sp>
      <p:grpSp>
        <p:nvGrpSpPr>
          <p:cNvPr id="41" name="그룹 40"/>
          <p:cNvGrpSpPr/>
          <p:nvPr/>
        </p:nvGrpSpPr>
        <p:grpSpPr>
          <a:xfrm>
            <a:off x="560227" y="4249404"/>
            <a:ext cx="675341" cy="475740"/>
            <a:chOff x="395536" y="1757809"/>
            <a:chExt cx="720080" cy="507256"/>
          </a:xfrm>
        </p:grpSpPr>
        <p:sp>
          <p:nvSpPr>
            <p:cNvPr id="42" name="순서도: 처리 41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572000" y="4609444"/>
            <a:ext cx="675341" cy="475740"/>
            <a:chOff x="395536" y="1757809"/>
            <a:chExt cx="720080" cy="507256"/>
          </a:xfrm>
        </p:grpSpPr>
        <p:sp>
          <p:nvSpPr>
            <p:cNvPr id="45" name="순서도: 처리 44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09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572000" y="5257516"/>
            <a:ext cx="675341" cy="475740"/>
            <a:chOff x="395536" y="1757809"/>
            <a:chExt cx="720080" cy="507256"/>
          </a:xfrm>
        </p:grpSpPr>
        <p:sp>
          <p:nvSpPr>
            <p:cNvPr id="48" name="순서도: 처리 4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636912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SELECT  *</a:t>
            </a:r>
            <a:r>
              <a:rPr lang="en-US" altLang="ko-KR" sz="1600" dirty="0"/>
              <a:t> </a:t>
            </a:r>
            <a:r>
              <a:rPr lang="ko-KR" altLang="ko-KR" sz="1600" i="1" dirty="0"/>
              <a:t>혹은</a:t>
            </a:r>
            <a:r>
              <a:rPr lang="ko-KR" altLang="ko-KR" sz="1600" dirty="0"/>
              <a:t> 컬럼</a:t>
            </a:r>
          </a:p>
          <a:p>
            <a:r>
              <a:rPr lang="en-US" altLang="ko-KR" sz="1600" b="1" dirty="0"/>
              <a:t>FROM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ko-KR" altLang="ko-KR" sz="1600" i="1" dirty="0"/>
              <a:t>혹은</a:t>
            </a:r>
            <a:r>
              <a:rPr lang="ko-KR" altLang="ko-KR" sz="1600" dirty="0"/>
              <a:t>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뷰명</a:t>
            </a:r>
          </a:p>
          <a:p>
            <a:r>
              <a:rPr lang="en-US" altLang="ko-KR" sz="1600" b="1" dirty="0"/>
              <a:t>WHERE </a:t>
            </a:r>
            <a:r>
              <a:rPr lang="ko-KR" altLang="ko-KR" sz="1600" dirty="0"/>
              <a:t>조건</a:t>
            </a:r>
          </a:p>
          <a:p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ko-KR" sz="1600" dirty="0"/>
              <a:t>컬럼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테이블이나 </a:t>
            </a:r>
            <a:r>
              <a:rPr lang="ko-KR" altLang="en-US" sz="1600" dirty="0" err="1" smtClean="0"/>
              <a:t>뷰에</a:t>
            </a:r>
            <a:r>
              <a:rPr lang="ko-KR" altLang="en-US" sz="1600" dirty="0" smtClean="0"/>
              <a:t> 있는 데이터를 선택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조회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할 때 사용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SELECT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658795" y="3988802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/>
              <a:t>● </a:t>
            </a:r>
            <a:r>
              <a:rPr lang="en-US" altLang="ko-KR" sz="1400" dirty="0" smtClean="0"/>
              <a:t>SELECT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선택하고자 하는 컬럼명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모든 컬럼을 조회하고 싶다면 </a:t>
            </a:r>
            <a:r>
              <a:rPr lang="en-US" altLang="ko-KR" sz="1400" dirty="0" smtClean="0"/>
              <a:t>*</a:t>
            </a:r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 smtClean="0"/>
              <a:t>FROM : </a:t>
            </a:r>
            <a:r>
              <a:rPr lang="ko-KR" altLang="en-US" sz="1400" dirty="0" smtClean="0"/>
              <a:t>선택할 테이블이나 뷰 명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 smtClean="0"/>
              <a:t>WHERE : </a:t>
            </a:r>
            <a:r>
              <a:rPr lang="ko-KR" altLang="en-US" sz="1400" dirty="0" smtClean="0"/>
              <a:t>선택 조건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여러 조건 기술 시에는 </a:t>
            </a:r>
            <a:r>
              <a:rPr lang="en-US" altLang="ko-KR" sz="1400" dirty="0" smtClean="0"/>
              <a:t>AND, OR</a:t>
            </a:r>
            <a:r>
              <a:rPr lang="ko-KR" altLang="en-US" sz="1400" dirty="0" smtClean="0"/>
              <a:t>로 연결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/>
              <a:t>● </a:t>
            </a:r>
            <a:r>
              <a:rPr lang="en-US" altLang="ko-KR" sz="1400" dirty="0" smtClean="0"/>
              <a:t>ORDER BY : </a:t>
            </a:r>
            <a:r>
              <a:rPr lang="ko-KR" altLang="en-US" sz="1400" dirty="0" smtClean="0"/>
              <a:t>조회 데이터 정렬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정렬하고자 하는 컬럼명 기술</a:t>
            </a:r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320949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329590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3641541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INSERT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(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…)</a:t>
            </a:r>
            <a:endParaRPr lang="ko-KR" altLang="ko-KR" sz="1600" dirty="0"/>
          </a:p>
          <a:p>
            <a:r>
              <a:rPr lang="en-US" altLang="ko-KR" sz="1600" b="1" dirty="0"/>
              <a:t>VALUES </a:t>
            </a:r>
            <a:r>
              <a:rPr lang="en-US" altLang="ko-KR" sz="1600" dirty="0"/>
              <a:t>(</a:t>
            </a:r>
            <a:r>
              <a:rPr lang="ko-KR" altLang="ko-KR" sz="1600" dirty="0"/>
              <a:t>값</a:t>
            </a:r>
            <a:r>
              <a:rPr lang="en-US" altLang="ko-KR" sz="1600" dirty="0"/>
              <a:t>1, </a:t>
            </a:r>
            <a:r>
              <a:rPr lang="ko-KR" altLang="ko-KR" sz="1600" dirty="0"/>
              <a:t>값</a:t>
            </a:r>
            <a:r>
              <a:rPr lang="en-US" altLang="ko-KR" sz="1600" dirty="0"/>
              <a:t>2, </a:t>
            </a:r>
            <a:r>
              <a:rPr lang="en-US" altLang="ko-KR" sz="1600" dirty="0" smtClean="0"/>
              <a:t>…);</a:t>
            </a:r>
            <a:endParaRPr lang="ko-KR" altLang="ko-KR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76063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새로 데이터를 입력해 넣을 때 사용하는 문장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381134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INSERT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2567518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기본형태</a:t>
            </a:r>
            <a:endParaRPr lang="ko-KR" altLang="en-US" sz="1700" b="1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74533" y="266052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795" y="4417367"/>
            <a:ext cx="817461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 테이블명 다음 컬럼 순서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타입이 </a:t>
            </a:r>
            <a:r>
              <a:rPr lang="en-US" altLang="ko-KR" sz="1400" dirty="0" smtClean="0"/>
              <a:t>VALUES </a:t>
            </a:r>
            <a:r>
              <a:rPr lang="ko-KR" altLang="en-US" sz="1400" dirty="0" smtClean="0"/>
              <a:t>다음 괄호 안의 값 순서와 타입이 일치해야 함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34829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4347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780347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INSERT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b="1" dirty="0" smtClean="0"/>
              <a:t>VALUES </a:t>
            </a:r>
            <a:r>
              <a:rPr lang="en-US" altLang="ko-KR" sz="1600" dirty="0"/>
              <a:t>(</a:t>
            </a:r>
            <a:r>
              <a:rPr lang="ko-KR" altLang="ko-KR" sz="1600" dirty="0"/>
              <a:t>값</a:t>
            </a:r>
            <a:r>
              <a:rPr lang="en-US" altLang="ko-KR" sz="1600" dirty="0"/>
              <a:t>1, </a:t>
            </a:r>
            <a:r>
              <a:rPr lang="ko-KR" altLang="ko-KR" sz="1600" dirty="0"/>
              <a:t>값</a:t>
            </a:r>
            <a:r>
              <a:rPr lang="en-US" altLang="ko-KR" sz="1600" dirty="0"/>
              <a:t>2, </a:t>
            </a:r>
            <a:r>
              <a:rPr lang="en-US" altLang="ko-KR" sz="1600" dirty="0" smtClean="0"/>
              <a:t>…);</a:t>
            </a:r>
            <a:endParaRPr lang="ko-KR" altLang="ko-KR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INSERT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컬럼명 기술 생략</a:t>
            </a:r>
            <a:endParaRPr lang="ko-KR" altLang="en-US" sz="1700" b="1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795" y="3556173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테이블명 다음에 컬럼을 명시하지 않았으므로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테이블에 있는 모든 컬럼에 값을 넣는다는 의미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 smtClean="0"/>
              <a:t>VALUES </a:t>
            </a:r>
            <a:r>
              <a:rPr lang="ko-KR" altLang="en-US" sz="1400" dirty="0" smtClean="0"/>
              <a:t>다음 값은 테이블에 있는 모든 컬럼 순서에 맞춰 넣어야 한다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컬럼 순서는 테이블 생성 시 명시한 컬럼 순서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348299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4347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780347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INSERT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(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…)</a:t>
            </a:r>
            <a:endParaRPr lang="ko-KR" altLang="ko-KR" sz="1600" dirty="0"/>
          </a:p>
          <a:p>
            <a:r>
              <a:rPr lang="en-US" altLang="ko-KR" sz="1600" b="1" dirty="0"/>
              <a:t>SELECT </a:t>
            </a:r>
            <a:r>
              <a:rPr lang="ko-KR" altLang="ko-KR" sz="1600" b="1" dirty="0"/>
              <a:t>문</a:t>
            </a:r>
            <a:r>
              <a:rPr lang="en-US" altLang="ko-KR" sz="1600" dirty="0"/>
              <a:t>; </a:t>
            </a:r>
            <a:endParaRPr lang="ko-KR" altLang="ko-KR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INSERT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INSERT ~ SELECT </a:t>
            </a:r>
            <a:r>
              <a:rPr lang="ko-KR" altLang="en-US" sz="1700" b="1" dirty="0" smtClean="0"/>
              <a:t>형태</a:t>
            </a:r>
            <a:endParaRPr lang="ko-KR" altLang="en-US" sz="1700" b="1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795" y="3699609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 smtClean="0"/>
              <a:t>VALUES </a:t>
            </a:r>
            <a:r>
              <a:rPr lang="ko-KR" altLang="en-US" sz="1400" dirty="0" smtClean="0"/>
              <a:t>절과 함께 값을 일일이 명시하는 대신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문을 사용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테이블명 다음 컬럼 순서와 </a:t>
            </a:r>
            <a:r>
              <a:rPr lang="en-US" altLang="ko-KR" sz="1400" dirty="0" smtClean="0"/>
              <a:t>SELECT </a:t>
            </a:r>
            <a:r>
              <a:rPr lang="ko-KR" altLang="en-US" sz="1400" dirty="0" smtClean="0"/>
              <a:t>다음의 컬럼 순서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타입이 맞아야 함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테이블명 다음 컬럼 리스트를 생략할 경우 이 테이블의 모든 컬럼에 값을 넣는다는 의미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636912"/>
            <a:ext cx="84604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UPDATE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</a:p>
          <a:p>
            <a:r>
              <a:rPr lang="en-US" altLang="ko-KR" sz="1600" b="1" dirty="0"/>
              <a:t>SET</a:t>
            </a:r>
            <a:r>
              <a:rPr lang="en-US" altLang="ko-KR" sz="1600" dirty="0"/>
              <a:t> </a:t>
            </a:r>
            <a:r>
              <a:rPr lang="ko-KR" altLang="ko-KR" sz="1600" dirty="0"/>
              <a:t>컬럼</a:t>
            </a:r>
            <a:r>
              <a:rPr lang="en-US" altLang="ko-KR" sz="1600" dirty="0"/>
              <a:t>1 = </a:t>
            </a:r>
            <a:r>
              <a:rPr lang="ko-KR" altLang="ko-KR" sz="1600" dirty="0"/>
              <a:t>변경값</a:t>
            </a:r>
            <a:r>
              <a:rPr lang="en-US" altLang="ko-KR" sz="1600" dirty="0"/>
              <a:t>1,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ko-KR" altLang="ko-KR" sz="1600" dirty="0" smtClean="0"/>
              <a:t>컬럼</a:t>
            </a:r>
            <a:r>
              <a:rPr lang="en-US" altLang="ko-KR" sz="1600" dirty="0"/>
              <a:t>2 = </a:t>
            </a:r>
            <a:r>
              <a:rPr lang="ko-KR" altLang="ko-KR" sz="1600" dirty="0"/>
              <a:t>변경값</a:t>
            </a:r>
            <a:r>
              <a:rPr lang="en-US" altLang="ko-KR" sz="1600" dirty="0"/>
              <a:t>2,</a:t>
            </a:r>
            <a:endParaRPr lang="ko-KR" altLang="ko-KR" sz="1600" dirty="0"/>
          </a:p>
          <a:p>
            <a:r>
              <a:rPr lang="en-US" altLang="ko-KR" sz="1600" dirty="0"/>
              <a:t>….</a:t>
            </a:r>
            <a:endParaRPr lang="ko-KR" altLang="ko-KR" sz="1600" dirty="0"/>
          </a:p>
          <a:p>
            <a:r>
              <a:rPr lang="en-US" altLang="ko-KR" sz="1600" b="1" dirty="0"/>
              <a:t>WHERE 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테이블에 있는 기존 데이터를 수정하는 문장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UPDATE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658795" y="4132818"/>
            <a:ext cx="817461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 smtClean="0"/>
              <a:t>SET : </a:t>
            </a:r>
            <a:r>
              <a:rPr lang="ko-KR" altLang="en-US" sz="1400" dirty="0" smtClean="0"/>
              <a:t>변경하고자 하는 컬럼과 그 값을 명시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여러 컬럼을 갱신할 때는 콤마로 분리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en-US" altLang="ko-KR" sz="1400" dirty="0" smtClean="0"/>
              <a:t>● WHERE : </a:t>
            </a:r>
            <a:r>
              <a:rPr lang="ko-KR" altLang="en-US" sz="1400" dirty="0" smtClean="0"/>
              <a:t>데이터를 갱신하는 조건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조건에 맞는 데이터만 변경됨</a:t>
            </a:r>
            <a:r>
              <a:rPr lang="en-US" altLang="ko-KR" sz="1400" dirty="0" smtClean="0"/>
              <a:t>. WHERE </a:t>
            </a:r>
            <a:r>
              <a:rPr lang="ko-KR" altLang="en-US" sz="1400" dirty="0" smtClean="0"/>
              <a:t>조건을 생략하면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smtClean="0"/>
              <a:t>테이블에 있는 모든 데이터가 변경된다</a:t>
            </a:r>
            <a:r>
              <a:rPr lang="en-US" altLang="ko-KR" sz="1400" dirty="0" smtClean="0"/>
              <a:t>.</a:t>
            </a:r>
          </a:p>
          <a:p>
            <a:pPr fontAlgn="base"/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2636912"/>
            <a:ext cx="8460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MERGE INTO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</a:p>
          <a:p>
            <a:r>
              <a:rPr lang="en-US" altLang="ko-KR" sz="1600" b="1" dirty="0"/>
              <a:t>    USING ( </a:t>
            </a:r>
            <a:r>
              <a:rPr lang="en-US" altLang="ko-KR" sz="1600" dirty="0"/>
              <a:t>update</a:t>
            </a:r>
            <a:r>
              <a:rPr lang="ko-KR" altLang="ko-KR" sz="1600" dirty="0"/>
              <a:t>나</a:t>
            </a:r>
            <a:r>
              <a:rPr lang="en-US" altLang="ko-KR" sz="1600" dirty="0"/>
              <a:t> insert </a:t>
            </a:r>
            <a:r>
              <a:rPr lang="ko-KR" altLang="ko-KR" sz="1600" dirty="0"/>
              <a:t>될 데이터 원천</a:t>
            </a:r>
            <a:r>
              <a:rPr lang="en-US" altLang="ko-KR" sz="1600" b="1" dirty="0"/>
              <a:t> )</a:t>
            </a:r>
            <a:endParaRPr lang="ko-KR" altLang="ko-KR" sz="1600" dirty="0"/>
          </a:p>
          <a:p>
            <a:r>
              <a:rPr lang="en-US" altLang="ko-KR" sz="1600" b="1" dirty="0"/>
              <a:t>         ON ( </a:t>
            </a:r>
            <a:r>
              <a:rPr lang="en-US" altLang="ko-KR" sz="1600" dirty="0"/>
              <a:t>update</a:t>
            </a:r>
            <a:r>
              <a:rPr lang="ko-KR" altLang="ko-KR" sz="1600" dirty="0"/>
              <a:t>될 조건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)</a:t>
            </a:r>
          </a:p>
          <a:p>
            <a:endParaRPr lang="ko-KR" altLang="ko-KR" sz="1600" dirty="0"/>
          </a:p>
          <a:p>
            <a:r>
              <a:rPr lang="en-US" altLang="ko-KR" sz="1600" b="1" dirty="0"/>
              <a:t>WHEN MATCHED THEN</a:t>
            </a:r>
            <a:endParaRPr lang="ko-KR" altLang="ko-KR" sz="1600" dirty="0"/>
          </a:p>
          <a:p>
            <a:r>
              <a:rPr lang="en-US" altLang="ko-KR" sz="1600" b="1" dirty="0"/>
              <a:t>       SET</a:t>
            </a:r>
            <a:r>
              <a:rPr lang="ko-KR" altLang="ko-KR" sz="1600" dirty="0"/>
              <a:t>컬럼</a:t>
            </a:r>
            <a:r>
              <a:rPr lang="en-US" altLang="ko-KR" sz="1600" dirty="0"/>
              <a:t>1 = </a:t>
            </a:r>
            <a:r>
              <a:rPr lang="ko-KR" altLang="ko-KR" sz="1600" dirty="0"/>
              <a:t>값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 = </a:t>
            </a:r>
            <a:r>
              <a:rPr lang="ko-KR" altLang="ko-KR" sz="1600" dirty="0"/>
              <a:t>값</a:t>
            </a:r>
            <a:r>
              <a:rPr lang="en-US" altLang="ko-KR" sz="1600" dirty="0"/>
              <a:t>2, …</a:t>
            </a:r>
            <a:endParaRPr lang="ko-KR" altLang="ko-KR" sz="1600" dirty="0"/>
          </a:p>
          <a:p>
            <a:r>
              <a:rPr lang="en-US" altLang="ko-KR" sz="1600" b="1" dirty="0"/>
              <a:t>WHERE</a:t>
            </a:r>
            <a:r>
              <a:rPr lang="en-US" altLang="ko-KR" sz="1600" dirty="0"/>
              <a:t> update</a:t>
            </a:r>
            <a:r>
              <a:rPr lang="ko-KR" altLang="ko-KR" sz="1600" dirty="0"/>
              <a:t>조건</a:t>
            </a:r>
          </a:p>
          <a:p>
            <a:r>
              <a:rPr lang="en-US" altLang="ko-KR" sz="1600" b="1" dirty="0"/>
              <a:t>       DELETE WHERE</a:t>
            </a:r>
            <a:r>
              <a:rPr lang="en-US" altLang="ko-KR" sz="1600" dirty="0"/>
              <a:t> update_delete</a:t>
            </a:r>
            <a:r>
              <a:rPr lang="ko-KR" altLang="ko-KR" sz="1600" dirty="0" smtClean="0"/>
              <a:t>조건</a:t>
            </a:r>
            <a:endParaRPr lang="en-US" altLang="ko-KR" sz="1600" dirty="0" smtClean="0"/>
          </a:p>
          <a:p>
            <a:endParaRPr lang="ko-KR" altLang="ko-KR" sz="1600" dirty="0"/>
          </a:p>
          <a:p>
            <a:r>
              <a:rPr lang="en-US" altLang="ko-KR" sz="1600" b="1" dirty="0"/>
              <a:t>WHEN NOT MATCHED THEN</a:t>
            </a:r>
            <a:endParaRPr lang="ko-KR" altLang="ko-KR" sz="1600" dirty="0"/>
          </a:p>
          <a:p>
            <a:r>
              <a:rPr lang="en-US" altLang="ko-KR" sz="1600" b="1" dirty="0"/>
              <a:t>       INSERT ( 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</a:t>
            </a:r>
            <a:r>
              <a:rPr lang="en-US" altLang="ko-KR" sz="1600" b="1" dirty="0"/>
              <a:t>) VALUES (</a:t>
            </a:r>
            <a:r>
              <a:rPr lang="ko-KR" altLang="ko-KR" sz="1600" dirty="0"/>
              <a:t>값</a:t>
            </a:r>
            <a:r>
              <a:rPr lang="en-US" altLang="ko-KR" sz="1600" dirty="0"/>
              <a:t>1, </a:t>
            </a:r>
            <a:r>
              <a:rPr lang="ko-KR" altLang="ko-KR" sz="1600" dirty="0"/>
              <a:t>값</a:t>
            </a:r>
            <a:r>
              <a:rPr lang="en-US" altLang="ko-KR" sz="1600" dirty="0"/>
              <a:t>2,…</a:t>
            </a:r>
            <a:r>
              <a:rPr lang="en-US" altLang="ko-KR" sz="1600" b="1" dirty="0"/>
              <a:t>)</a:t>
            </a:r>
            <a:endParaRPr lang="ko-KR" altLang="ko-KR" sz="1600" dirty="0"/>
          </a:p>
          <a:p>
            <a:r>
              <a:rPr lang="en-US" altLang="ko-KR" sz="1600" b="1" dirty="0"/>
              <a:t>       WHERE </a:t>
            </a:r>
            <a:r>
              <a:rPr lang="en-US" altLang="ko-KR" sz="1600" dirty="0"/>
              <a:t>insert</a:t>
            </a:r>
            <a:r>
              <a:rPr lang="ko-KR" altLang="ko-KR" sz="1600" dirty="0"/>
              <a:t>조건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ko-KR" sz="1600" dirty="0"/>
              <a:t>조건을 </a:t>
            </a:r>
            <a:r>
              <a:rPr lang="ko-KR" altLang="ko-KR" sz="1600" dirty="0" smtClean="0"/>
              <a:t>비교해 </a:t>
            </a:r>
            <a:r>
              <a:rPr lang="ko-KR" altLang="ko-KR" sz="1600" dirty="0"/>
              <a:t>조건에 맞는 데이터가 없으면</a:t>
            </a:r>
            <a:r>
              <a:rPr lang="en-US" altLang="ko-KR" sz="1600" dirty="0"/>
              <a:t> INSERT, </a:t>
            </a:r>
            <a:r>
              <a:rPr lang="ko-KR" altLang="ko-KR" sz="1600" dirty="0"/>
              <a:t>있으면</a:t>
            </a:r>
            <a:r>
              <a:rPr lang="en-US" altLang="ko-KR" sz="1600" dirty="0"/>
              <a:t> UPDATE</a:t>
            </a:r>
            <a:r>
              <a:rPr lang="ko-KR" altLang="ko-KR" sz="1600" dirty="0"/>
              <a:t>를 수행하는 문장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MERGE </a:t>
            </a:r>
            <a:r>
              <a:rPr lang="ko-KR" altLang="en-US" sz="2800" b="1" dirty="0" smtClean="0"/>
              <a:t>문</a:t>
            </a:r>
            <a:endParaRPr lang="ko-KR" altLang="en-US" sz="28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904</Words>
  <Application>Microsoft Office PowerPoint</Application>
  <PresentationFormat>화면 슬라이드 쇼(4:3)</PresentationFormat>
  <Paragraphs>222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294</cp:revision>
  <dcterms:created xsi:type="dcterms:W3CDTF">2006-10-05T04:04:58Z</dcterms:created>
  <dcterms:modified xsi:type="dcterms:W3CDTF">2015-05-27T12:29:38Z</dcterms:modified>
</cp:coreProperties>
</file>