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71" r:id="rId3"/>
    <p:sldId id="270" r:id="rId4"/>
    <p:sldId id="378" r:id="rId5"/>
    <p:sldId id="487" r:id="rId6"/>
    <p:sldId id="488" r:id="rId7"/>
    <p:sldId id="489" r:id="rId8"/>
    <p:sldId id="490" r:id="rId9"/>
    <p:sldId id="491" r:id="rId10"/>
    <p:sldId id="492" r:id="rId11"/>
    <p:sldId id="473" r:id="rId12"/>
    <p:sldId id="493" r:id="rId13"/>
    <p:sldId id="494" r:id="rId14"/>
    <p:sldId id="49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97546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LENGTH</a:t>
            </a:r>
            <a:r>
              <a:rPr lang="en-US" altLang="ko-KR" sz="1600" dirty="0" smtClean="0"/>
              <a:t>( chr) :  </a:t>
            </a:r>
            <a:r>
              <a:rPr lang="ko-KR" altLang="en-US" sz="1600" dirty="0" smtClean="0"/>
              <a:t>문자열의 길이 반환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306187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INSTR</a:t>
            </a:r>
            <a:r>
              <a:rPr lang="en-US" altLang="ko-KR" sz="1600" dirty="0"/>
              <a:t>(str, substr, pos, occur)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str</a:t>
            </a:r>
            <a:r>
              <a:rPr lang="ko-KR" altLang="en-US" sz="1600" dirty="0"/>
              <a:t>에서 </a:t>
            </a:r>
            <a:r>
              <a:rPr lang="en-US" altLang="ko-KR" sz="1600" dirty="0"/>
              <a:t>substr</a:t>
            </a:r>
            <a:r>
              <a:rPr lang="ko-KR" altLang="en-US" sz="1600" dirty="0"/>
              <a:t>과 일치하는 위치를 반환</a:t>
            </a:r>
            <a:r>
              <a:rPr lang="en-US" altLang="ko-KR" sz="1600" dirty="0"/>
              <a:t>, pos</a:t>
            </a:r>
            <a:r>
              <a:rPr lang="ko-KR" altLang="en-US" sz="1600" dirty="0"/>
              <a:t>는 시작위치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occur</a:t>
            </a:r>
            <a:r>
              <a:rPr lang="ko-KR" altLang="en-US" sz="1600" dirty="0"/>
              <a:t>은 몇 번째 일치하는지를 명시</a:t>
            </a:r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문자함수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237036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LPAD('111-1111', 12, '(02</a:t>
            </a:r>
            <a:r>
              <a:rPr lang="en-US" altLang="ko-KR" sz="1600" dirty="0" smtClean="0"/>
              <a:t>)') </a:t>
            </a:r>
            <a:r>
              <a:rPr lang="en-US" altLang="ko-KR" sz="1600" dirty="0">
                <a:sym typeface="Wingdings" pitchFamily="2" charset="2"/>
              </a:rPr>
              <a:t> (02)111-1111</a:t>
            </a:r>
            <a:endParaRPr lang="en-US" altLang="ko-KR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01846" y="3407514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LENGTH('</a:t>
            </a:r>
            <a:r>
              <a:rPr lang="ko-KR" altLang="en-US" sz="1600" dirty="0"/>
              <a:t>대한민국</a:t>
            </a:r>
            <a:r>
              <a:rPr lang="en-US" altLang="ko-KR" sz="1600" dirty="0"/>
              <a:t>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 smtClean="0"/>
              <a:t>4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48072" y="402655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LENGTHB</a:t>
            </a:r>
            <a:r>
              <a:rPr lang="en-US" altLang="ko-KR" sz="1600" dirty="0" smtClean="0"/>
              <a:t>( chr) :  </a:t>
            </a:r>
            <a:r>
              <a:rPr lang="ko-KR" altLang="en-US" sz="1600" dirty="0" smtClean="0"/>
              <a:t>문자열의 </a:t>
            </a:r>
            <a:r>
              <a:rPr lang="en-US" altLang="ko-KR" sz="1600" dirty="0" smtClean="0"/>
              <a:t>BYTE</a:t>
            </a:r>
            <a:r>
              <a:rPr lang="ko-KR" altLang="en-US" sz="1600" dirty="0" smtClean="0"/>
              <a:t>수 반환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3142" y="411296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846" y="4458598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LENGTHB('</a:t>
            </a:r>
            <a:r>
              <a:rPr lang="ko-KR" altLang="en-US" sz="1600" dirty="0"/>
              <a:t>대한민국</a:t>
            </a:r>
            <a:r>
              <a:rPr lang="en-US" altLang="ko-KR" sz="1600" dirty="0" smtClean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8</a:t>
            </a:r>
            <a:endParaRPr lang="en-US" altLang="ko-KR" sz="16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날짜함수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647056" y="278092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SYSTIMESTAMP</a:t>
            </a:r>
            <a:r>
              <a:rPr lang="en-US" altLang="ko-KR" sz="1600" dirty="0" smtClean="0"/>
              <a:t> :  </a:t>
            </a:r>
            <a:r>
              <a:rPr lang="ko-KR" altLang="en-US" sz="1600" dirty="0" smtClean="0"/>
              <a:t>현재일자와 시간 반환 </a:t>
            </a:r>
            <a:r>
              <a:rPr lang="en-US" altLang="ko-KR" sz="1600" dirty="0" smtClean="0"/>
              <a:t>(TIMESTAMP)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453142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SYSDATE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현재일자와 시간 반환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7544" y="2204864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 SYSDATE </a:t>
            </a:r>
            <a:r>
              <a:rPr lang="en-US" altLang="ko-KR" sz="1600" dirty="0">
                <a:sym typeface="Wingdings" pitchFamily="2" charset="2"/>
              </a:rPr>
              <a:t> 2015-03-16 22:10:56 </a:t>
            </a:r>
            <a:endParaRPr lang="en-US" altLang="ko-KR" sz="1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501846" y="321297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SYSTIMESTAMP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2015-03-16 22:10:56.998000000 +09:00</a:t>
            </a:r>
            <a:endParaRPr lang="en-US" altLang="ko-KR" sz="1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648072" y="381052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ADD_MONTHS </a:t>
            </a:r>
            <a:r>
              <a:rPr lang="en-US" altLang="ko-KR" sz="1600" dirty="0"/>
              <a:t>(date, integer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 date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integer</a:t>
            </a:r>
            <a:r>
              <a:rPr lang="ko-KR" altLang="en-US" sz="1600" dirty="0" smtClean="0"/>
              <a:t>만큼 월을 더한 날짜 반환</a:t>
            </a:r>
            <a:endParaRPr lang="ko-KR" altLang="en-US" sz="1600" dirty="0"/>
          </a:p>
        </p:txBody>
      </p:sp>
      <p:sp>
        <p:nvSpPr>
          <p:cNvPr id="35" name="순서도: 추출 34"/>
          <p:cNvSpPr/>
          <p:nvPr/>
        </p:nvSpPr>
        <p:spPr>
          <a:xfrm rot="5400000">
            <a:off x="453142" y="39184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01846" y="4264060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ADD_MONTHS(SYSDATE, 1</a:t>
            </a:r>
            <a:r>
              <a:rPr lang="en-US" altLang="ko-KR" sz="1600" dirty="0" smtClean="0"/>
              <a:t>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2015-04-16 22:10:33 </a:t>
            </a:r>
            <a:endParaRPr lang="en-US" altLang="ko-KR" sz="16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47056" y="481863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MONTHS_BETWEEN</a:t>
            </a:r>
            <a:r>
              <a:rPr lang="en-US" altLang="ko-KR" sz="1600" dirty="0"/>
              <a:t>(date1, date2)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두 날짜 사이의 개월 수 반환</a:t>
            </a:r>
            <a:endParaRPr lang="ko-KR" altLang="en-US" sz="1600" dirty="0"/>
          </a:p>
        </p:txBody>
      </p:sp>
      <p:sp>
        <p:nvSpPr>
          <p:cNvPr id="38" name="순서도: 추출 37"/>
          <p:cNvSpPr/>
          <p:nvPr/>
        </p:nvSpPr>
        <p:spPr>
          <a:xfrm rot="5400000">
            <a:off x="453142" y="49050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1846" y="525068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/>
              <a:t>) MONTHS_BETWEEN(ADD_MONTHS(SYSDATE, 1), SYSDATE)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 1</a:t>
            </a:r>
            <a:endParaRPr lang="en-US" altLang="ko-KR" sz="16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날짜함수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647056" y="278092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ROUND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date, format)</a:t>
            </a:r>
            <a:r>
              <a:rPr lang="en-US" altLang="ko-KR" sz="1600" dirty="0" smtClean="0"/>
              <a:t> :  </a:t>
            </a:r>
            <a:r>
              <a:rPr lang="ko-KR" altLang="en-US" sz="1600" dirty="0" smtClean="0"/>
              <a:t>반올림한 날짜 반환</a:t>
            </a:r>
            <a:endParaRPr lang="ko-KR" altLang="en-US" sz="16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453142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LAST_DAY</a:t>
            </a:r>
            <a:r>
              <a:rPr lang="en-US" altLang="ko-KR" sz="1600" dirty="0"/>
              <a:t>(date</a:t>
            </a:r>
            <a:r>
              <a:rPr lang="en-US" altLang="ko-KR" sz="1600" b="1" dirty="0"/>
              <a:t>)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해당 월의 마지막 일자 반환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7544" y="2204864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/>
              <a:t>) LAST_DAY(SYSDATE</a:t>
            </a:r>
            <a:r>
              <a:rPr lang="en-US" altLang="ko-KR" sz="1600" dirty="0" smtClean="0"/>
              <a:t>) 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/>
              <a:t>2015-03-31 22:11:24   </a:t>
            </a:r>
            <a:endParaRPr lang="ko-KR" altLang="ko-KR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501846" y="321297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ROUND(SYSDATE, 'month</a:t>
            </a:r>
            <a:r>
              <a:rPr lang="en-US" altLang="ko-KR" sz="1600" dirty="0" smtClean="0"/>
              <a:t>')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2015-04-01 </a:t>
            </a:r>
            <a:r>
              <a:rPr lang="en-US" altLang="ko-KR" sz="1600" dirty="0" smtClean="0"/>
              <a:t>00:00:00 (</a:t>
            </a:r>
            <a:r>
              <a:rPr lang="ko-KR" altLang="en-US" sz="1600" dirty="0" smtClean="0"/>
              <a:t>현재일자가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일인 경우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8072" y="381052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TRUNC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date, format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잘라낸 날짜 반환</a:t>
            </a:r>
            <a:endParaRPr lang="ko-KR" altLang="en-US" sz="1600" dirty="0"/>
          </a:p>
        </p:txBody>
      </p:sp>
      <p:sp>
        <p:nvSpPr>
          <p:cNvPr id="35" name="순서도: 추출 34"/>
          <p:cNvSpPr/>
          <p:nvPr/>
        </p:nvSpPr>
        <p:spPr>
          <a:xfrm rot="5400000">
            <a:off x="453142" y="39184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01846" y="4264060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TRUNC(SYSDATE, 'month</a:t>
            </a:r>
            <a:r>
              <a:rPr lang="en-US" altLang="ko-KR" sz="1600" dirty="0" smtClean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2015-03-01 </a:t>
            </a:r>
            <a:r>
              <a:rPr lang="en-US" altLang="ko-KR" sz="1600" dirty="0" smtClean="0"/>
              <a:t>00:00:00 </a:t>
            </a:r>
            <a:r>
              <a:rPr lang="en-US" altLang="ko-KR" sz="1600" dirty="0"/>
              <a:t>(</a:t>
            </a:r>
            <a:r>
              <a:rPr lang="ko-KR" altLang="en-US" sz="1600" dirty="0"/>
              <a:t>현재일자가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16</a:t>
            </a:r>
            <a:r>
              <a:rPr lang="ko-KR" altLang="en-US" sz="1600" dirty="0"/>
              <a:t>일인 경우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47056" y="481863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NEXT_DAY </a:t>
            </a:r>
            <a:r>
              <a:rPr lang="en-US" altLang="ko-KR" sz="1600" dirty="0"/>
              <a:t>(date, char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/>
              <a:t> : </a:t>
            </a:r>
            <a:r>
              <a:rPr lang="en-US" altLang="ko-KR" sz="1600" dirty="0"/>
              <a:t>date</a:t>
            </a:r>
            <a:r>
              <a:rPr lang="ko-KR" altLang="en-US" sz="1600" dirty="0"/>
              <a:t>를 </a:t>
            </a:r>
            <a:r>
              <a:rPr lang="en-US" altLang="ko-KR" sz="1600" dirty="0"/>
              <a:t>char</a:t>
            </a:r>
            <a:r>
              <a:rPr lang="ko-KR" altLang="en-US" sz="1600" dirty="0"/>
              <a:t>에 명시한 날짜로 다음주 주중 일자를 반환</a:t>
            </a:r>
          </a:p>
        </p:txBody>
      </p:sp>
      <p:sp>
        <p:nvSpPr>
          <p:cNvPr id="38" name="순서도: 추출 37"/>
          <p:cNvSpPr/>
          <p:nvPr/>
        </p:nvSpPr>
        <p:spPr>
          <a:xfrm rot="5400000">
            <a:off x="453142" y="49050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1846" y="525068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/>
              <a:t>) NEXT_DAY(SYSDATE, '</a:t>
            </a:r>
            <a:r>
              <a:rPr lang="ko-KR" altLang="en-US" sz="1600" dirty="0"/>
              <a:t>금요일</a:t>
            </a:r>
            <a:r>
              <a:rPr lang="en-US" altLang="ko-KR" sz="1600" dirty="0"/>
              <a:t>')  </a:t>
            </a:r>
            <a:r>
              <a:rPr lang="en-US" altLang="ko-KR" sz="1600" dirty="0">
                <a:sym typeface="Wingdings" pitchFamily="2" charset="2"/>
              </a:rPr>
              <a:t>2015-03-20 22:16:20</a:t>
            </a:r>
            <a:endParaRPr lang="en-US" altLang="ko-KR" sz="16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변환함수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647056" y="299695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TO_NUMBER(expr, format</a:t>
            </a:r>
            <a:r>
              <a:rPr lang="en-US" altLang="ko-KR" sz="1600" b="1" dirty="0" smtClean="0"/>
              <a:t>) </a:t>
            </a:r>
            <a:r>
              <a:rPr lang="en-US" altLang="ko-KR" sz="1600" dirty="0" smtClean="0"/>
              <a:t>:  </a:t>
            </a:r>
            <a:r>
              <a:rPr lang="ko-KR" altLang="en-US" sz="1600" dirty="0"/>
              <a:t>문자나 다른 유형의 숫자를 </a:t>
            </a:r>
            <a:r>
              <a:rPr lang="en-US" altLang="ko-KR" sz="1600" dirty="0"/>
              <a:t>NUMBER </a:t>
            </a:r>
            <a:r>
              <a:rPr lang="ko-KR" altLang="en-US" sz="1600" dirty="0"/>
              <a:t>형으로 </a:t>
            </a:r>
            <a:r>
              <a:rPr lang="ko-KR" altLang="en-US" sz="1600" dirty="0" smtClean="0"/>
              <a:t>변환</a:t>
            </a:r>
            <a:endParaRPr lang="ko-KR" altLang="en-US" sz="16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453142" y="30833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TO_CHAR </a:t>
            </a:r>
            <a:r>
              <a:rPr lang="en-US" altLang="ko-KR" sz="1600" dirty="0"/>
              <a:t>(</a:t>
            </a:r>
            <a:r>
              <a:rPr lang="ko-KR" altLang="en-US" sz="1600" dirty="0"/>
              <a:t>숫자 혹은 날짜</a:t>
            </a:r>
            <a:r>
              <a:rPr lang="en-US" altLang="ko-KR" sz="1600" dirty="0"/>
              <a:t>, format)</a:t>
            </a:r>
            <a:r>
              <a:rPr lang="en-US" altLang="ko-KR" sz="1600" dirty="0" smtClean="0"/>
              <a:t> : format</a:t>
            </a:r>
            <a:r>
              <a:rPr lang="ko-KR" altLang="en-US" sz="1600" dirty="0" smtClean="0"/>
              <a:t>에 맞게 변환 후 결과 반환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7544" y="2204864"/>
            <a:ext cx="817461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/>
              <a:t>) TO_CHAR(123456789, '999,999,999</a:t>
            </a:r>
            <a:r>
              <a:rPr lang="en-US" altLang="ko-KR" sz="1600" dirty="0" smtClean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 smtClean="0"/>
              <a:t>123,456,789</a:t>
            </a:r>
          </a:p>
          <a:p>
            <a:r>
              <a:rPr lang="en-US" altLang="ko-KR" sz="1600" dirty="0"/>
              <a:t>     TO_CHAR(SYSDATE, 'YYYY-MM-DD</a:t>
            </a:r>
            <a:r>
              <a:rPr lang="en-US" altLang="ko-KR" sz="1600" dirty="0" smtClean="0"/>
              <a:t>') </a:t>
            </a:r>
            <a:r>
              <a:rPr lang="en-US" altLang="ko-KR" sz="1600" dirty="0">
                <a:sym typeface="Wingdings" pitchFamily="2" charset="2"/>
              </a:rPr>
              <a:t> 2015-03-16</a:t>
            </a:r>
            <a:endParaRPr lang="ko-KR" altLang="ko-KR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501846" y="3429000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TO_NUMBER('123456</a:t>
            </a:r>
            <a:r>
              <a:rPr lang="en-US" altLang="ko-KR" sz="1600" dirty="0" smtClean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123456</a:t>
            </a:r>
            <a:endParaRPr lang="en-US" altLang="ko-KR" sz="1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648072" y="402655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TO_DATE </a:t>
            </a:r>
            <a:r>
              <a:rPr lang="en-US" altLang="ko-KR" sz="1600" dirty="0"/>
              <a:t>(char, format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 DATE </a:t>
            </a:r>
            <a:r>
              <a:rPr lang="ko-KR" altLang="en-US" sz="1600" dirty="0" smtClean="0"/>
              <a:t>형으로 변환</a:t>
            </a:r>
            <a:endParaRPr lang="ko-KR" altLang="en-US" sz="1600" dirty="0"/>
          </a:p>
        </p:txBody>
      </p:sp>
      <p:sp>
        <p:nvSpPr>
          <p:cNvPr id="35" name="순서도: 추출 34"/>
          <p:cNvSpPr/>
          <p:nvPr/>
        </p:nvSpPr>
        <p:spPr>
          <a:xfrm rot="5400000">
            <a:off x="453142" y="413444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01846" y="4480084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TO_DATE('20140101', 'YYYY-MM-DD</a:t>
            </a:r>
            <a:r>
              <a:rPr lang="en-US" altLang="ko-KR" sz="1600" dirty="0" smtClean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2014/01/01 00:00:00</a:t>
            </a:r>
            <a:endParaRPr lang="en-US" altLang="ko-KR" sz="16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47056" y="503466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TO_TIMESTAMP</a:t>
            </a:r>
            <a:r>
              <a:rPr lang="en-US" altLang="ko-KR" sz="1600" dirty="0"/>
              <a:t>(char, format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/>
              <a:t> : </a:t>
            </a:r>
            <a:r>
              <a:rPr lang="en-US" altLang="ko-KR" sz="1600" dirty="0" smtClean="0"/>
              <a:t>TIMESTAMP </a:t>
            </a:r>
            <a:r>
              <a:rPr lang="ko-KR" altLang="en-US" sz="1600" dirty="0"/>
              <a:t>형으로 변환</a:t>
            </a:r>
          </a:p>
        </p:txBody>
      </p:sp>
      <p:sp>
        <p:nvSpPr>
          <p:cNvPr id="38" name="순서도: 추출 37"/>
          <p:cNvSpPr/>
          <p:nvPr/>
        </p:nvSpPr>
        <p:spPr>
          <a:xfrm rot="5400000">
            <a:off x="453142" y="512107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1846" y="5466710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/>
              <a:t>) TO_TIMESTAMP('20140101', 'YYYY-MM-DD</a:t>
            </a:r>
            <a:r>
              <a:rPr lang="en-US" altLang="ko-KR" sz="1600" dirty="0" smtClean="0"/>
              <a:t>') </a:t>
            </a:r>
            <a:r>
              <a:rPr lang="en-US" altLang="ko-KR" sz="1600" dirty="0">
                <a:sym typeface="Wingdings" pitchFamily="2" charset="2"/>
              </a:rPr>
              <a:t> 2014-01-01 00:00:00.000000000</a:t>
            </a:r>
            <a:endParaRPr lang="en-US" altLang="ko-KR" sz="16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기타함수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647056" y="2609617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LEAST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expr1, expr2, …)</a:t>
            </a:r>
            <a:r>
              <a:rPr lang="en-US" altLang="ko-KR" sz="1600" b="1" dirty="0"/>
              <a:t> </a:t>
            </a:r>
            <a:r>
              <a:rPr lang="en-US" altLang="ko-KR" sz="1600" dirty="0" smtClean="0"/>
              <a:t>:  </a:t>
            </a:r>
            <a:r>
              <a:rPr lang="ko-KR" altLang="en-US" sz="1600" dirty="0"/>
              <a:t>매개변수로 들어오는 표현식에서 가장 </a:t>
            </a:r>
            <a:r>
              <a:rPr lang="ko-KR" altLang="en-US" sz="1600" dirty="0" smtClean="0"/>
              <a:t>작은 </a:t>
            </a:r>
            <a:r>
              <a:rPr lang="ko-KR" altLang="en-US" sz="1600" dirty="0"/>
              <a:t>값을 </a:t>
            </a:r>
            <a:r>
              <a:rPr lang="ko-KR" altLang="en-US" sz="1600" dirty="0" smtClean="0"/>
              <a:t>반환</a:t>
            </a:r>
            <a:endParaRPr lang="ko-KR" altLang="en-US" sz="16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453142" y="269602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GREATEST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expr1, expr2, …)</a:t>
            </a:r>
            <a:r>
              <a:rPr lang="en-US" altLang="ko-KR" sz="1600" b="1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매개변수로 들어오는 표현식에서 가장 큰 </a:t>
            </a:r>
            <a:r>
              <a:rPr lang="ko-KR" altLang="en-US" sz="1600" dirty="0" smtClean="0"/>
              <a:t>값을 반환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8072" y="3473713"/>
            <a:ext cx="8460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DECODE </a:t>
            </a:r>
            <a:r>
              <a:rPr lang="en-US" altLang="ko-KR" sz="1600" dirty="0"/>
              <a:t>(expr, search1, result1, search2, result2, …, default</a:t>
            </a:r>
            <a:r>
              <a:rPr lang="en-US" altLang="ko-KR" sz="1600" dirty="0" smtClean="0"/>
              <a:t>) :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expr</a:t>
            </a:r>
            <a:r>
              <a:rPr lang="ko-KR" altLang="ko-KR" sz="1600" dirty="0"/>
              <a:t>과</a:t>
            </a:r>
            <a:r>
              <a:rPr lang="en-US" altLang="ko-KR" sz="1600" dirty="0"/>
              <a:t> search1</a:t>
            </a:r>
            <a:r>
              <a:rPr lang="ko-KR" altLang="ko-KR" sz="1600" dirty="0"/>
              <a:t>을 비교해 두 값이 같으면</a:t>
            </a:r>
            <a:r>
              <a:rPr lang="en-US" altLang="ko-KR" sz="1600" dirty="0"/>
              <a:t> result1</a:t>
            </a:r>
            <a:r>
              <a:rPr lang="ko-KR" altLang="ko-KR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ko-KR" altLang="ko-KR" sz="1600" dirty="0" smtClean="0"/>
              <a:t>같지 </a:t>
            </a:r>
            <a:r>
              <a:rPr lang="ko-KR" altLang="ko-KR" sz="1600" dirty="0"/>
              <a:t>않으면 다시</a:t>
            </a:r>
            <a:r>
              <a:rPr lang="en-US" altLang="ko-KR" sz="1600" dirty="0"/>
              <a:t> search2</a:t>
            </a:r>
            <a:r>
              <a:rPr lang="ko-KR" altLang="ko-KR" sz="1600" dirty="0"/>
              <a:t>와 비교해 값이 같으면</a:t>
            </a:r>
            <a:r>
              <a:rPr lang="en-US" altLang="ko-KR" sz="1600" dirty="0"/>
              <a:t> result2</a:t>
            </a:r>
            <a:r>
              <a:rPr lang="ko-KR" altLang="ko-KR" sz="1600" dirty="0"/>
              <a:t>를 </a:t>
            </a:r>
            <a:r>
              <a:rPr lang="ko-KR" altLang="ko-KR" sz="1600" dirty="0" smtClean="0"/>
              <a:t>반환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이런 </a:t>
            </a:r>
            <a:r>
              <a:rPr lang="ko-KR" altLang="ko-KR" sz="1600" dirty="0"/>
              <a:t>식으로 계속 비교한 뒤 최종적으로 같은 값이 없으면</a:t>
            </a:r>
            <a:r>
              <a:rPr lang="en-US" altLang="ko-KR" sz="1600" dirty="0"/>
              <a:t> default </a:t>
            </a:r>
            <a:r>
              <a:rPr lang="ko-KR" altLang="ko-KR" sz="1600" dirty="0"/>
              <a:t>값을 반환한다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  <p:sp>
        <p:nvSpPr>
          <p:cNvPr id="35" name="순서도: 추출 34"/>
          <p:cNvSpPr/>
          <p:nvPr/>
        </p:nvSpPr>
        <p:spPr>
          <a:xfrm rot="5400000">
            <a:off x="453142" y="358160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84818"/>
                </a:solidFill>
              </a:rPr>
              <a:t>SQL </a:t>
            </a:r>
            <a:r>
              <a:rPr lang="ko-KR" altLang="en-US" sz="3200" b="1" dirty="0" smtClean="0">
                <a:solidFill>
                  <a:srgbClr val="F84818"/>
                </a:solidFill>
              </a:rPr>
              <a:t>함</a:t>
            </a:r>
            <a:r>
              <a:rPr lang="ko-KR" altLang="en-US" sz="3200" b="1" dirty="0">
                <a:solidFill>
                  <a:srgbClr val="F84818"/>
                </a:solidFill>
              </a:rPr>
              <a:t>수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첫째 마당 오라클 프로그래밍의 시작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39552" y="1916070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87624" y="1916827"/>
            <a:ext cx="39604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숫자함</a:t>
            </a:r>
            <a:r>
              <a:rPr lang="ko-KR" altLang="en-US" sz="2000" b="1" dirty="0"/>
              <a:t>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문자함</a:t>
            </a:r>
            <a:r>
              <a:rPr lang="ko-KR" altLang="en-US" sz="2000" b="1" dirty="0"/>
              <a:t>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날짜함</a:t>
            </a:r>
            <a:r>
              <a:rPr lang="ko-KR" altLang="en-US" sz="2000" b="1" dirty="0"/>
              <a:t>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변환함수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NULL </a:t>
            </a:r>
            <a:r>
              <a:rPr lang="ko-KR" altLang="en-US" sz="2000" b="1" dirty="0" smtClean="0"/>
              <a:t>관련 함수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기타함수</a:t>
            </a:r>
            <a:endParaRPr lang="en-US" altLang="ko-KR" sz="2000" b="1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539552" y="2579150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9552" y="3227222"/>
            <a:ext cx="675341" cy="475740"/>
            <a:chOff x="395536" y="1757809"/>
            <a:chExt cx="720080" cy="507256"/>
          </a:xfrm>
        </p:grpSpPr>
        <p:sp>
          <p:nvSpPr>
            <p:cNvPr id="37" name="순서도: 처리 3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3312368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SQL </a:t>
            </a:r>
            <a:r>
              <a:rPr lang="ko-KR" altLang="en-US" sz="2800" b="1" dirty="0" smtClean="0"/>
              <a:t>문장 살펴보기</a:t>
            </a:r>
            <a:endParaRPr lang="ko-KR" altLang="en-US" sz="28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56673" y="3929785"/>
            <a:ext cx="675341" cy="475740"/>
            <a:chOff x="395536" y="1757809"/>
            <a:chExt cx="720080" cy="507256"/>
          </a:xfrm>
        </p:grpSpPr>
        <p:sp>
          <p:nvSpPr>
            <p:cNvPr id="18" name="순서도: 처리 17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77348" y="5234908"/>
            <a:ext cx="675341" cy="475740"/>
            <a:chOff x="395536" y="1757809"/>
            <a:chExt cx="720080" cy="507256"/>
          </a:xfrm>
        </p:grpSpPr>
        <p:sp>
          <p:nvSpPr>
            <p:cNvPr id="23" name="순서도: 처리 22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60227" y="4577857"/>
            <a:ext cx="675341" cy="475740"/>
            <a:chOff x="395536" y="1757809"/>
            <a:chExt cx="720080" cy="507256"/>
          </a:xfrm>
        </p:grpSpPr>
        <p:sp>
          <p:nvSpPr>
            <p:cNvPr id="42" name="순서도: 처리 41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63691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CEIL</a:t>
            </a:r>
            <a:r>
              <a:rPr lang="en-US" altLang="ko-KR" sz="1600" dirty="0" smtClean="0"/>
              <a:t>(n) :  n</a:t>
            </a:r>
            <a:r>
              <a:rPr lang="ko-KR" altLang="en-US" sz="1600" dirty="0" smtClean="0"/>
              <a:t>과 같거나 가장 큰 정수 반환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7233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ABS(</a:t>
            </a:r>
            <a:r>
              <a:rPr lang="en-US" altLang="ko-KR" sz="1600" dirty="0" smtClean="0"/>
              <a:t>n) : n</a:t>
            </a:r>
            <a:r>
              <a:rPr lang="ko-KR" altLang="en-US" sz="1600" dirty="0" smtClean="0"/>
              <a:t>의 절대값 반환</a:t>
            </a:r>
            <a:r>
              <a:rPr lang="en-US" altLang="ko-KR" sz="1600" dirty="0" smtClean="0"/>
              <a:t>        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숫자함수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213285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ABS(3) </a:t>
            </a:r>
            <a:r>
              <a:rPr lang="en-US" altLang="ko-KR" sz="1600" dirty="0" smtClean="0">
                <a:sym typeface="Wingdings" pitchFamily="2" charset="2"/>
              </a:rPr>
              <a:t> 3, ABS(-3)  3</a:t>
            </a:r>
            <a:endParaRPr lang="en-US" altLang="ko-KR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01846" y="3068960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CEIL(10.123) </a:t>
            </a:r>
            <a:r>
              <a:rPr lang="en-US" altLang="ko-KR" sz="1600" dirty="0" smtClean="0">
                <a:sym typeface="Wingdings" pitchFamily="2" charset="2"/>
              </a:rPr>
              <a:t> 11, CEIL(10.541)  11</a:t>
            </a:r>
            <a:endParaRPr lang="en-US" altLang="ko-KR" sz="16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47056" y="35224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FLOOR</a:t>
            </a:r>
            <a:r>
              <a:rPr lang="en-US" altLang="ko-KR" sz="1600" dirty="0" smtClean="0"/>
              <a:t>(n) :  n</a:t>
            </a:r>
            <a:r>
              <a:rPr lang="ko-KR" altLang="en-US" sz="1600" dirty="0" smtClean="0"/>
              <a:t>보다 작거나 가장 큰 정수 반환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3142" y="360890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846" y="3954542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FLOOR(10.123</a:t>
            </a:r>
            <a:r>
              <a:rPr lang="en-US" altLang="ko-KR" sz="1600" dirty="0" smtClean="0"/>
              <a:t>) </a:t>
            </a:r>
            <a:r>
              <a:rPr lang="en-US" altLang="ko-KR" sz="1600" dirty="0" smtClean="0">
                <a:sym typeface="Wingdings" pitchFamily="2" charset="2"/>
              </a:rPr>
              <a:t> 10, </a:t>
            </a:r>
            <a:r>
              <a:rPr lang="en-US" altLang="ko-KR" sz="1600" dirty="0"/>
              <a:t>FLOOR</a:t>
            </a:r>
            <a:r>
              <a:rPr lang="en-US" altLang="ko-KR" sz="1600" dirty="0" smtClean="0">
                <a:sym typeface="Wingdings" pitchFamily="2" charset="2"/>
              </a:rPr>
              <a:t>(10.541)  10</a:t>
            </a:r>
            <a:endParaRPr lang="en-US" altLang="ko-KR" sz="1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7056" y="450912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ROUND</a:t>
            </a:r>
            <a:r>
              <a:rPr lang="en-US" altLang="ko-KR" sz="1600" dirty="0" smtClean="0"/>
              <a:t>(n,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 :  </a:t>
            </a:r>
            <a:r>
              <a:rPr lang="en-US" altLang="ko-KR" sz="1600" dirty="0"/>
              <a:t>n</a:t>
            </a:r>
            <a:r>
              <a:rPr lang="ko-KR" altLang="en-US" sz="1600" dirty="0"/>
              <a:t>을 소수점 기준 </a:t>
            </a:r>
            <a:r>
              <a:rPr lang="en-US" altLang="ko-KR" sz="1600" dirty="0"/>
              <a:t>( i+1 ) </a:t>
            </a:r>
            <a:r>
              <a:rPr lang="ko-KR" altLang="en-US" sz="1600" dirty="0"/>
              <a:t>번째에서 반올림한 결과 반환</a:t>
            </a:r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459553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1846" y="4941168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ROUND(10.154) </a:t>
            </a:r>
            <a:r>
              <a:rPr lang="en-US" altLang="ko-KR" sz="1600" dirty="0" smtClean="0">
                <a:sym typeface="Wingdings" pitchFamily="2" charset="2"/>
              </a:rPr>
              <a:t> 10, </a:t>
            </a:r>
            <a:r>
              <a:rPr lang="en-US" altLang="ko-KR" sz="1600" dirty="0" smtClean="0"/>
              <a:t>ROUND</a:t>
            </a:r>
            <a:r>
              <a:rPr lang="en-US" altLang="ko-KR" sz="1600" dirty="0" smtClean="0">
                <a:sym typeface="Wingdings" pitchFamily="2" charset="2"/>
              </a:rPr>
              <a:t>(10.154, 2)  10.15</a:t>
            </a:r>
            <a:endParaRPr lang="en-US" altLang="ko-KR" sz="1600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7304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POWER</a:t>
            </a:r>
            <a:r>
              <a:rPr lang="en-US" altLang="ko-KR" sz="1600" dirty="0" smtClean="0"/>
              <a:t>(n2, n1) :  </a:t>
            </a:r>
            <a:r>
              <a:rPr lang="en-US" altLang="ko-KR" sz="1600" dirty="0"/>
              <a:t>n2</a:t>
            </a:r>
            <a:r>
              <a:rPr lang="ko-KR" altLang="en-US" sz="1600" dirty="0"/>
              <a:t>를 </a:t>
            </a:r>
            <a:r>
              <a:rPr lang="en-US" altLang="ko-KR" sz="1600" dirty="0"/>
              <a:t>n1 </a:t>
            </a:r>
            <a:r>
              <a:rPr lang="ko-KR" altLang="en-US" sz="1600" dirty="0"/>
              <a:t>제곱한 결과를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>, n2</a:t>
            </a:r>
            <a:r>
              <a:rPr lang="ko-KR" altLang="en-US" sz="1600" dirty="0" smtClean="0"/>
              <a:t>가 음수이면 </a:t>
            </a:r>
            <a:r>
              <a:rPr lang="en-US" altLang="ko-KR" sz="1600" dirty="0" smtClean="0"/>
              <a:t>n1</a:t>
            </a:r>
            <a:r>
              <a:rPr lang="ko-KR" altLang="en-US" sz="1600" dirty="0" smtClean="0"/>
              <a:t>은 반드시 정수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8168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TRUNC</a:t>
            </a:r>
            <a:r>
              <a:rPr lang="en-US" altLang="ko-KR" sz="1600" dirty="0" smtClean="0"/>
              <a:t>(n1, n2) : </a:t>
            </a:r>
            <a:r>
              <a:rPr lang="en-US" altLang="ko-KR" sz="1600" dirty="0"/>
              <a:t>n1</a:t>
            </a:r>
            <a:r>
              <a:rPr lang="ko-KR" altLang="en-US" sz="1600" dirty="0"/>
              <a:t>을 소수점 기준 </a:t>
            </a:r>
            <a:r>
              <a:rPr lang="en-US" altLang="ko-KR" sz="1600" dirty="0"/>
              <a:t>n2</a:t>
            </a:r>
            <a:r>
              <a:rPr lang="ko-KR" altLang="en-US" sz="1600" dirty="0"/>
              <a:t>자리에서 무조건 잘라낸 결과를 반환</a:t>
            </a:r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숫자함수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213285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TRUNC(115.155) </a:t>
            </a:r>
            <a:r>
              <a:rPr lang="en-US" altLang="ko-KR" sz="1600" dirty="0" smtClean="0">
                <a:sym typeface="Wingdings" pitchFamily="2" charset="2"/>
              </a:rPr>
              <a:t> 115, </a:t>
            </a:r>
            <a:r>
              <a:rPr lang="en-US" altLang="ko-KR" sz="1600" dirty="0" smtClean="0"/>
              <a:t>TRUNC</a:t>
            </a:r>
            <a:r>
              <a:rPr lang="en-US" altLang="ko-KR" sz="1600" dirty="0" smtClean="0">
                <a:sym typeface="Wingdings" pitchFamily="2" charset="2"/>
              </a:rPr>
              <a:t>(115.155, 1)  115.1</a:t>
            </a:r>
            <a:endParaRPr lang="en-US" altLang="ko-KR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01846" y="3162454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POWER(3, 2)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9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en-US" altLang="ko-KR" sz="1600" dirty="0" smtClean="0"/>
              <a:t>POWER</a:t>
            </a:r>
            <a:r>
              <a:rPr lang="en-US" altLang="ko-KR" sz="1600" dirty="0" smtClean="0">
                <a:sym typeface="Wingdings" pitchFamily="2" charset="2"/>
              </a:rPr>
              <a:t>(3, 3)  27</a:t>
            </a:r>
            <a:endParaRPr lang="en-US" altLang="ko-KR" sz="16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47056" y="376000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SQRT</a:t>
            </a:r>
            <a:r>
              <a:rPr lang="en-US" altLang="ko-KR" sz="1600" dirty="0" smtClean="0"/>
              <a:t>(n) :  n</a:t>
            </a:r>
            <a:r>
              <a:rPr lang="ko-KR" altLang="en-US" sz="1600" dirty="0" smtClean="0"/>
              <a:t>의 제곱근 반환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3142" y="384641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846" y="4192052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SQRT(2)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1.41421356, </a:t>
            </a:r>
            <a:r>
              <a:rPr lang="en-US" altLang="ko-KR" sz="1600" dirty="0" smtClean="0"/>
              <a:t>SQRT</a:t>
            </a:r>
            <a:r>
              <a:rPr lang="en-US" altLang="ko-KR" sz="1600" dirty="0" smtClean="0">
                <a:sym typeface="Wingdings" pitchFamily="2" charset="2"/>
              </a:rPr>
              <a:t>(5)  </a:t>
            </a:r>
            <a:r>
              <a:rPr lang="en-US" altLang="ko-KR" sz="1600" dirty="0">
                <a:sym typeface="Wingdings" pitchFamily="2" charset="2"/>
              </a:rPr>
              <a:t>2.23606798</a:t>
            </a:r>
            <a:endParaRPr lang="en-US" altLang="ko-KR" sz="1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7056" y="489064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MOD</a:t>
            </a:r>
            <a:r>
              <a:rPr lang="en-US" altLang="ko-KR" sz="1600" dirty="0" smtClean="0"/>
              <a:t>(n2, n1) :  </a:t>
            </a:r>
            <a:r>
              <a:rPr lang="en-US" altLang="ko-KR" sz="1600" dirty="0"/>
              <a:t>n2</a:t>
            </a:r>
            <a:r>
              <a:rPr lang="ko-KR" altLang="en-US" sz="1600" dirty="0"/>
              <a:t>를 </a:t>
            </a:r>
            <a:r>
              <a:rPr lang="en-US" altLang="ko-KR" sz="1600" dirty="0"/>
              <a:t>n1</a:t>
            </a:r>
            <a:r>
              <a:rPr lang="ko-KR" altLang="en-US" sz="1600" dirty="0"/>
              <a:t>으로 나눈 나머지 값을 반환</a:t>
            </a:r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497705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1846" y="5322694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MOD(19,4)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3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en-US" altLang="ko-KR" sz="1600" dirty="0"/>
              <a:t>MOD(19.123, 4.2</a:t>
            </a:r>
            <a:r>
              <a:rPr lang="en-US" altLang="ko-KR" sz="1600" dirty="0" smtClean="0"/>
              <a:t>) </a:t>
            </a:r>
            <a:r>
              <a:rPr lang="en-US" altLang="ko-KR" sz="1600" dirty="0">
                <a:sym typeface="Wingdings" pitchFamily="2" charset="2"/>
              </a:rPr>
              <a:t> 2.323</a:t>
            </a:r>
            <a:endParaRPr lang="en-US" altLang="ko-KR" sz="1600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330647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EXP</a:t>
            </a:r>
            <a:r>
              <a:rPr lang="en-US" altLang="ko-KR" sz="1600" dirty="0" smtClean="0"/>
              <a:t>(n) :  </a:t>
            </a:r>
            <a:r>
              <a:rPr lang="ko-KR" altLang="en-US" sz="1600" dirty="0"/>
              <a:t>지수함수로 </a:t>
            </a:r>
            <a:r>
              <a:rPr lang="en-US" altLang="ko-KR" sz="1600" dirty="0" smtClean="0"/>
              <a:t>e</a:t>
            </a:r>
            <a:r>
              <a:rPr lang="ko-KR" altLang="en-US" sz="1600" dirty="0" smtClean="0"/>
              <a:t>의 </a:t>
            </a:r>
            <a:r>
              <a:rPr lang="en-US" altLang="ko-KR" sz="1600" dirty="0"/>
              <a:t>n</a:t>
            </a:r>
            <a:r>
              <a:rPr lang="ko-KR" altLang="en-US" sz="1600" dirty="0"/>
              <a:t>제곱 값을 반환</a:t>
            </a:r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339288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REMAINDER</a:t>
            </a:r>
            <a:r>
              <a:rPr lang="en-US" altLang="ko-KR" sz="1600" dirty="0" smtClean="0"/>
              <a:t>(n2, n1) : MOD</a:t>
            </a:r>
            <a:r>
              <a:rPr lang="ko-KR" altLang="en-US" sz="1600" dirty="0" smtClean="0"/>
              <a:t>와 같으나 연산수식이 다름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숫자함수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2132856"/>
            <a:ext cx="817461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pt-BR" altLang="ko-KR" sz="1600" dirty="0"/>
              <a:t>• MOD </a:t>
            </a:r>
            <a:r>
              <a:rPr lang="pt-BR" altLang="ko-KR" sz="1600" dirty="0" smtClean="0"/>
              <a:t>         </a:t>
            </a:r>
            <a:r>
              <a:rPr lang="pt-BR" altLang="ko-KR" sz="1600" dirty="0" smtClean="0">
                <a:sym typeface="Wingdings" pitchFamily="2" charset="2"/>
              </a:rPr>
              <a:t> </a:t>
            </a:r>
            <a:r>
              <a:rPr lang="pt-BR" altLang="ko-KR" sz="1600" dirty="0" smtClean="0"/>
              <a:t>n2 </a:t>
            </a:r>
            <a:r>
              <a:rPr lang="pt-BR" altLang="ko-KR" sz="1600" dirty="0"/>
              <a:t>– n1 * FLOOR (n2/n1)</a:t>
            </a:r>
          </a:p>
          <a:p>
            <a:pPr fontAlgn="base"/>
            <a:r>
              <a:rPr lang="pt-BR" altLang="ko-KR" sz="1600" dirty="0"/>
              <a:t>• </a:t>
            </a:r>
            <a:r>
              <a:rPr lang="pt-BR" altLang="ko-KR" sz="1600" dirty="0" smtClean="0"/>
              <a:t>REMAINDER </a:t>
            </a:r>
            <a:r>
              <a:rPr lang="pt-BR" altLang="ko-KR" sz="1600" dirty="0" smtClean="0">
                <a:sym typeface="Wingdings" pitchFamily="2" charset="2"/>
              </a:rPr>
              <a:t> </a:t>
            </a:r>
            <a:r>
              <a:rPr lang="pt-BR" altLang="ko-KR" sz="1600" dirty="0" smtClean="0"/>
              <a:t>n2 </a:t>
            </a:r>
            <a:r>
              <a:rPr lang="pt-BR" altLang="ko-KR" sz="1600" dirty="0"/>
              <a:t>– n1 * ROUND (n2/n1)</a:t>
            </a:r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REMAINDER(19,4</a:t>
            </a:r>
            <a:r>
              <a:rPr lang="en-US" altLang="ko-KR" sz="1600" dirty="0" smtClean="0"/>
              <a:t>) </a:t>
            </a:r>
            <a:r>
              <a:rPr lang="en-US" altLang="ko-KR" sz="1600" dirty="0" smtClean="0">
                <a:sym typeface="Wingdings" pitchFamily="2" charset="2"/>
              </a:rPr>
              <a:t> -1, </a:t>
            </a:r>
            <a:r>
              <a:rPr lang="en-US" altLang="ko-KR" sz="1600" dirty="0"/>
              <a:t>REMAINDER(19.123, 4.2</a:t>
            </a:r>
            <a:r>
              <a:rPr lang="en-US" altLang="ko-KR" sz="1600" dirty="0" smtClean="0"/>
              <a:t>)</a:t>
            </a:r>
            <a:r>
              <a:rPr lang="en-US" altLang="ko-KR" sz="1600" dirty="0" smtClean="0">
                <a:sym typeface="Wingdings" pitchFamily="2" charset="2"/>
              </a:rPr>
              <a:t>  -1.877</a:t>
            </a:r>
            <a:endParaRPr lang="en-US" altLang="ko-KR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01846" y="3738518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EXP(2)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7.3890561</a:t>
            </a:r>
            <a:endParaRPr lang="en-US" altLang="ko-KR" sz="16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48072" y="417056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LN</a:t>
            </a:r>
            <a:r>
              <a:rPr lang="en-US" altLang="ko-KR" sz="1600" dirty="0" smtClean="0"/>
              <a:t>(n) :  </a:t>
            </a:r>
            <a:r>
              <a:rPr lang="ko-KR" altLang="en-US" sz="1600" dirty="0"/>
              <a:t>자연로그 함수로 밑수가 </a:t>
            </a:r>
            <a:r>
              <a:rPr lang="en-US" altLang="ko-KR" sz="1600" dirty="0"/>
              <a:t>e</a:t>
            </a:r>
            <a:r>
              <a:rPr lang="ko-KR" altLang="en-US" sz="1600" dirty="0"/>
              <a:t>인 로그함수</a:t>
            </a:r>
          </a:p>
        </p:txBody>
      </p:sp>
      <p:sp>
        <p:nvSpPr>
          <p:cNvPr id="21" name="순서도: 추출 20"/>
          <p:cNvSpPr/>
          <p:nvPr/>
        </p:nvSpPr>
        <p:spPr>
          <a:xfrm rot="5400000">
            <a:off x="453142" y="42784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846" y="4624100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LN(2.713)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0.998055034</a:t>
            </a:r>
            <a:endParaRPr lang="en-US" altLang="ko-KR" sz="1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7056" y="517867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LOG</a:t>
            </a:r>
            <a:r>
              <a:rPr lang="en-US" altLang="ko-KR" sz="1600" dirty="0" smtClean="0"/>
              <a:t>(n2, n1) :  </a:t>
            </a:r>
            <a:r>
              <a:rPr lang="en-US" altLang="ko-KR" sz="1600" dirty="0"/>
              <a:t>n2</a:t>
            </a:r>
            <a:r>
              <a:rPr lang="ko-KR" altLang="en-US" sz="1600" dirty="0"/>
              <a:t>를 밑수로 하는 </a:t>
            </a:r>
            <a:r>
              <a:rPr lang="en-US" altLang="ko-KR" sz="1600" dirty="0"/>
              <a:t>n1</a:t>
            </a:r>
            <a:r>
              <a:rPr lang="ko-KR" altLang="en-US" sz="1600" dirty="0"/>
              <a:t>의 로그값을 반환</a:t>
            </a:r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526508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1846" y="561072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LOG(10, 100)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 2</a:t>
            </a:r>
            <a:endParaRPr lang="en-US" altLang="ko-KR" sz="1600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306896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LOWER</a:t>
            </a:r>
            <a:r>
              <a:rPr lang="en-US" altLang="ko-KR" sz="1600" dirty="0"/>
              <a:t>(char)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소문자 변환 후 반환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315537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INITCAP</a:t>
            </a:r>
            <a:r>
              <a:rPr lang="en-US" altLang="ko-KR" sz="1600" dirty="0"/>
              <a:t>(char</a:t>
            </a:r>
            <a:r>
              <a:rPr lang="en-US" altLang="ko-KR" sz="1600" dirty="0" smtClean="0"/>
              <a:t>) : </a:t>
            </a:r>
            <a:r>
              <a:rPr lang="en-US" altLang="ko-KR" sz="1600" dirty="0"/>
              <a:t>char</a:t>
            </a:r>
            <a:r>
              <a:rPr lang="ko-KR" altLang="en-US" sz="1600" dirty="0"/>
              <a:t>의 첫 문자는 대문자로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나머지는 소문자로 </a:t>
            </a:r>
            <a:r>
              <a:rPr lang="ko-KR" altLang="en-US" sz="1600" dirty="0" smtClean="0"/>
              <a:t>반환</a:t>
            </a:r>
            <a:endParaRPr lang="en-US" altLang="ko-KR" sz="1600" dirty="0" smtClean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첫 문자 인식 기준은 공백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그리고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알파벳과 숫자를 제외한 문자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문자함수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2514382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INITCAP('never say goodbye')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 Never </a:t>
            </a:r>
            <a:r>
              <a:rPr lang="en-US" altLang="ko-KR" sz="1600" dirty="0">
                <a:sym typeface="Wingdings" pitchFamily="2" charset="2"/>
              </a:rPr>
              <a:t>Say Goodbye</a:t>
            </a:r>
            <a:endParaRPr lang="en-US" altLang="ko-KR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01846" y="3501008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LOWER('NEVER SAY GOODBYE</a:t>
            </a:r>
            <a:r>
              <a:rPr lang="en-US" altLang="ko-KR" sz="1600" dirty="0" smtClean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never say </a:t>
            </a:r>
            <a:r>
              <a:rPr lang="en-US" altLang="ko-KR" sz="1600" dirty="0" smtClean="0"/>
              <a:t>goodbye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8072" y="393305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UPPER</a:t>
            </a:r>
            <a:r>
              <a:rPr lang="en-US" altLang="ko-KR" sz="1600" dirty="0"/>
              <a:t>(char)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대문자 변환 후 반환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3142" y="404095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846" y="4386590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UPPER('never say goodbye</a:t>
            </a:r>
            <a:r>
              <a:rPr lang="en-US" altLang="ko-KR" sz="1600" dirty="0" smtClean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NEVER SAY GOODBYE</a:t>
            </a:r>
            <a:endParaRPr lang="en-US" altLang="ko-KR" sz="1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7056" y="494116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CONCAT</a:t>
            </a:r>
            <a:r>
              <a:rPr lang="en-US" altLang="ko-KR" sz="1600" dirty="0"/>
              <a:t>(char1, char2</a:t>
            </a:r>
            <a:r>
              <a:rPr lang="en-US" altLang="ko-KR" sz="1600" dirty="0" smtClean="0"/>
              <a:t>) :  </a:t>
            </a:r>
            <a:r>
              <a:rPr lang="ko-KR" altLang="en-US" sz="1600" dirty="0"/>
              <a:t>두 문자를 붙여 반환</a:t>
            </a:r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502757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1846" y="537321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/>
              <a:t>) CONCAT('I Have', ' A Dream')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I Have A Dream</a:t>
            </a:r>
            <a:endParaRPr lang="en-US" altLang="ko-KR" sz="1600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78092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SUBSTRB</a:t>
            </a:r>
            <a:r>
              <a:rPr lang="en-US" altLang="ko-KR" sz="1600" dirty="0"/>
              <a:t>(char, pos, len) </a:t>
            </a:r>
            <a:r>
              <a:rPr lang="en-US" altLang="ko-KR" sz="1600" dirty="0" smtClean="0"/>
              <a:t>:  SUBSTR</a:t>
            </a:r>
            <a:r>
              <a:rPr lang="ko-KR" altLang="en-US" sz="1600" dirty="0" smtClean="0"/>
              <a:t>과 같으나 문자 개수가 아닌 바이트 수 단위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SUBSTR</a:t>
            </a:r>
            <a:r>
              <a:rPr lang="en-US" altLang="ko-KR" sz="1600" dirty="0"/>
              <a:t>(char, pos, len)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char</a:t>
            </a:r>
            <a:r>
              <a:rPr lang="ko-KR" altLang="en-US" sz="1600" dirty="0"/>
              <a:t>의 </a:t>
            </a:r>
            <a:r>
              <a:rPr lang="en-US" altLang="ko-KR" sz="1600" dirty="0"/>
              <a:t>pos</a:t>
            </a:r>
            <a:r>
              <a:rPr lang="ko-KR" altLang="en-US" sz="1600" dirty="0"/>
              <a:t>번째 문자부터 </a:t>
            </a:r>
            <a:r>
              <a:rPr lang="en-US" altLang="ko-KR" sz="1600" dirty="0"/>
              <a:t>len </a:t>
            </a:r>
            <a:r>
              <a:rPr lang="ko-KR" altLang="en-US" sz="1600" dirty="0"/>
              <a:t>길이만큼 잘라낸 결과를 반환</a:t>
            </a:r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문자함수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2204864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 SUBSTR</a:t>
            </a:r>
            <a:r>
              <a:rPr lang="en-US" altLang="ko-KR" sz="1600" dirty="0"/>
              <a:t>('ABCDEFG', 1, 4</a:t>
            </a:r>
            <a:r>
              <a:rPr lang="en-US" altLang="ko-KR" sz="1600" dirty="0" smtClean="0"/>
              <a:t>) </a:t>
            </a:r>
            <a:r>
              <a:rPr lang="en-US" altLang="ko-KR" sz="1600" dirty="0">
                <a:sym typeface="Wingdings" pitchFamily="2" charset="2"/>
              </a:rPr>
              <a:t> ABCD, SUBSTR('ABCDEFG', -1, 4</a:t>
            </a:r>
            <a:r>
              <a:rPr lang="en-US" altLang="ko-KR" sz="1600" dirty="0" smtClean="0">
                <a:sym typeface="Wingdings" pitchFamily="2" charset="2"/>
              </a:rPr>
              <a:t>)  G</a:t>
            </a:r>
            <a:endParaRPr lang="en-US" altLang="ko-KR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01846" y="321297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SUBSTRB('ABCDEFG', 1, 4</a:t>
            </a:r>
            <a:r>
              <a:rPr lang="en-US" altLang="ko-KR" sz="1600" dirty="0" smtClean="0"/>
              <a:t>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ABCD, SUBSTRB('</a:t>
            </a:r>
            <a:r>
              <a:rPr lang="ko-KR" altLang="en-US" sz="1600" dirty="0"/>
              <a:t>가나다라마바사</a:t>
            </a:r>
            <a:r>
              <a:rPr lang="en-US" altLang="ko-KR" sz="1600" dirty="0"/>
              <a:t>', 1, 4</a:t>
            </a:r>
            <a:r>
              <a:rPr lang="en-US" altLang="ko-KR" sz="1600" dirty="0" smtClean="0"/>
              <a:t>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>
                <a:sym typeface="Wingdings" pitchFamily="2" charset="2"/>
              </a:rPr>
              <a:t>가나</a:t>
            </a:r>
            <a:endParaRPr lang="en-US" altLang="ko-KR" sz="16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48072" y="3645024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LTRIM</a:t>
            </a:r>
            <a:r>
              <a:rPr lang="en-US" altLang="ko-KR" sz="1600" dirty="0"/>
              <a:t>(char, set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:  </a:t>
            </a:r>
            <a:r>
              <a:rPr lang="en-US" altLang="ko-KR" sz="1600" dirty="0" smtClean="0"/>
              <a:t>char</a:t>
            </a:r>
            <a:r>
              <a:rPr lang="ko-KR" altLang="en-US" sz="1600" dirty="0" smtClean="0"/>
              <a:t>에서 </a:t>
            </a:r>
            <a:r>
              <a:rPr lang="en-US" altLang="ko-KR" sz="1600" dirty="0"/>
              <a:t>set</a:t>
            </a:r>
            <a:r>
              <a:rPr lang="ko-KR" altLang="en-US" sz="1600" dirty="0"/>
              <a:t>으로 지정된 문자열을 왼쪽 끝에서 </a:t>
            </a:r>
            <a:r>
              <a:rPr lang="ko-KR" altLang="en-US" sz="1600" dirty="0" smtClean="0"/>
              <a:t>제거 </a:t>
            </a:r>
            <a:r>
              <a:rPr lang="ko-KR" altLang="en-US" sz="1600" dirty="0"/>
              <a:t>후 나머지 </a:t>
            </a:r>
            <a:r>
              <a:rPr lang="ko-KR" altLang="en-US" sz="1600" dirty="0" smtClean="0"/>
              <a:t>문자열       </a:t>
            </a:r>
            <a:endParaRPr lang="en-US" altLang="ko-KR" sz="1600" dirty="0" smtClean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</a:t>
            </a:r>
            <a:r>
              <a:rPr lang="ko-KR" altLang="en-US" sz="1600" dirty="0" smtClean="0"/>
              <a:t>반환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3142" y="375292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846" y="4264060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LTRIM('ABCDEFGABC', 'ABC</a:t>
            </a:r>
            <a:r>
              <a:rPr lang="en-US" altLang="ko-KR" sz="1600" dirty="0" smtClean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/>
              <a:t>DEFGABC</a:t>
            </a:r>
            <a:endParaRPr lang="en-US" altLang="ko-KR" sz="1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7056" y="481863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RTRIM</a:t>
            </a:r>
            <a:r>
              <a:rPr lang="en-US" altLang="ko-KR" sz="1600" dirty="0"/>
              <a:t>(char, set</a:t>
            </a:r>
            <a:r>
              <a:rPr lang="en-US" altLang="ko-KR" sz="1600" dirty="0" smtClean="0"/>
              <a:t>) :  </a:t>
            </a:r>
            <a:r>
              <a:rPr lang="en-US" altLang="ko-KR" sz="1600" dirty="0"/>
              <a:t>LTRIM</a:t>
            </a:r>
            <a:r>
              <a:rPr lang="ko-KR" altLang="en-US" sz="1600" dirty="0"/>
              <a:t>과 반대로 오른쪽 끝에서 제거한 뒤 나머지 문자열을 </a:t>
            </a:r>
            <a:r>
              <a:rPr lang="ko-KR" altLang="en-US" sz="1600" dirty="0" smtClean="0"/>
              <a:t>반환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49050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1846" y="525068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/>
              <a:t>) RTRIM('ABCDEFGABC', 'ABC</a:t>
            </a:r>
            <a:r>
              <a:rPr lang="en-US" altLang="ko-KR" sz="1600" dirty="0" smtClean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ABCDEFG</a:t>
            </a:r>
            <a:endParaRPr lang="en-US" altLang="ko-KR" sz="1600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78092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RPAD</a:t>
            </a:r>
            <a:r>
              <a:rPr lang="en-US" altLang="ko-KR" sz="1600" dirty="0"/>
              <a:t>(expr1, n, expr2</a:t>
            </a:r>
            <a:r>
              <a:rPr lang="en-US" altLang="ko-KR" sz="1600" dirty="0" smtClean="0"/>
              <a:t>) :  </a:t>
            </a:r>
            <a:r>
              <a:rPr lang="en-US" altLang="ko-KR" sz="1600" dirty="0"/>
              <a:t>LPAD</a:t>
            </a:r>
            <a:r>
              <a:rPr lang="ko-KR" altLang="en-US" sz="1600" dirty="0"/>
              <a:t>와는 반대로 오른쪽에 해당 문자열을 채워 반환</a:t>
            </a:r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LPAD</a:t>
            </a:r>
            <a:r>
              <a:rPr lang="en-US" altLang="ko-KR" sz="1600" dirty="0"/>
              <a:t>(expr1, n, expr2</a:t>
            </a:r>
            <a:r>
              <a:rPr lang="en-US" altLang="ko-KR" sz="1600" dirty="0" smtClean="0"/>
              <a:t>) : </a:t>
            </a:r>
            <a:r>
              <a:rPr lang="en-US" altLang="ko-KR" sz="1600" dirty="0"/>
              <a:t>expr2 </a:t>
            </a:r>
            <a:r>
              <a:rPr lang="ko-KR" altLang="en-US" sz="1600" dirty="0"/>
              <a:t>문자열을 </a:t>
            </a:r>
            <a:r>
              <a:rPr lang="en-US" altLang="ko-KR" sz="1600" dirty="0"/>
              <a:t>n</a:t>
            </a:r>
            <a:r>
              <a:rPr lang="ko-KR" altLang="en-US" sz="1600" dirty="0"/>
              <a:t>자리만큼 왼쪽부터 채워 </a:t>
            </a:r>
            <a:r>
              <a:rPr lang="en-US" altLang="ko-KR" sz="1600" dirty="0"/>
              <a:t>expr1</a:t>
            </a:r>
            <a:r>
              <a:rPr lang="ko-KR" altLang="en-US" sz="1600" dirty="0"/>
              <a:t>을 반환</a:t>
            </a:r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문자함수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2204864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LPAD('111-1111', 12, '(02</a:t>
            </a:r>
            <a:r>
              <a:rPr lang="en-US" altLang="ko-KR" sz="1600" dirty="0" smtClean="0"/>
              <a:t>)') </a:t>
            </a:r>
            <a:r>
              <a:rPr lang="en-US" altLang="ko-KR" sz="1600" dirty="0">
                <a:sym typeface="Wingdings" pitchFamily="2" charset="2"/>
              </a:rPr>
              <a:t> (02)111-1111</a:t>
            </a:r>
            <a:endParaRPr lang="en-US" altLang="ko-KR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01846" y="3212976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RPAD</a:t>
            </a:r>
            <a:r>
              <a:rPr lang="en-US" altLang="ko-KR" sz="1600" dirty="0"/>
              <a:t>('111-1111', 12, '(02)')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 smtClean="0">
                <a:sym typeface="Wingdings" pitchFamily="2" charset="2"/>
              </a:rPr>
              <a:t>111-1111</a:t>
            </a:r>
            <a:r>
              <a:rPr lang="en-US" altLang="ko-KR" sz="1600" dirty="0">
                <a:sym typeface="Wingdings" pitchFamily="2" charset="2"/>
              </a:rPr>
              <a:t>(02)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48072" y="3645024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REPLACE</a:t>
            </a:r>
            <a:r>
              <a:rPr lang="en-US" altLang="ko-KR" sz="1600" dirty="0"/>
              <a:t>(char, search_str, replace_str) :  char</a:t>
            </a:r>
            <a:r>
              <a:rPr lang="ko-KR" altLang="en-US" sz="1600" dirty="0"/>
              <a:t>에서 </a:t>
            </a:r>
            <a:r>
              <a:rPr lang="en-US" altLang="ko-KR" sz="1600" dirty="0"/>
              <a:t>search_str</a:t>
            </a:r>
            <a:r>
              <a:rPr lang="ko-KR" altLang="en-US" sz="1600" dirty="0"/>
              <a:t>을 찾아 이를 </a:t>
            </a:r>
            <a:r>
              <a:rPr lang="en-US" altLang="ko-KR" sz="1600" dirty="0"/>
              <a:t>replace_str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대체한 결과를 </a:t>
            </a:r>
            <a:r>
              <a:rPr lang="ko-KR" altLang="en-US" sz="1600" dirty="0" smtClean="0"/>
              <a:t>반환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3142" y="375292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846" y="4264060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REPLACE('</a:t>
            </a:r>
            <a:r>
              <a:rPr lang="ko-KR" altLang="en-US" sz="1600" dirty="0"/>
              <a:t>나는 너를 </a:t>
            </a:r>
            <a:r>
              <a:rPr lang="ko-KR" altLang="en-US" sz="1600" dirty="0" smtClean="0"/>
              <a:t>모르는데</a:t>
            </a:r>
            <a:r>
              <a:rPr lang="en-US" altLang="ko-KR" sz="1600" dirty="0" smtClean="0"/>
              <a:t>', </a:t>
            </a:r>
            <a:r>
              <a:rPr lang="en-US" altLang="ko-KR" sz="1600" dirty="0"/>
              <a:t>'</a:t>
            </a:r>
            <a:r>
              <a:rPr lang="ko-KR" altLang="en-US" sz="1600" dirty="0"/>
              <a:t>나</a:t>
            </a:r>
            <a:r>
              <a:rPr lang="en-US" altLang="ko-KR" sz="1600" dirty="0"/>
              <a:t>', '</a:t>
            </a:r>
            <a:r>
              <a:rPr lang="ko-KR" altLang="en-US" sz="1600" dirty="0"/>
              <a:t>너</a:t>
            </a:r>
            <a:r>
              <a:rPr lang="en-US" altLang="ko-KR" sz="1600" dirty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</a:rPr>
              <a:t>너</a:t>
            </a:r>
            <a:r>
              <a:rPr lang="ko-KR" altLang="en-US" sz="1600" dirty="0"/>
              <a:t>는 너를 모르는데</a:t>
            </a:r>
            <a:endParaRPr lang="en-US" altLang="ko-KR" sz="1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7056" y="4818638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TRANSLATE</a:t>
            </a:r>
            <a:r>
              <a:rPr lang="en-US" altLang="ko-KR" sz="1600" dirty="0"/>
              <a:t>(expr, from_str, to_str</a:t>
            </a:r>
            <a:r>
              <a:rPr lang="en-US" altLang="ko-KR" sz="1600" dirty="0" smtClean="0"/>
              <a:t>) :  </a:t>
            </a:r>
            <a:r>
              <a:rPr lang="en-US" altLang="ko-KR" sz="1600" dirty="0"/>
              <a:t>expr</a:t>
            </a:r>
            <a:r>
              <a:rPr lang="ko-KR" altLang="en-US" sz="1600" dirty="0"/>
              <a:t>에서 </a:t>
            </a:r>
            <a:r>
              <a:rPr lang="en-US" altLang="ko-KR" sz="1600" dirty="0"/>
              <a:t>from_str</a:t>
            </a:r>
            <a:r>
              <a:rPr lang="ko-KR" altLang="en-US" sz="1600" dirty="0"/>
              <a:t>에 해당하는 문자를 찾아 </a:t>
            </a:r>
            <a:r>
              <a:rPr lang="en-US" altLang="ko-KR" sz="1600" dirty="0"/>
              <a:t>to_str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한 </a:t>
            </a:r>
            <a:r>
              <a:rPr lang="ko-KR" altLang="en-US" sz="1600" dirty="0" smtClean="0"/>
              <a:t>글</a:t>
            </a:r>
            <a:r>
              <a:rPr lang="ko-KR" altLang="en-US" sz="1600" dirty="0"/>
              <a:t>자</a:t>
            </a:r>
            <a:r>
              <a:rPr lang="ko-KR" altLang="en-US" sz="1600" dirty="0" smtClean="0"/>
              <a:t>씩 </a:t>
            </a:r>
            <a:r>
              <a:rPr lang="ko-KR" altLang="en-US" sz="1600" dirty="0"/>
              <a:t>바꾼 결과 반환</a:t>
            </a:r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49050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1846" y="5538718"/>
            <a:ext cx="817461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예</a:t>
            </a:r>
            <a:r>
              <a:rPr lang="en-US" altLang="ko-KR" sz="1600" dirty="0"/>
              <a:t>) TRANSLATE('</a:t>
            </a:r>
            <a:r>
              <a:rPr lang="ko-KR" altLang="en-US" sz="1600" dirty="0"/>
              <a:t>나는 너를 </a:t>
            </a:r>
            <a:r>
              <a:rPr lang="ko-KR" altLang="en-US" sz="1600" dirty="0" smtClean="0"/>
              <a:t>모르는데</a:t>
            </a:r>
            <a:r>
              <a:rPr lang="en-US" altLang="ko-KR" sz="1600" dirty="0" smtClean="0"/>
              <a:t>', </a:t>
            </a:r>
            <a:r>
              <a:rPr lang="en-US" altLang="ko-KR" sz="1600" dirty="0"/>
              <a:t>'</a:t>
            </a:r>
            <a:r>
              <a:rPr lang="ko-KR" altLang="en-US" sz="1600" dirty="0"/>
              <a:t>나는</a:t>
            </a:r>
            <a:r>
              <a:rPr lang="en-US" altLang="ko-KR" sz="1600" dirty="0"/>
              <a:t>', '</a:t>
            </a:r>
            <a:r>
              <a:rPr lang="ko-KR" altLang="en-US" sz="1600" dirty="0"/>
              <a:t>너를</a:t>
            </a:r>
            <a:r>
              <a:rPr lang="en-US" altLang="ko-KR" sz="1600" dirty="0"/>
              <a:t>')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너를</a:t>
            </a:r>
            <a:r>
              <a:rPr lang="ko-KR" altLang="en-US" sz="1600" dirty="0">
                <a:sym typeface="Wingdings" pitchFamily="2" charset="2"/>
              </a:rPr>
              <a:t> 너를 </a:t>
            </a:r>
            <a:r>
              <a:rPr lang="ko-KR" altLang="en-US" sz="1600" dirty="0" err="1">
                <a:sym typeface="Wingdings" pitchFamily="2" charset="2"/>
              </a:rPr>
              <a:t>모르</a:t>
            </a:r>
            <a:r>
              <a:rPr lang="ko-KR" altLang="en-US" sz="1600" b="1" dirty="0" err="1">
                <a:solidFill>
                  <a:srgbClr val="FF0000"/>
                </a:solidFill>
                <a:sym typeface="Wingdings" pitchFamily="2" charset="2"/>
              </a:rPr>
              <a:t>를</a:t>
            </a:r>
            <a:r>
              <a:rPr lang="ko-KR" altLang="en-US" sz="1600" dirty="0" err="1">
                <a:sym typeface="Wingdings" pitchFamily="2" charset="2"/>
              </a:rPr>
              <a:t>데</a:t>
            </a:r>
            <a:endParaRPr lang="en-US" altLang="ko-KR" sz="1600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6043</TotalTime>
  <Words>1151</Words>
  <Application>Microsoft Office PowerPoint</Application>
  <PresentationFormat>화면 슬라이드 쇼(4:3)</PresentationFormat>
  <Paragraphs>150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317</cp:revision>
  <dcterms:created xsi:type="dcterms:W3CDTF">2006-10-05T04:04:58Z</dcterms:created>
  <dcterms:modified xsi:type="dcterms:W3CDTF">2015-05-27T12:30:16Z</dcterms:modified>
</cp:coreProperties>
</file>