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71" r:id="rId3"/>
    <p:sldId id="270" r:id="rId4"/>
    <p:sldId id="378" r:id="rId5"/>
    <p:sldId id="473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UNION ALL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집합 연산자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00737" y="2260610"/>
            <a:ext cx="817461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 smtClean="0"/>
              <a:t>UNION</a:t>
            </a:r>
            <a:r>
              <a:rPr lang="ko-KR" altLang="en-US" sz="1400" dirty="0" smtClean="0"/>
              <a:t>과 유사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개별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쿼리 반환 결과가 중복될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중복되는 건까지 모두 반환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INTERSECT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집합 연산자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00737" y="2260610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집합의 교집합 개념</a:t>
            </a:r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두 개 이상의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쿼리를 연결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 반환 </a:t>
            </a:r>
            <a:r>
              <a:rPr lang="ko-KR" altLang="en-US" sz="1400" dirty="0" smtClean="0"/>
              <a:t>결과 중  공통된 항목만 추출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MINUS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집합 연산자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00737" y="2260610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집합의 차</a:t>
            </a:r>
            <a:r>
              <a:rPr lang="ko-KR" altLang="en-US" sz="1400" dirty="0" smtClean="0"/>
              <a:t>집합 </a:t>
            </a:r>
            <a:r>
              <a:rPr lang="ko-KR" altLang="en-US" sz="1400" dirty="0"/>
              <a:t>개념</a:t>
            </a:r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두 개 이상의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쿼리를 연결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개별 </a:t>
            </a:r>
            <a:r>
              <a:rPr lang="en-US" altLang="ko-KR" sz="1400" dirty="0"/>
              <a:t>SELECT </a:t>
            </a:r>
            <a:r>
              <a:rPr lang="ko-KR" altLang="en-US" sz="1400" dirty="0"/>
              <a:t>쿼리 반환 </a:t>
            </a:r>
            <a:r>
              <a:rPr lang="ko-KR" altLang="en-US" sz="1400" dirty="0" smtClean="0"/>
              <a:t>결과 중  중복된 건을 제외한 선행 쿼리 결과 추출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집합 연산자 제한사항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집합 연산자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00737" y="2260610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개별 </a:t>
            </a:r>
            <a:r>
              <a:rPr lang="en-US" altLang="ko-KR" sz="1400" dirty="0"/>
              <a:t>SELECT </a:t>
            </a:r>
            <a:r>
              <a:rPr lang="ko-KR" altLang="en-US" sz="1400" dirty="0" smtClean="0"/>
              <a:t>쿼리의</a:t>
            </a:r>
            <a:r>
              <a:rPr lang="en-US" altLang="ko-KR" sz="1400" dirty="0" smtClean="0"/>
              <a:t> SELECT </a:t>
            </a:r>
            <a:r>
              <a:rPr lang="ko-KR" altLang="en-US" sz="1400" dirty="0" smtClean="0"/>
              <a:t>리스트 개수와 데이터 타입이 일치해야 함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 smtClean="0"/>
              <a:t>ORDER BY </a:t>
            </a:r>
            <a:r>
              <a:rPr lang="ko-KR" altLang="en-US" sz="1400" dirty="0" smtClean="0"/>
              <a:t>절은 맨 마지막 개별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쿼리에만 명시 가능함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 smtClean="0"/>
              <a:t>BLOB, CLOB, BFILE </a:t>
            </a:r>
            <a:r>
              <a:rPr lang="ko-KR" altLang="en-US" sz="1400" dirty="0" smtClean="0"/>
              <a:t>같은 </a:t>
            </a:r>
            <a:r>
              <a:rPr lang="en-US" altLang="ko-KR" sz="1400" dirty="0" smtClean="0"/>
              <a:t>LOB </a:t>
            </a:r>
            <a:r>
              <a:rPr lang="ko-KR" altLang="en-US" sz="1400" dirty="0" smtClean="0"/>
              <a:t>타입 컬럼은 집합 연산자 사용 불가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/>
              <a:t>UNION, INTERSECT, MINUS </a:t>
            </a:r>
            <a:r>
              <a:rPr lang="ko-KR" altLang="en-US" sz="1400" dirty="0"/>
              <a:t>연산자는 </a:t>
            </a:r>
            <a:r>
              <a:rPr lang="en-US" altLang="ko-KR" sz="1400" dirty="0"/>
              <a:t>LONG</a:t>
            </a:r>
            <a:r>
              <a:rPr lang="ko-KR" altLang="en-US" sz="1400" dirty="0"/>
              <a:t>형 컬럼에는 </a:t>
            </a:r>
            <a:r>
              <a:rPr lang="ko-KR" altLang="en-US" sz="1400" dirty="0" smtClean="0"/>
              <a:t>사용 불</a:t>
            </a:r>
            <a:r>
              <a:rPr lang="ko-KR" altLang="en-US" sz="1400" dirty="0"/>
              <a:t>가</a:t>
            </a:r>
            <a:endParaRPr lang="en-US" altLang="ko-KR" sz="1400" dirty="0"/>
          </a:p>
          <a:p>
            <a:pPr fontAlgn="base"/>
            <a:endParaRPr lang="en-US" altLang="ko-KR" sz="1400" dirty="0" smtClean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GROUPING SET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집합 연산자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00737" y="2260610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 smtClean="0"/>
              <a:t>ROLLUP, CUBE </a:t>
            </a:r>
            <a:r>
              <a:rPr lang="ko-KR" altLang="en-US" sz="1400" dirty="0" smtClean="0"/>
              <a:t>처럼 </a:t>
            </a:r>
            <a:r>
              <a:rPr lang="en-US" altLang="ko-KR" sz="1400" dirty="0" smtClean="0"/>
              <a:t>GROUP BY </a:t>
            </a:r>
            <a:r>
              <a:rPr lang="ko-KR" altLang="en-US" sz="1400" dirty="0" smtClean="0"/>
              <a:t>절에서 사용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 smtClean="0"/>
              <a:t>UNION ALL </a:t>
            </a:r>
            <a:r>
              <a:rPr lang="ko-KR" altLang="en-US" sz="1400" dirty="0" smtClean="0"/>
              <a:t>과 유사한 결과 반환</a:t>
            </a:r>
            <a:endParaRPr lang="en-US" altLang="ko-KR" sz="1400" dirty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GROUPING SETS (expr1, expr2, expr3</a:t>
            </a:r>
            <a:r>
              <a:rPr lang="en-US" altLang="ko-KR" sz="1400" dirty="0" smtClean="0"/>
              <a:t>)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>
                <a:sym typeface="Wingdings" pitchFamily="2" charset="2"/>
              </a:rPr>
              <a:t>  ((GROUP BY expr1) UNION ALL (GROUP BY expr2) UNION ALL (GROUP BY expr3)) </a:t>
            </a:r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84818"/>
                </a:solidFill>
              </a:rPr>
              <a:t>그룹쿼리와 집합 연산자</a:t>
            </a:r>
            <a:endParaRPr lang="ko-KR" altLang="en-US" sz="32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첫째 마당 오라클 프로그래밍의 시작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5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3387817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3388574"/>
            <a:ext cx="3960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기본 집계함수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GROUP BY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HAVING </a:t>
            </a:r>
            <a:r>
              <a:rPr lang="ko-KR" altLang="en-US" sz="2000" b="1" dirty="0" smtClean="0"/>
              <a:t>절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ROLLUP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CUBE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집합 연산자</a:t>
            </a:r>
            <a:endParaRPr lang="en-US" altLang="ko-KR" sz="2000" b="1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4050897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932040" y="4698969"/>
            <a:ext cx="675341" cy="475740"/>
            <a:chOff x="395536" y="1757809"/>
            <a:chExt cx="720080" cy="507256"/>
          </a:xfrm>
        </p:grpSpPr>
        <p:sp>
          <p:nvSpPr>
            <p:cNvPr id="37" name="순서도: 처리 3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4566274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그룹쿼리와 집합 연산자</a:t>
            </a:r>
            <a:endParaRPr lang="ko-KR" altLang="en-US" sz="28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949161" y="5401532"/>
            <a:ext cx="675341" cy="475740"/>
            <a:chOff x="395536" y="1757809"/>
            <a:chExt cx="720080" cy="507256"/>
          </a:xfrm>
        </p:grpSpPr>
        <p:sp>
          <p:nvSpPr>
            <p:cNvPr id="18" name="순서도: 처리 1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SUM</a:t>
            </a:r>
            <a:r>
              <a:rPr lang="en-US" altLang="ko-KR" sz="1600" dirty="0" smtClean="0"/>
              <a:t>(expr) : expr</a:t>
            </a:r>
            <a:r>
              <a:rPr lang="ko-KR" altLang="en-US" sz="1600" dirty="0" smtClean="0"/>
              <a:t>의 전체 합계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COUNT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쿼리 결과건 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로우</a:t>
            </a:r>
            <a:r>
              <a:rPr lang="ko-KR" altLang="en-US" sz="1600" dirty="0" smtClean="0"/>
              <a:t> 수 반환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기본 집계함수</a:t>
            </a:r>
            <a:endParaRPr lang="ko-KR" altLang="en-US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47056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AVG</a:t>
            </a:r>
            <a:r>
              <a:rPr lang="en-US" altLang="ko-KR" sz="1600" dirty="0" smtClean="0"/>
              <a:t>(expr) : expr</a:t>
            </a:r>
            <a:r>
              <a:rPr lang="ko-KR" altLang="en-US" sz="1600" dirty="0" smtClean="0"/>
              <a:t>의 평균</a:t>
            </a:r>
            <a:endParaRPr lang="ko-KR" altLang="en-US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453142" y="28168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7056" y="330647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MIN</a:t>
            </a:r>
            <a:r>
              <a:rPr lang="en-US" altLang="ko-KR" sz="1600" dirty="0" smtClean="0"/>
              <a:t>(expr) : expr</a:t>
            </a:r>
            <a:r>
              <a:rPr lang="ko-KR" altLang="en-US" sz="1600" dirty="0" smtClean="0"/>
              <a:t>의 최소값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339288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056" y="38825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MAX</a:t>
            </a:r>
            <a:r>
              <a:rPr lang="en-US" altLang="ko-KR" sz="1600" dirty="0" smtClean="0"/>
              <a:t>(expr) : expr</a:t>
            </a:r>
            <a:r>
              <a:rPr lang="ko-KR" altLang="en-US" sz="1600" dirty="0" smtClean="0"/>
              <a:t>의 최대값</a:t>
            </a:r>
            <a:endParaRPr lang="ko-KR" altLang="en-US" sz="1600" dirty="0"/>
          </a:p>
        </p:txBody>
      </p:sp>
      <p:sp>
        <p:nvSpPr>
          <p:cNvPr id="23" name="순서도: 추출 22"/>
          <p:cNvSpPr/>
          <p:nvPr/>
        </p:nvSpPr>
        <p:spPr>
          <a:xfrm rot="5400000">
            <a:off x="453142" y="39689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056" y="445859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VARIANCE</a:t>
            </a:r>
            <a:r>
              <a:rPr lang="en-US" altLang="ko-KR" sz="1600" dirty="0" smtClean="0"/>
              <a:t>(expr) : expr</a:t>
            </a:r>
            <a:r>
              <a:rPr lang="ko-KR" altLang="en-US" sz="1600" dirty="0" smtClean="0"/>
              <a:t>의 분</a:t>
            </a:r>
            <a:r>
              <a:rPr lang="ko-KR" altLang="en-US" sz="1600" dirty="0"/>
              <a:t>산</a:t>
            </a:r>
          </a:p>
        </p:txBody>
      </p:sp>
      <p:sp>
        <p:nvSpPr>
          <p:cNvPr id="28" name="순서도: 추출 27"/>
          <p:cNvSpPr/>
          <p:nvPr/>
        </p:nvSpPr>
        <p:spPr>
          <a:xfrm rot="5400000">
            <a:off x="453142" y="454500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7056" y="501317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STDDEV</a:t>
            </a:r>
            <a:r>
              <a:rPr lang="en-US" altLang="ko-KR" sz="1600" dirty="0" smtClean="0"/>
              <a:t>(expr) : expr</a:t>
            </a:r>
            <a:r>
              <a:rPr lang="ko-KR" altLang="en-US" sz="1600" dirty="0" smtClean="0"/>
              <a:t>의 표준편차</a:t>
            </a:r>
            <a:endParaRPr lang="ko-KR" altLang="en-US" sz="1600" dirty="0"/>
          </a:p>
        </p:txBody>
      </p:sp>
      <p:sp>
        <p:nvSpPr>
          <p:cNvPr id="35" name="순서도: 추출 34"/>
          <p:cNvSpPr/>
          <p:nvPr/>
        </p:nvSpPr>
        <p:spPr>
          <a:xfrm rot="5400000">
            <a:off x="453142" y="509958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GROUP BY </a:t>
            </a:r>
            <a:r>
              <a:rPr lang="ko-KR" altLang="en-US" sz="1600" dirty="0" smtClean="0"/>
              <a:t>절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GROUP BY</a:t>
            </a:r>
            <a:r>
              <a:rPr lang="ko-KR" altLang="en-US" sz="2800" b="1" dirty="0" smtClean="0"/>
              <a:t>와</a:t>
            </a:r>
            <a:r>
              <a:rPr lang="en-US" altLang="ko-KR" sz="2800" b="1" dirty="0" smtClean="0"/>
              <a:t> HAVING </a:t>
            </a:r>
            <a:r>
              <a:rPr lang="ko-KR" altLang="en-US" sz="2800" b="1" dirty="0" smtClean="0"/>
              <a:t>절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276872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ko-KR" altLang="en-US" sz="1400" dirty="0"/>
              <a:t>특정 그룹으로 묶어 데이터 집계 시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/>
              <a:t>WHERE</a:t>
            </a:r>
            <a:r>
              <a:rPr lang="ko-KR" altLang="en-US" sz="1400" dirty="0"/>
              <a:t>와 </a:t>
            </a:r>
            <a:r>
              <a:rPr lang="en-US" altLang="ko-KR" sz="1400" dirty="0"/>
              <a:t>ORDER BY</a:t>
            </a:r>
            <a:r>
              <a:rPr lang="ko-KR" altLang="en-US" sz="1400" dirty="0"/>
              <a:t>절</a:t>
            </a:r>
            <a:r>
              <a:rPr lang="en-US" altLang="ko-KR" sz="1400" dirty="0"/>
              <a:t> </a:t>
            </a:r>
            <a:r>
              <a:rPr lang="ko-KR" altLang="en-US" sz="1400" dirty="0"/>
              <a:t>사이에 위치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ko-KR" altLang="en-US" sz="1400" dirty="0"/>
              <a:t>집계함수와 함께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SELECT </a:t>
            </a:r>
            <a:r>
              <a:rPr lang="ko-KR" altLang="en-US" sz="1400" dirty="0"/>
              <a:t>리스트에서 집계함수를 제외한 모든 컬럼과 </a:t>
            </a:r>
            <a:r>
              <a:rPr lang="ko-KR" altLang="en-US" sz="1400" dirty="0" smtClean="0"/>
              <a:t>표현식은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절에 명시해야 </a:t>
            </a:r>
            <a:r>
              <a:rPr lang="ko-KR" altLang="en-US" sz="1400" dirty="0" smtClean="0"/>
              <a:t>함</a:t>
            </a:r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HAVING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절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GROUP BY</a:t>
            </a:r>
            <a:r>
              <a:rPr lang="ko-KR" altLang="en-US" sz="2800" b="1" dirty="0" smtClean="0"/>
              <a:t>와</a:t>
            </a:r>
            <a:r>
              <a:rPr lang="en-US" altLang="ko-KR" sz="2800" b="1" dirty="0" smtClean="0"/>
              <a:t> HAVING </a:t>
            </a:r>
            <a:r>
              <a:rPr lang="ko-KR" altLang="en-US" sz="2800" b="1" dirty="0" smtClean="0"/>
              <a:t>절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276872"/>
            <a:ext cx="817461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/>
              <a:t>GROUP BY</a:t>
            </a:r>
            <a:r>
              <a:rPr lang="ko-KR" altLang="en-US" sz="1400" dirty="0"/>
              <a:t>절 다음에 위치해 </a:t>
            </a:r>
            <a:r>
              <a:rPr lang="en-US" altLang="ko-KR" sz="1400" dirty="0"/>
              <a:t>GROUP BY</a:t>
            </a:r>
            <a:r>
              <a:rPr lang="ko-KR" altLang="en-US" sz="1400" dirty="0"/>
              <a:t>한 결과를 대상으로 다시 필터를 거는 </a:t>
            </a:r>
            <a:r>
              <a:rPr lang="ko-KR" altLang="en-US" sz="1400" dirty="0" smtClean="0"/>
              <a:t>역할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 smtClean="0"/>
              <a:t>HAVING </a:t>
            </a:r>
            <a:r>
              <a:rPr lang="ko-KR" altLang="en-US" sz="1400" dirty="0" smtClean="0"/>
              <a:t>다음에는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리스트에 사용했던 집계함수를 이용한 조건을 명시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ROLLUP </a:t>
            </a:r>
            <a:r>
              <a:rPr lang="en-US" altLang="ko-KR" sz="1600" dirty="0" smtClean="0"/>
              <a:t>(expr1, expr2, ...)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ROLLUP</a:t>
            </a:r>
            <a:r>
              <a:rPr lang="ko-KR" altLang="en-US" sz="2800" b="1" dirty="0" smtClean="0"/>
              <a:t>과 </a:t>
            </a:r>
            <a:r>
              <a:rPr lang="en-US" altLang="ko-KR" sz="2800" b="1" dirty="0" smtClean="0"/>
              <a:t>CUBE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00737" y="2204864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 smtClean="0"/>
              <a:t>GROUP BY </a:t>
            </a:r>
            <a:r>
              <a:rPr lang="ko-KR" altLang="en-US" sz="1400" dirty="0" smtClean="0"/>
              <a:t>절에서 사용됨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/>
              <a:t>expr</a:t>
            </a:r>
            <a:r>
              <a:rPr lang="ko-KR" altLang="en-US" sz="1400" dirty="0"/>
              <a:t>로 명시한 표현식을 기준으로 집계한 결과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추가 정보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집계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 smtClean="0"/>
              <a:t>expr</a:t>
            </a:r>
            <a:r>
              <a:rPr lang="ko-KR" altLang="en-US" sz="1400" dirty="0" smtClean="0"/>
              <a:t>로 명시한 표현식 수와 순서에 따라 레벨 별로 집계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 smtClean="0"/>
              <a:t>expr </a:t>
            </a:r>
            <a:r>
              <a:rPr lang="ko-KR" altLang="en-US" sz="1400" dirty="0" smtClean="0"/>
              <a:t>개수가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 라면</a:t>
            </a:r>
            <a:r>
              <a:rPr lang="en-US" altLang="ko-KR" sz="1400" dirty="0" smtClean="0"/>
              <a:t>, n+1 </a:t>
            </a:r>
            <a:r>
              <a:rPr lang="ko-KR" altLang="en-US" sz="1400" dirty="0" smtClean="0"/>
              <a:t>레벨까지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하위에서 상위 레벨 순으로 집계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CUBE </a:t>
            </a:r>
            <a:r>
              <a:rPr lang="en-US" altLang="ko-KR" sz="1600" dirty="0" smtClean="0"/>
              <a:t>(expr1, expr2, ...)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ROLLUP</a:t>
            </a:r>
            <a:r>
              <a:rPr lang="ko-KR" altLang="en-US" sz="2800" b="1" dirty="0" smtClean="0"/>
              <a:t>과 </a:t>
            </a:r>
            <a:r>
              <a:rPr lang="en-US" altLang="ko-KR" sz="2800" b="1" dirty="0" smtClean="0"/>
              <a:t>CUBE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00737" y="2204864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/>
              <a:t>GROUP BY </a:t>
            </a:r>
            <a:r>
              <a:rPr lang="ko-KR" altLang="en-US" sz="1400" dirty="0"/>
              <a:t>절에서 사용됨</a:t>
            </a:r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ko-KR" altLang="en-US" sz="1400" dirty="0"/>
              <a:t>명시한 표현식 개수에 따라 가능한 모든 조합별로 </a:t>
            </a:r>
            <a:r>
              <a:rPr lang="ko-KR" altLang="en-US" sz="1400" dirty="0" smtClean="0"/>
              <a:t>집계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 smtClean="0"/>
              <a:t>expr </a:t>
            </a:r>
            <a:r>
              <a:rPr lang="ko-KR" altLang="en-US" sz="1400" dirty="0" smtClean="0"/>
              <a:t>개수가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이면</a:t>
            </a:r>
            <a:r>
              <a:rPr lang="en-US" altLang="ko-KR" sz="1400" dirty="0" smtClean="0"/>
              <a:t> 2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총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가지 종류로 집계됨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68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UNION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집합 연산자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00737" y="2260610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</a:t>
            </a:r>
            <a:r>
              <a:rPr lang="ko-KR" altLang="en-US" sz="1400" dirty="0" smtClean="0"/>
              <a:t>집합의 합집합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개념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두 개 이상의 개별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쿼리를 연결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개별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쿼리 반환 결과가 중복될 경우 </a:t>
            </a:r>
            <a:r>
              <a:rPr lang="en-US" altLang="ko-KR" sz="1400" dirty="0" smtClean="0"/>
              <a:t>UNION </a:t>
            </a:r>
            <a:r>
              <a:rPr lang="ko-KR" altLang="en-US" sz="1400" dirty="0" smtClean="0"/>
              <a:t>연산 결과는 한 로우만 반환됨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482</Words>
  <Application>Microsoft Office PowerPoint</Application>
  <PresentationFormat>화면 슬라이드 쇼(4:3)</PresentationFormat>
  <Paragraphs>131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307</cp:revision>
  <dcterms:created xsi:type="dcterms:W3CDTF">2006-10-05T04:04:58Z</dcterms:created>
  <dcterms:modified xsi:type="dcterms:W3CDTF">2015-05-27T12:30:57Z</dcterms:modified>
</cp:coreProperties>
</file>