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71" r:id="rId3"/>
    <p:sldId id="270" r:id="rId4"/>
    <p:sldId id="378" r:id="rId5"/>
    <p:sldId id="473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내부조인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ko-KR" altLang="en-US" sz="1400" dirty="0"/>
              <a:t>서로 다른 두 테이블이 아닌 동일한 한 테이블을 사용해 </a:t>
            </a:r>
            <a:r>
              <a:rPr lang="ko-KR" altLang="en-US" sz="1400" dirty="0" smtClean="0"/>
              <a:t>조인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FROM   TAB1 a,  TAB1 b</a:t>
            </a:r>
          </a:p>
          <a:p>
            <a:r>
              <a:rPr lang="en-US" altLang="ko-KR" sz="1400" dirty="0" smtClean="0"/>
              <a:t>    WHERE</a:t>
            </a:r>
            <a:r>
              <a:rPr lang="en-US" altLang="ko-KR" sz="1400" b="1" dirty="0" smtClean="0"/>
              <a:t> a.col1 = b.col1</a:t>
            </a:r>
          </a:p>
          <a:p>
            <a:r>
              <a:rPr lang="en-US" altLang="ko-KR" sz="1400" dirty="0" smtClean="0"/>
              <a:t>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;</a:t>
            </a:r>
          </a:p>
          <a:p>
            <a:pPr fontAlgn="base"/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셀</a:t>
            </a:r>
            <a:r>
              <a:rPr lang="ko-KR" altLang="en-US" sz="1600" b="1" dirty="0"/>
              <a:t>프</a:t>
            </a:r>
            <a:r>
              <a:rPr lang="ko-KR" altLang="en-US" sz="1600" b="1" dirty="0" smtClean="0"/>
              <a:t> 조인</a:t>
            </a:r>
            <a:r>
              <a:rPr lang="en-US" altLang="ko-KR" sz="1600" b="1" dirty="0" smtClean="0"/>
              <a:t>(SELF JOIN)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 smtClean="0"/>
              <a:t>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ko-KR" altLang="en-US" sz="1400" dirty="0"/>
              <a:t>일반 조인을 확장한 </a:t>
            </a:r>
            <a:r>
              <a:rPr lang="ko-KR" altLang="en-US" sz="1400" dirty="0" smtClean="0"/>
              <a:t>개념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조인 </a:t>
            </a:r>
            <a:r>
              <a:rPr lang="ko-KR" altLang="en-US" sz="1400" dirty="0"/>
              <a:t>조건에 만족하는 데이터 뿐만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어느 한 쪽 테이블에 조인 조건에 명시된 </a:t>
            </a:r>
            <a:r>
              <a:rPr lang="ko-KR" altLang="en-US" sz="1400" dirty="0" err="1"/>
              <a:t>컬럼에</a:t>
            </a:r>
            <a:r>
              <a:rPr lang="ko-KR" altLang="en-US" sz="1400" dirty="0"/>
              <a:t> 값이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없거나</a:t>
            </a:r>
            <a:r>
              <a:rPr lang="en-US" altLang="ko-KR" sz="1400" dirty="0"/>
              <a:t>(NULL </a:t>
            </a:r>
            <a:r>
              <a:rPr lang="ko-KR" altLang="en-US" sz="1400" dirty="0"/>
              <a:t>이더라도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해당 </a:t>
            </a:r>
            <a:r>
              <a:rPr lang="ko-KR" altLang="en-US" sz="1400" dirty="0"/>
              <a:t>로우가 아예 없더라도 데이터를 모두 </a:t>
            </a:r>
            <a:r>
              <a:rPr lang="ko-KR" altLang="en-US" sz="1400" dirty="0" smtClean="0"/>
              <a:t>추출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조인조건에서 데이터가 없는 쪽 테이블의 컬럼 끝에 </a:t>
            </a:r>
            <a:r>
              <a:rPr lang="en-US" altLang="ko-KR" sz="1400" dirty="0" smtClean="0"/>
              <a:t>(+)</a:t>
            </a:r>
            <a:r>
              <a:rPr lang="ko-KR" altLang="en-US" sz="1400" dirty="0" smtClean="0"/>
              <a:t>를 붙인다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조인조건이 여러 개일 경우 모든 조인조건에 </a:t>
            </a:r>
            <a:r>
              <a:rPr lang="en-US" altLang="ko-KR" sz="1400" dirty="0" smtClean="0"/>
              <a:t>(+)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붙여야 한다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 smtClean="0"/>
              <a:t> 조인</a:t>
            </a:r>
            <a:r>
              <a:rPr lang="en-US" altLang="ko-KR" sz="1600" b="1" dirty="0" smtClean="0"/>
              <a:t>(OUTER JOIN)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 smtClean="0"/>
              <a:t>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a.department_id, a.department_name, b.job_id, b.department_id</a:t>
            </a:r>
            <a:endParaRPr lang="ko-KR" altLang="ko-KR" sz="1400" dirty="0"/>
          </a:p>
          <a:p>
            <a:r>
              <a:rPr lang="en-US" altLang="ko-KR" sz="1400" dirty="0"/>
              <a:t>     FROM departments a,</a:t>
            </a:r>
            <a:endParaRPr lang="ko-KR" altLang="ko-KR" sz="1400" dirty="0"/>
          </a:p>
          <a:p>
            <a:r>
              <a:rPr lang="en-US" altLang="ko-KR" sz="1400" dirty="0"/>
              <a:t>               job_history b</a:t>
            </a:r>
            <a:endParaRPr lang="ko-KR" altLang="ko-KR" sz="1400" dirty="0"/>
          </a:p>
          <a:p>
            <a:r>
              <a:rPr lang="en-US" altLang="ko-KR" sz="1400" dirty="0"/>
              <a:t>   WHERE a.department_id = b.department_id;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ko-KR" altLang="en-US" sz="1400" dirty="0">
                <a:sym typeface="Wingdings" pitchFamily="2" charset="2"/>
              </a:rPr>
              <a:t>일반조인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결과는 </a:t>
            </a:r>
            <a:r>
              <a:rPr lang="en-US" altLang="ko-KR" sz="1400" dirty="0">
                <a:sym typeface="Wingdings" pitchFamily="2" charset="2"/>
              </a:rPr>
              <a:t>10</a:t>
            </a:r>
            <a:r>
              <a:rPr lang="ko-KR" altLang="en-US" sz="1400" dirty="0">
                <a:sym typeface="Wingdings" pitchFamily="2" charset="2"/>
              </a:rPr>
              <a:t>건</a:t>
            </a:r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SELECT a.department_id, a.department_name, b.job_id, b.department_id</a:t>
            </a:r>
            <a:endParaRPr lang="ko-KR" altLang="ko-KR" sz="1400" dirty="0"/>
          </a:p>
          <a:p>
            <a:r>
              <a:rPr lang="en-US" altLang="ko-KR" sz="1400" dirty="0" smtClean="0"/>
              <a:t>     FROM </a:t>
            </a:r>
            <a:r>
              <a:rPr lang="en-US" altLang="ko-KR" sz="1400" dirty="0"/>
              <a:t>departments a,</a:t>
            </a:r>
            <a:endParaRPr lang="ko-KR" altLang="ko-KR" sz="1400" dirty="0"/>
          </a:p>
          <a:p>
            <a:r>
              <a:rPr lang="en-US" altLang="ko-KR" sz="1400" dirty="0" smtClean="0"/>
              <a:t>               </a:t>
            </a:r>
            <a:r>
              <a:rPr lang="en-US" altLang="ko-KR" sz="1400" dirty="0"/>
              <a:t>job_history b</a:t>
            </a:r>
            <a:endParaRPr lang="ko-KR" altLang="ko-KR" sz="1400" dirty="0"/>
          </a:p>
          <a:p>
            <a:r>
              <a:rPr lang="en-US" altLang="ko-KR" sz="1400" dirty="0" smtClean="0"/>
              <a:t>   WHERE </a:t>
            </a:r>
            <a:r>
              <a:rPr lang="en-US" altLang="ko-KR" sz="1400" dirty="0"/>
              <a:t>a.department_id = </a:t>
            </a:r>
            <a:r>
              <a:rPr lang="en-US" altLang="ko-KR" sz="1400" dirty="0" smtClean="0"/>
              <a:t>b.department_id</a:t>
            </a:r>
            <a:r>
              <a:rPr lang="en-US" altLang="ko-KR" sz="1400" b="1" dirty="0" smtClean="0"/>
              <a:t>(+)</a:t>
            </a:r>
            <a:r>
              <a:rPr lang="en-US" altLang="ko-KR" sz="1400" dirty="0" smtClean="0"/>
              <a:t>;</a:t>
            </a:r>
            <a:endParaRPr lang="ko-KR" altLang="ko-KR" sz="1400" dirty="0"/>
          </a:p>
          <a:p>
            <a:r>
              <a:rPr lang="en-US" altLang="ko-KR" sz="1400" dirty="0" smtClean="0"/>
              <a:t>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dirty="0" smtClean="0">
                <a:sym typeface="Wingdings" pitchFamily="2" charset="2"/>
              </a:rPr>
              <a:t>외부조인</a:t>
            </a:r>
            <a:r>
              <a:rPr lang="en-US" altLang="ko-KR" sz="1400" dirty="0" smtClean="0">
                <a:sym typeface="Wingdings" pitchFamily="2" charset="2"/>
              </a:rPr>
              <a:t>, </a:t>
            </a:r>
            <a:r>
              <a:rPr lang="ko-KR" altLang="en-US" sz="1400" dirty="0" smtClean="0">
                <a:sym typeface="Wingdings" pitchFamily="2" charset="2"/>
              </a:rPr>
              <a:t>결과는 </a:t>
            </a:r>
            <a:r>
              <a:rPr lang="en-US" altLang="ko-KR" sz="1400" dirty="0" smtClean="0">
                <a:sym typeface="Wingdings" pitchFamily="2" charset="2"/>
              </a:rPr>
              <a:t>31</a:t>
            </a:r>
            <a:r>
              <a:rPr lang="ko-KR" altLang="en-US" sz="1400" dirty="0" smtClean="0">
                <a:sym typeface="Wingdings" pitchFamily="2" charset="2"/>
              </a:rPr>
              <a:t>건</a:t>
            </a:r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 smtClean="0"/>
              <a:t> 조인</a:t>
            </a:r>
            <a:r>
              <a:rPr lang="en-US" altLang="ko-KR" sz="1600" b="1" dirty="0" smtClean="0"/>
              <a:t>(OUTER JOIN)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 smtClean="0"/>
              <a:t>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ko-KR" altLang="en-US" sz="1400" dirty="0"/>
              <a:t>한 번에 한 테이블에만 외부 </a:t>
            </a:r>
            <a:r>
              <a:rPr lang="ko-KR" altLang="en-US" sz="1400" dirty="0" smtClean="0"/>
              <a:t>조인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A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테이블을 외부 조인으로 연결했다면</a:t>
            </a:r>
            <a:r>
              <a:rPr lang="en-US" altLang="ko-KR" sz="1400" dirty="0"/>
              <a:t>, </a:t>
            </a:r>
            <a:r>
              <a:rPr lang="ko-KR" altLang="en-US" sz="1400" dirty="0"/>
              <a:t>동시에 </a:t>
            </a:r>
            <a:r>
              <a:rPr lang="en-US" altLang="ko-KR" sz="1400" dirty="0"/>
              <a:t>A</a:t>
            </a:r>
            <a:r>
              <a:rPr lang="ko-KR" altLang="en-US" sz="1400" dirty="0"/>
              <a:t>와 </a:t>
            </a:r>
            <a:r>
              <a:rPr lang="en-US" altLang="ko-KR" sz="1400" dirty="0"/>
              <a:t>C </a:t>
            </a:r>
            <a:r>
              <a:rPr lang="ko-KR" altLang="en-US" sz="1400" dirty="0"/>
              <a:t>테이블에 외부 조인을 걸 수는 없다</a:t>
            </a:r>
            <a:r>
              <a:rPr lang="en-US" altLang="ko-KR" sz="1400" dirty="0"/>
              <a:t>.</a:t>
            </a:r>
          </a:p>
          <a:p>
            <a:pPr fontAlgn="base"/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(+)</a:t>
            </a:r>
            <a:r>
              <a:rPr lang="ko-KR" altLang="en-US" sz="1400" dirty="0"/>
              <a:t>연산자가 붙은 조건과 </a:t>
            </a:r>
            <a:r>
              <a:rPr lang="en-US" altLang="ko-KR" sz="1400" dirty="0"/>
              <a:t>OR</a:t>
            </a:r>
            <a:r>
              <a:rPr lang="ko-KR" altLang="en-US" sz="1400" dirty="0"/>
              <a:t>를 같이 사용할 수 </a:t>
            </a:r>
            <a:r>
              <a:rPr lang="ko-KR" altLang="en-US" sz="1400" dirty="0" smtClean="0"/>
              <a:t>없다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(+)</a:t>
            </a:r>
            <a:r>
              <a:rPr lang="ko-KR" altLang="en-US" sz="1400" dirty="0"/>
              <a:t>연산자가 붙은 조건에는 </a:t>
            </a:r>
            <a:r>
              <a:rPr lang="en-US" altLang="ko-KR" sz="1400" dirty="0"/>
              <a:t>IN </a:t>
            </a:r>
            <a:r>
              <a:rPr lang="ko-KR" altLang="en-US" sz="1400" dirty="0"/>
              <a:t>연산자를 같이 사용할 수 </a:t>
            </a:r>
            <a:r>
              <a:rPr lang="ko-KR" altLang="en-US" sz="1400" dirty="0" smtClean="0"/>
              <a:t>없다</a:t>
            </a:r>
            <a:r>
              <a:rPr lang="en-US" altLang="ko-KR" sz="1400" dirty="0" smtClean="0"/>
              <a:t>.  </a:t>
            </a:r>
            <a:r>
              <a:rPr lang="ko-KR" altLang="en-US" sz="1400" dirty="0"/>
              <a:t>단 </a:t>
            </a:r>
            <a:r>
              <a:rPr lang="en-US" altLang="ko-KR" sz="1400" dirty="0"/>
              <a:t>IN</a:t>
            </a:r>
            <a:r>
              <a:rPr lang="ko-KR" altLang="en-US" sz="1400" dirty="0"/>
              <a:t>절에 포함되는 값이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1</a:t>
            </a:r>
            <a:r>
              <a:rPr lang="ko-KR" altLang="en-US" sz="1400" dirty="0"/>
              <a:t>개인 때는 사용 가능하다</a:t>
            </a:r>
            <a:r>
              <a:rPr lang="en-US" altLang="ko-KR" sz="1400" dirty="0"/>
              <a:t>. </a:t>
            </a: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 smtClean="0"/>
              <a:t> 조인</a:t>
            </a:r>
            <a:r>
              <a:rPr lang="en-US" altLang="ko-KR" sz="1600" b="1" dirty="0" smtClean="0"/>
              <a:t>(OUTER JOIN)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외</a:t>
            </a:r>
            <a:r>
              <a:rPr lang="ko-KR" altLang="en-US" sz="1600" b="1" dirty="0"/>
              <a:t>부</a:t>
            </a:r>
            <a:r>
              <a:rPr lang="ko-KR" altLang="en-US" sz="1600" b="1" dirty="0" smtClean="0"/>
              <a:t>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조인조건이 없는 조인</a:t>
            </a:r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FROM </a:t>
            </a:r>
            <a:r>
              <a:rPr lang="ko-KR" altLang="en-US" sz="1400" dirty="0" smtClean="0"/>
              <a:t>절에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B, 2</a:t>
            </a:r>
            <a:r>
              <a:rPr lang="ko-KR" altLang="en-US" sz="1400" dirty="0" smtClean="0"/>
              <a:t>개의 테이블을 명시했을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추출되는 데이터는 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A </a:t>
            </a:r>
            <a:r>
              <a:rPr lang="ko-KR" altLang="en-US" sz="1400" dirty="0" smtClean="0"/>
              <a:t>테이블 데이터 건수 </a:t>
            </a:r>
            <a:r>
              <a:rPr lang="en-US" altLang="ko-KR" sz="1400" dirty="0" smtClean="0"/>
              <a:t>* B </a:t>
            </a:r>
            <a:r>
              <a:rPr lang="ko-KR" altLang="en-US" sz="1400" dirty="0" smtClean="0"/>
              <a:t>테이블 데이터 건수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카타시안 조인</a:t>
            </a:r>
            <a:r>
              <a:rPr lang="en-US" altLang="ko-KR" sz="1600" b="1" dirty="0"/>
              <a:t>(CATASIAN PRODUCT)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ANSI SQL </a:t>
            </a:r>
            <a:r>
              <a:rPr lang="ko-KR" altLang="en-US" sz="1600" b="1" dirty="0" smtClean="0"/>
              <a:t>문법을 사용한 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ANSI </a:t>
            </a:r>
            <a:r>
              <a:rPr lang="ko-KR" altLang="en-US" sz="2800" b="1" dirty="0" smtClean="0"/>
              <a:t>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SELECT A.</a:t>
            </a:r>
            <a:r>
              <a:rPr lang="ko-KR" altLang="ko-KR" sz="1400" dirty="0"/>
              <a:t>컬럼</a:t>
            </a:r>
            <a:r>
              <a:rPr lang="en-US" altLang="ko-KR" sz="1400" dirty="0"/>
              <a:t>1, A.</a:t>
            </a:r>
            <a:r>
              <a:rPr lang="ko-KR" altLang="ko-KR" sz="1400" dirty="0"/>
              <a:t>컬럼</a:t>
            </a:r>
            <a:r>
              <a:rPr lang="en-US" altLang="ko-KR" sz="1400" dirty="0"/>
              <a:t>2, B.</a:t>
            </a:r>
            <a:r>
              <a:rPr lang="ko-KR" altLang="ko-KR" sz="1400" dirty="0"/>
              <a:t>컬럼</a:t>
            </a:r>
            <a:r>
              <a:rPr lang="en-US" altLang="ko-KR" sz="1400" dirty="0"/>
              <a:t>1, B.</a:t>
            </a:r>
            <a:r>
              <a:rPr lang="ko-KR" altLang="ko-KR" sz="1400" dirty="0"/>
              <a:t>컬럼</a:t>
            </a:r>
            <a:r>
              <a:rPr lang="en-US" altLang="ko-KR" sz="1400" dirty="0"/>
              <a:t>2 …</a:t>
            </a:r>
            <a:endParaRPr lang="ko-KR" altLang="ko-KR" sz="1400" dirty="0"/>
          </a:p>
          <a:p>
            <a:r>
              <a:rPr lang="en-US" altLang="ko-KR" sz="1400" dirty="0" smtClean="0"/>
              <a:t>    FROM </a:t>
            </a:r>
            <a:r>
              <a:rPr lang="ko-KR" altLang="ko-KR" sz="1400" dirty="0"/>
              <a:t>테이블</a:t>
            </a:r>
            <a:r>
              <a:rPr lang="en-US" altLang="ko-KR" sz="1400" dirty="0"/>
              <a:t> A</a:t>
            </a:r>
            <a:endParaRPr lang="ko-KR" altLang="ko-KR" sz="1400" dirty="0"/>
          </a:p>
          <a:p>
            <a:r>
              <a:rPr lang="en-US" altLang="ko-KR" sz="1400" b="1" dirty="0" smtClean="0"/>
              <a:t>    INNER </a:t>
            </a:r>
            <a:r>
              <a:rPr lang="en-US" altLang="ko-KR" sz="1400" b="1" dirty="0"/>
              <a:t>JOIN</a:t>
            </a:r>
            <a:r>
              <a:rPr lang="en-US" altLang="ko-KR" sz="1400" dirty="0"/>
              <a:t> </a:t>
            </a:r>
            <a:r>
              <a:rPr lang="ko-KR" altLang="ko-KR" sz="1400" dirty="0"/>
              <a:t>테이블</a:t>
            </a:r>
            <a:r>
              <a:rPr lang="en-US" altLang="ko-KR" sz="1400" dirty="0"/>
              <a:t> B</a:t>
            </a:r>
            <a:endParaRPr lang="ko-KR" altLang="ko-KR" sz="1400" dirty="0"/>
          </a:p>
          <a:p>
            <a:r>
              <a:rPr lang="en-US" altLang="ko-KR" sz="1400" b="1" dirty="0" smtClean="0"/>
              <a:t>    ON </a:t>
            </a:r>
            <a:r>
              <a:rPr lang="en-US" altLang="ko-KR" sz="1400" dirty="0"/>
              <a:t>( A.</a:t>
            </a:r>
            <a:r>
              <a:rPr lang="ko-KR" altLang="ko-KR" sz="1400" dirty="0"/>
              <a:t>컬럼</a:t>
            </a:r>
            <a:r>
              <a:rPr lang="en-US" altLang="ko-KR" sz="1400" dirty="0"/>
              <a:t>1 = B.</a:t>
            </a:r>
            <a:r>
              <a:rPr lang="ko-KR" altLang="ko-KR" sz="1400" dirty="0"/>
              <a:t>컬럼</a:t>
            </a:r>
            <a:r>
              <a:rPr lang="en-US" altLang="ko-KR" sz="1400" dirty="0"/>
              <a:t>1) 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-- </a:t>
            </a:r>
            <a:r>
              <a:rPr lang="ko-KR" altLang="ko-KR" sz="1400" b="1" dirty="0">
                <a:solidFill>
                  <a:srgbClr val="00B0F0"/>
                </a:solidFill>
              </a:rPr>
              <a:t>조인 조건</a:t>
            </a:r>
            <a:endParaRPr lang="ko-KR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 smtClean="0"/>
              <a:t>    WHERE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;</a:t>
            </a:r>
            <a:endParaRPr lang="ko-KR" altLang="ko-KR" sz="1400" dirty="0"/>
          </a:p>
          <a:p>
            <a:pPr fontAlgn="base"/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ko-KR" altLang="en-US" sz="1400" dirty="0" smtClean="0"/>
              <a:t>● 내부조인의 경우 </a:t>
            </a:r>
            <a:r>
              <a:rPr lang="en-US" altLang="ko-KR" sz="1400" dirty="0" smtClean="0"/>
              <a:t>FROM </a:t>
            </a:r>
            <a:r>
              <a:rPr lang="ko-KR" altLang="en-US" sz="1400" dirty="0" smtClean="0"/>
              <a:t>절에 </a:t>
            </a:r>
            <a:r>
              <a:rPr lang="en-US" altLang="ko-KR" sz="1400" b="1" dirty="0" smtClean="0"/>
              <a:t>INNER JOIN</a:t>
            </a:r>
            <a:r>
              <a:rPr lang="ko-KR" altLang="en-US" sz="1400" dirty="0" smtClean="0"/>
              <a:t>을 명시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조인조건은 </a:t>
            </a:r>
            <a:r>
              <a:rPr lang="en-US" altLang="ko-KR" sz="1400" b="1" dirty="0" smtClean="0"/>
              <a:t>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절에 명시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테이블간 조인조건 외의 다른 조건은 </a:t>
            </a:r>
            <a:r>
              <a:rPr lang="en-US" altLang="ko-KR" sz="1400" dirty="0" smtClean="0"/>
              <a:t>WHERE </a:t>
            </a:r>
            <a:r>
              <a:rPr lang="ko-KR" altLang="en-US" sz="1400" dirty="0" smtClean="0"/>
              <a:t>절에 명시한다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ANSI </a:t>
            </a:r>
            <a:r>
              <a:rPr lang="ko-KR" altLang="en-US" sz="1600" b="1" dirty="0" smtClean="0"/>
              <a:t>내부조인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ANSI </a:t>
            </a:r>
            <a:r>
              <a:rPr lang="ko-KR" altLang="en-US" sz="2800" b="1" dirty="0" smtClean="0"/>
              <a:t>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39362"/>
            <a:ext cx="817461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SELECT A.</a:t>
            </a:r>
            <a:r>
              <a:rPr lang="ko-KR" altLang="ko-KR" sz="1400" dirty="0"/>
              <a:t>컬럼</a:t>
            </a:r>
            <a:r>
              <a:rPr lang="en-US" altLang="ko-KR" sz="1400" dirty="0"/>
              <a:t>1, A.</a:t>
            </a:r>
            <a:r>
              <a:rPr lang="ko-KR" altLang="ko-KR" sz="1400" dirty="0"/>
              <a:t>컬럼</a:t>
            </a:r>
            <a:r>
              <a:rPr lang="en-US" altLang="ko-KR" sz="1400" dirty="0"/>
              <a:t>2, B.</a:t>
            </a:r>
            <a:r>
              <a:rPr lang="ko-KR" altLang="ko-KR" sz="1400" dirty="0"/>
              <a:t>컬럼</a:t>
            </a:r>
            <a:r>
              <a:rPr lang="en-US" altLang="ko-KR" sz="1400" dirty="0"/>
              <a:t>1, B.</a:t>
            </a:r>
            <a:r>
              <a:rPr lang="ko-KR" altLang="ko-KR" sz="1400" dirty="0"/>
              <a:t>컬럼</a:t>
            </a:r>
            <a:r>
              <a:rPr lang="en-US" altLang="ko-KR" sz="1400" dirty="0"/>
              <a:t>2 …</a:t>
            </a:r>
            <a:endParaRPr lang="ko-KR" altLang="ko-KR" sz="1400" dirty="0"/>
          </a:p>
          <a:p>
            <a:r>
              <a:rPr lang="en-US" altLang="ko-KR" sz="1400" dirty="0" smtClean="0"/>
              <a:t>    FROM </a:t>
            </a:r>
            <a:r>
              <a:rPr lang="ko-KR" altLang="ko-KR" sz="1400" dirty="0"/>
              <a:t>테이블</a:t>
            </a:r>
            <a:r>
              <a:rPr lang="en-US" altLang="ko-KR" sz="1400" dirty="0"/>
              <a:t> A</a:t>
            </a:r>
            <a:endParaRPr lang="ko-KR" altLang="ko-KR" sz="1400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/>
              <a:t>LEFT(RIGHT) [OUTER] JOIN</a:t>
            </a:r>
            <a:r>
              <a:rPr lang="en-US" altLang="ko-KR" sz="1400" dirty="0"/>
              <a:t> </a:t>
            </a:r>
            <a:r>
              <a:rPr lang="ko-KR" altLang="ko-KR" sz="1400" dirty="0"/>
              <a:t>테이블</a:t>
            </a:r>
            <a:r>
              <a:rPr lang="en-US" altLang="ko-KR" sz="1400" dirty="0"/>
              <a:t> B</a:t>
            </a:r>
            <a:endParaRPr lang="ko-KR" altLang="ko-KR" sz="1400" dirty="0"/>
          </a:p>
          <a:p>
            <a:r>
              <a:rPr lang="en-US" altLang="ko-KR" sz="1400" b="1" dirty="0" smtClean="0"/>
              <a:t>    ON </a:t>
            </a:r>
            <a:r>
              <a:rPr lang="en-US" altLang="ko-KR" sz="1400" dirty="0"/>
              <a:t>( A.</a:t>
            </a:r>
            <a:r>
              <a:rPr lang="ko-KR" altLang="ko-KR" sz="1400" dirty="0"/>
              <a:t>컬럼</a:t>
            </a:r>
            <a:r>
              <a:rPr lang="en-US" altLang="ko-KR" sz="1400" dirty="0"/>
              <a:t>1 = B.</a:t>
            </a:r>
            <a:r>
              <a:rPr lang="ko-KR" altLang="ko-KR" sz="1400" dirty="0"/>
              <a:t>컬럼</a:t>
            </a:r>
            <a:r>
              <a:rPr lang="en-US" altLang="ko-KR" sz="1400" dirty="0"/>
              <a:t>1) 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-- </a:t>
            </a:r>
            <a:r>
              <a:rPr lang="ko-KR" altLang="ko-KR" sz="1400" b="1" dirty="0">
                <a:solidFill>
                  <a:srgbClr val="00B0F0"/>
                </a:solidFill>
              </a:rPr>
              <a:t>조인 조건</a:t>
            </a:r>
            <a:endParaRPr lang="ko-KR" altLang="ko-KR" sz="1400" dirty="0">
              <a:solidFill>
                <a:srgbClr val="00B0F0"/>
              </a:solidFill>
            </a:endParaRPr>
          </a:p>
          <a:p>
            <a:r>
              <a:rPr lang="en-US" altLang="ko-KR" sz="1400" dirty="0" smtClean="0"/>
              <a:t>    WHERE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;</a:t>
            </a:r>
            <a:endParaRPr lang="ko-KR" altLang="ko-KR" sz="1400" dirty="0"/>
          </a:p>
          <a:p>
            <a:pPr fontAlgn="base"/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FROM </a:t>
            </a:r>
            <a:r>
              <a:rPr lang="ko-KR" altLang="en-US" sz="1400" dirty="0" smtClean="0"/>
              <a:t>절에 </a:t>
            </a:r>
            <a:r>
              <a:rPr lang="en-US" altLang="ko-KR" sz="1400" b="1" dirty="0"/>
              <a:t>LEFT(RIGHT) [OUTER] JOIN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을 명시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조인조건은 </a:t>
            </a:r>
            <a:r>
              <a:rPr lang="en-US" altLang="ko-KR" sz="1400" b="1" dirty="0"/>
              <a:t>ON</a:t>
            </a:r>
            <a:r>
              <a:rPr lang="en-US" altLang="ko-KR" sz="1400" dirty="0"/>
              <a:t> </a:t>
            </a:r>
            <a:r>
              <a:rPr lang="ko-KR" altLang="en-US" sz="1400" dirty="0"/>
              <a:t>절에 명시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일반외부조인에서는 기준 </a:t>
            </a:r>
            <a:r>
              <a:rPr lang="ko-KR" altLang="en-US" sz="1400" dirty="0"/>
              <a:t>테이블과 대상 테이블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데이터가 없는 테이블</a:t>
            </a:r>
            <a:r>
              <a:rPr lang="en-US" altLang="ko-KR" sz="1400" dirty="0"/>
              <a:t>)</a:t>
            </a:r>
            <a:r>
              <a:rPr lang="ko-KR" altLang="en-US" sz="1400" dirty="0"/>
              <a:t>에서 대상 </a:t>
            </a:r>
            <a:r>
              <a:rPr lang="ko-KR" altLang="en-US" sz="1400" dirty="0" err="1"/>
              <a:t>테이블쪽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조인 </a:t>
            </a:r>
            <a:r>
              <a:rPr lang="ko-KR" altLang="en-US" sz="1400" dirty="0"/>
              <a:t>조건에 </a:t>
            </a:r>
            <a:r>
              <a:rPr lang="en-US" altLang="ko-KR" sz="1400" b="1" dirty="0"/>
              <a:t>(+)</a:t>
            </a:r>
            <a:r>
              <a:rPr lang="ko-KR" altLang="en-US" sz="1400" dirty="0"/>
              <a:t>를 붙였지만</a:t>
            </a:r>
            <a:r>
              <a:rPr lang="en-US" altLang="ko-KR" sz="1400" dirty="0"/>
              <a:t>, ANSI </a:t>
            </a:r>
            <a:r>
              <a:rPr lang="ko-KR" altLang="en-US" sz="1400" dirty="0"/>
              <a:t>외부 조인은 </a:t>
            </a:r>
            <a:r>
              <a:rPr lang="en-US" altLang="ko-KR" sz="1400" dirty="0"/>
              <a:t>FROM</a:t>
            </a:r>
            <a:r>
              <a:rPr lang="ko-KR" altLang="en-US" sz="1400" dirty="0"/>
              <a:t>절에 명시된 테이블 순서에 입각해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먼저 </a:t>
            </a:r>
            <a:r>
              <a:rPr lang="ko-KR" altLang="en-US" sz="1400" dirty="0"/>
              <a:t>명시된 테이블 기준으로 </a:t>
            </a:r>
            <a:r>
              <a:rPr lang="en-US" altLang="ko-KR" sz="1400" dirty="0"/>
              <a:t>LEFT </a:t>
            </a:r>
            <a:r>
              <a:rPr lang="ko-KR" altLang="en-US" sz="1400" dirty="0"/>
              <a:t>혹은 </a:t>
            </a:r>
            <a:r>
              <a:rPr lang="en-US" altLang="ko-KR" sz="1400" dirty="0"/>
              <a:t>RIGHT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붙인다</a:t>
            </a:r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b="1" dirty="0"/>
              <a:t>OUTER</a:t>
            </a:r>
            <a:r>
              <a:rPr lang="ko-KR" altLang="en-US" sz="1400" dirty="0"/>
              <a:t>는</a:t>
            </a:r>
            <a:r>
              <a:rPr lang="en-US" altLang="ko-KR" sz="1400" dirty="0"/>
              <a:t> </a:t>
            </a:r>
            <a:r>
              <a:rPr lang="ko-KR" altLang="en-US" sz="1400" dirty="0"/>
              <a:t>생략 가능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ANSI </a:t>
            </a:r>
            <a:r>
              <a:rPr lang="ko-KR" altLang="en-US" sz="1600" b="1" dirty="0"/>
              <a:t>외</a:t>
            </a:r>
            <a:r>
              <a:rPr lang="ko-KR" altLang="en-US" sz="1600" b="1" dirty="0" smtClean="0"/>
              <a:t>부조인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ANSI </a:t>
            </a:r>
            <a:r>
              <a:rPr lang="ko-KR" altLang="en-US" sz="2800" b="1" dirty="0" smtClean="0"/>
              <a:t>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39362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en-US" altLang="ko-KR" sz="1400" dirty="0"/>
              <a:t>SELECT A.</a:t>
            </a:r>
            <a:r>
              <a:rPr lang="ko-KR" altLang="ko-KR" sz="1400" dirty="0"/>
              <a:t>컬럼</a:t>
            </a:r>
            <a:r>
              <a:rPr lang="en-US" altLang="ko-KR" sz="1400" dirty="0"/>
              <a:t>1, A.</a:t>
            </a:r>
            <a:r>
              <a:rPr lang="ko-KR" altLang="ko-KR" sz="1400" dirty="0"/>
              <a:t>컬럼</a:t>
            </a:r>
            <a:r>
              <a:rPr lang="en-US" altLang="ko-KR" sz="1400" dirty="0"/>
              <a:t>2, B.</a:t>
            </a:r>
            <a:r>
              <a:rPr lang="ko-KR" altLang="ko-KR" sz="1400" dirty="0"/>
              <a:t>컬럼</a:t>
            </a:r>
            <a:r>
              <a:rPr lang="en-US" altLang="ko-KR" sz="1400" dirty="0"/>
              <a:t>1, B.</a:t>
            </a:r>
            <a:r>
              <a:rPr lang="ko-KR" altLang="ko-KR" sz="1400" dirty="0"/>
              <a:t>컬럼</a:t>
            </a:r>
            <a:r>
              <a:rPr lang="en-US" altLang="ko-KR" sz="1400" dirty="0"/>
              <a:t>2 …</a:t>
            </a:r>
            <a:endParaRPr lang="ko-KR" altLang="ko-KR" sz="1400" dirty="0"/>
          </a:p>
          <a:p>
            <a:r>
              <a:rPr lang="en-US" altLang="ko-KR" sz="1400" dirty="0"/>
              <a:t>    FROM </a:t>
            </a:r>
            <a:r>
              <a:rPr lang="ko-KR" altLang="ko-KR" sz="1400" dirty="0"/>
              <a:t>테이블</a:t>
            </a:r>
            <a:r>
              <a:rPr lang="en-US" altLang="ko-KR" sz="1400" dirty="0"/>
              <a:t> A</a:t>
            </a:r>
            <a:endParaRPr lang="ko-KR" altLang="ko-KR" sz="1400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smtClean="0"/>
              <a:t>CROSS JOIN</a:t>
            </a:r>
            <a:r>
              <a:rPr lang="en-US" altLang="ko-KR" sz="1400" dirty="0" smtClean="0"/>
              <a:t> </a:t>
            </a:r>
            <a:r>
              <a:rPr lang="ko-KR" altLang="ko-KR" sz="1400" dirty="0"/>
              <a:t>테이블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B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WHERE ….</a:t>
            </a:r>
          </a:p>
          <a:p>
            <a:r>
              <a:rPr lang="en-US" altLang="ko-KR" sz="1400" dirty="0"/>
              <a:t>     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카타시안 조인을 </a:t>
            </a:r>
            <a:r>
              <a:rPr lang="en-US" altLang="ko-KR" sz="1400" dirty="0" smtClean="0"/>
              <a:t>ANSI </a:t>
            </a:r>
            <a:r>
              <a:rPr lang="ko-KR" altLang="en-US" sz="1400" dirty="0" smtClean="0"/>
              <a:t>조인에서는 </a:t>
            </a:r>
            <a:r>
              <a:rPr lang="en-US" altLang="ko-KR" sz="1400" dirty="0" smtClean="0"/>
              <a:t>CROSS </a:t>
            </a:r>
            <a:r>
              <a:rPr lang="ko-KR" altLang="en-US" sz="1400" dirty="0" smtClean="0"/>
              <a:t>조인이라 함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FROM </a:t>
            </a:r>
            <a:r>
              <a:rPr lang="ko-KR" altLang="en-US" sz="1400" dirty="0" smtClean="0"/>
              <a:t>절에 </a:t>
            </a:r>
            <a:r>
              <a:rPr lang="en-US" altLang="ko-KR" sz="1400" b="1" dirty="0" smtClean="0"/>
              <a:t>CROSS JOIN </a:t>
            </a:r>
            <a:r>
              <a:rPr lang="ko-KR" altLang="en-US" sz="1400" dirty="0" smtClean="0"/>
              <a:t>명시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ANSI CROSS </a:t>
            </a:r>
            <a:r>
              <a:rPr lang="ko-KR" altLang="en-US" sz="1600" b="1" dirty="0" smtClean="0"/>
              <a:t>조인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ANSI </a:t>
            </a:r>
            <a:r>
              <a:rPr lang="ko-KR" altLang="en-US" sz="2800" b="1" dirty="0" smtClean="0"/>
              <a:t>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39362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일반적인 외부 </a:t>
            </a:r>
            <a:r>
              <a:rPr lang="ko-KR" altLang="en-US" sz="1400" dirty="0"/>
              <a:t>조인은 두 테이블 중 어느 한 테이블에 조인 조건에 만족하는 데이터가 </a:t>
            </a:r>
            <a:r>
              <a:rPr lang="ko-KR" altLang="en-US" sz="1400" dirty="0" smtClean="0"/>
              <a:t>없더라도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 두 테이블 데이터 모두 조회되는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조인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dirty="0" smtClean="0">
                <a:sym typeface="Wingdings" pitchFamily="2" charset="2"/>
              </a:rPr>
              <a:t>한 쪽 이빨이 빠진 형태</a:t>
            </a:r>
            <a:endParaRPr lang="en-US" altLang="ko-KR" sz="1400" dirty="0" smtClean="0">
              <a:sym typeface="Wingdings" pitchFamily="2" charset="2"/>
            </a:endParaRP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한 쪽 테이블이 아닌 두 테이블 모두 데이터가 없는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쪽 테이블 모두 이빨이 빠진 형태의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결과가 추출되는 외부조인이 </a:t>
            </a:r>
            <a:r>
              <a:rPr lang="en-US" altLang="ko-KR" sz="1400" dirty="0" smtClean="0"/>
              <a:t>FULL OUTER </a:t>
            </a:r>
            <a:r>
              <a:rPr lang="ko-KR" altLang="en-US" sz="1400" dirty="0" smtClean="0"/>
              <a:t>조인이다</a:t>
            </a:r>
            <a:r>
              <a:rPr lang="en-US" altLang="ko-KR" sz="1400" dirty="0" smtClean="0"/>
              <a:t>. 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● 조인조건을 기준으로 두 테이블 중 어느 한 쪽에만 데이터가 있으면 조회된다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SELECT </a:t>
            </a:r>
            <a:r>
              <a:rPr lang="en-US" altLang="ko-KR" sz="1400" dirty="0" err="1"/>
              <a:t>a.emp_id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b.emp_id</a:t>
            </a:r>
            <a:endParaRPr lang="en-US" altLang="ko-KR" sz="1400" dirty="0"/>
          </a:p>
          <a:p>
            <a:r>
              <a:rPr lang="en-US" altLang="ko-KR" sz="1400" dirty="0" smtClean="0"/>
              <a:t>     FROM </a:t>
            </a:r>
            <a:r>
              <a:rPr lang="en-US" altLang="ko-KR" sz="1400" dirty="0" err="1"/>
              <a:t>hong_a</a:t>
            </a:r>
            <a:r>
              <a:rPr lang="en-US" altLang="ko-KR" sz="1400" dirty="0"/>
              <a:t> a</a:t>
            </a:r>
          </a:p>
          <a:p>
            <a:r>
              <a:rPr lang="en-US" altLang="ko-KR" sz="1400" dirty="0" smtClean="0"/>
              <a:t>     </a:t>
            </a:r>
            <a:r>
              <a:rPr lang="en-US" altLang="ko-KR" sz="1400" b="1" dirty="0" smtClean="0"/>
              <a:t>FULL </a:t>
            </a:r>
            <a:r>
              <a:rPr lang="en-US" altLang="ko-KR" sz="1400" b="1" dirty="0"/>
              <a:t>OUTER JOIN </a:t>
            </a:r>
            <a:r>
              <a:rPr lang="en-US" altLang="ko-KR" sz="1400" dirty="0" err="1"/>
              <a:t>hong_b</a:t>
            </a:r>
            <a:r>
              <a:rPr lang="en-US" altLang="ko-KR" sz="1400" dirty="0"/>
              <a:t> b</a:t>
            </a:r>
          </a:p>
          <a:p>
            <a:r>
              <a:rPr lang="en-US" altLang="ko-KR" sz="1400" dirty="0" smtClean="0"/>
              <a:t>     ON 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a.emp_id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b.emp_id</a:t>
            </a:r>
            <a:r>
              <a:rPr lang="en-US" altLang="ko-KR" sz="1400" dirty="0" smtClean="0"/>
              <a:t>); 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ANSI FULL OUTER </a:t>
            </a:r>
            <a:r>
              <a:rPr lang="ko-KR" altLang="en-US" sz="1600" b="1" dirty="0" smtClean="0"/>
              <a:t>조인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ANSI </a:t>
            </a:r>
            <a:r>
              <a:rPr lang="ko-KR" altLang="en-US" sz="2800" b="1" dirty="0" smtClean="0"/>
              <a:t>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39362"/>
            <a:ext cx="817461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en-US" altLang="ko-KR" sz="1400" dirty="0"/>
              <a:t>● FROM </a:t>
            </a:r>
            <a:r>
              <a:rPr lang="ko-KR" altLang="en-US" sz="1400" dirty="0"/>
              <a:t>절에 </a:t>
            </a:r>
            <a:r>
              <a:rPr lang="en-US" altLang="ko-KR" sz="1400" dirty="0"/>
              <a:t>FULL OUTER JOIN </a:t>
            </a:r>
            <a:r>
              <a:rPr lang="ko-KR" altLang="en-US" sz="1400" dirty="0" smtClean="0"/>
              <a:t>명시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FULL OUTER JOIN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ANSI </a:t>
            </a:r>
            <a:r>
              <a:rPr lang="ko-KR" altLang="en-US" sz="1400" dirty="0" smtClean="0"/>
              <a:t>조인에만 있다 </a:t>
            </a:r>
            <a:r>
              <a:rPr lang="en-US" altLang="ko-KR" sz="1400" dirty="0" smtClean="0">
                <a:sym typeface="Wingdings" pitchFamily="2" charset="2"/>
              </a:rPr>
              <a:t> (+)</a:t>
            </a:r>
            <a:r>
              <a:rPr lang="ko-KR" altLang="en-US" sz="1400" dirty="0" smtClean="0">
                <a:sym typeface="Wingdings" pitchFamily="2" charset="2"/>
              </a:rPr>
              <a:t>를 붙이는 기존 형태로는 구현 불가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ANSI FULL OUTER </a:t>
            </a:r>
            <a:r>
              <a:rPr lang="ko-KR" altLang="en-US" sz="1600" b="1" dirty="0" smtClean="0"/>
              <a:t>조인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84818"/>
                </a:solidFill>
              </a:rPr>
              <a:t>조인과 서브쿼리</a:t>
            </a:r>
            <a:endParaRPr lang="ko-KR" altLang="en-US" sz="32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첫째 마당 오라클 프로그래밍의 시작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서브쿼리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39362"/>
            <a:ext cx="817461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한 </a:t>
            </a:r>
            <a:r>
              <a:rPr lang="en-US" altLang="ko-KR" sz="1400" dirty="0"/>
              <a:t>SQL </a:t>
            </a:r>
            <a:r>
              <a:rPr lang="ko-KR" altLang="en-US" sz="1400" dirty="0"/>
              <a:t>문장 안에서 보조로 사용되는 또 다른 </a:t>
            </a:r>
            <a:r>
              <a:rPr lang="en-US" altLang="ko-KR" sz="1400" dirty="0"/>
              <a:t>SELECT</a:t>
            </a:r>
            <a:r>
              <a:rPr lang="ko-KR" altLang="en-US" sz="1400" dirty="0"/>
              <a:t>문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메인 쿼리를 기준으로 보조 역할을 한다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SELECT, FROM, WHERE</a:t>
            </a:r>
            <a:r>
              <a:rPr lang="ko-KR" altLang="en-US" sz="1400" dirty="0"/>
              <a:t>절 </a:t>
            </a:r>
            <a:r>
              <a:rPr lang="ko-KR" altLang="en-US" sz="1400" dirty="0" smtClean="0"/>
              <a:t>뿐만 </a:t>
            </a:r>
            <a:r>
              <a:rPr lang="ko-KR" altLang="en-US" sz="1400" dirty="0"/>
              <a:t>아니라</a:t>
            </a:r>
            <a:r>
              <a:rPr lang="en-US" altLang="ko-KR" sz="1400" dirty="0"/>
              <a:t>, INSERT, UPDATE, MERGE, DELETE </a:t>
            </a:r>
            <a:r>
              <a:rPr lang="ko-KR" altLang="en-US" sz="1400" dirty="0"/>
              <a:t>문에서도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서브쿼리를 사용할 </a:t>
            </a:r>
            <a:r>
              <a:rPr lang="ko-KR" altLang="en-US" sz="1400" dirty="0"/>
              <a:t>수 있다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서브쿼리란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서브쿼리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39362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ko-KR" altLang="ko-KR" sz="1400" dirty="0"/>
              <a:t>메인쿼리와의 연관성에 </a:t>
            </a:r>
            <a:r>
              <a:rPr lang="ko-KR" altLang="ko-KR" sz="1400" dirty="0" smtClean="0"/>
              <a:t>따라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- </a:t>
            </a:r>
            <a:r>
              <a:rPr lang="ko-KR" altLang="en-US" sz="1400" dirty="0"/>
              <a:t>연관성 없는</a:t>
            </a:r>
            <a:r>
              <a:rPr lang="en-US" altLang="ko-KR" sz="1400" dirty="0"/>
              <a:t>(Noncorrelated) </a:t>
            </a:r>
            <a:r>
              <a:rPr lang="ko-KR" altLang="en-US" sz="1400" dirty="0" smtClean="0"/>
              <a:t>서브쿼리</a:t>
            </a:r>
            <a:endParaRPr lang="en-US" altLang="ko-KR" sz="1400" dirty="0" smtClean="0"/>
          </a:p>
          <a:p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ko-KR" altLang="en-US" sz="1400" dirty="0" smtClean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연관성 있는 </a:t>
            </a:r>
            <a:r>
              <a:rPr lang="ko-KR" altLang="en-US" sz="1400" dirty="0" smtClean="0"/>
              <a:t>서브쿼리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dirty="0"/>
              <a:t>형태에 </a:t>
            </a:r>
            <a:r>
              <a:rPr lang="ko-KR" altLang="ko-KR" sz="1400" dirty="0" smtClean="0"/>
              <a:t>따라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- </a:t>
            </a:r>
            <a:r>
              <a:rPr lang="ko-KR" altLang="en-US" sz="1400" dirty="0"/>
              <a:t>일반 서브쿼리 </a:t>
            </a:r>
            <a:r>
              <a:rPr lang="en-US" altLang="ko-KR" sz="1400" dirty="0"/>
              <a:t>(SELECT </a:t>
            </a:r>
            <a:r>
              <a:rPr lang="ko-KR" altLang="en-US" sz="1400" dirty="0"/>
              <a:t>절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- </a:t>
            </a:r>
            <a:r>
              <a:rPr lang="ko-KR" altLang="en-US" sz="1400" dirty="0"/>
              <a:t>인라인 뷰 </a:t>
            </a:r>
            <a:r>
              <a:rPr lang="en-US" altLang="ko-KR" sz="1400" dirty="0"/>
              <a:t>(FROM </a:t>
            </a:r>
            <a:r>
              <a:rPr lang="ko-KR" altLang="en-US" sz="1400" dirty="0"/>
              <a:t>절</a:t>
            </a:r>
            <a:r>
              <a:rPr lang="en-US" altLang="ko-KR" sz="1400" dirty="0"/>
              <a:t>)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- </a:t>
            </a:r>
            <a:r>
              <a:rPr lang="ko-KR" altLang="en-US" sz="1400" dirty="0"/>
              <a:t>중첩쿼리 </a:t>
            </a:r>
            <a:r>
              <a:rPr lang="en-US" altLang="ko-KR" sz="1400" dirty="0"/>
              <a:t>(WHERE </a:t>
            </a:r>
            <a:r>
              <a:rPr lang="ko-KR" altLang="en-US" sz="1400" dirty="0"/>
              <a:t>절</a:t>
            </a:r>
            <a:r>
              <a:rPr lang="en-US" altLang="ko-KR" sz="1400" dirty="0"/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서브쿼리의 종류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서브쿼리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1916832"/>
            <a:ext cx="8174610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ko-KR" altLang="ko-KR" sz="1400" dirty="0"/>
              <a:t>메인쿼리와의 연관성이 없는 </a:t>
            </a:r>
            <a:r>
              <a:rPr lang="ko-KR" altLang="ko-KR" sz="1400" dirty="0" smtClean="0"/>
              <a:t>서브쿼리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ko-KR" sz="1400" dirty="0"/>
              <a:t>메인 테이블과 조인 조건이 걸리지 </a:t>
            </a:r>
            <a:r>
              <a:rPr lang="ko-KR" altLang="ko-KR" sz="1400" dirty="0" smtClean="0"/>
              <a:t>않</a:t>
            </a:r>
            <a:r>
              <a:rPr lang="ko-KR" altLang="en-US" sz="1400" dirty="0" smtClean="0"/>
              <a:t>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유형</a:t>
            </a:r>
            <a:r>
              <a:rPr lang="en-US" altLang="ko-KR" sz="1400" dirty="0" smtClean="0"/>
              <a:t>1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SELECT count(*)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FROM </a:t>
            </a:r>
            <a:r>
              <a:rPr lang="en-US" altLang="ko-KR" sz="1400" dirty="0"/>
              <a:t>employees 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WHERE </a:t>
            </a:r>
            <a:r>
              <a:rPr lang="en-US" altLang="ko-KR" sz="1400" dirty="0"/>
              <a:t>salary &gt;=  </a:t>
            </a:r>
            <a:r>
              <a:rPr lang="en-US" altLang="ko-KR" sz="1400" b="1" dirty="0"/>
              <a:t>( SELECT AVG(salary)</a:t>
            </a:r>
            <a:endParaRPr lang="ko-KR" altLang="ko-KR" sz="1400" dirty="0"/>
          </a:p>
          <a:p>
            <a:r>
              <a:rPr lang="en-US" altLang="ko-KR" sz="1400" b="1" dirty="0"/>
              <a:t>                     </a:t>
            </a:r>
            <a:r>
              <a:rPr lang="en-US" altLang="ko-KR" sz="1400" b="1" dirty="0" smtClean="0"/>
              <a:t>          </a:t>
            </a:r>
            <a:r>
              <a:rPr lang="en-US" altLang="ko-KR" sz="1400" b="1" dirty="0"/>
              <a:t>FROM employees )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유</a:t>
            </a:r>
            <a:r>
              <a:rPr lang="ko-KR" altLang="en-US" sz="1400" dirty="0"/>
              <a:t>형</a:t>
            </a:r>
            <a:r>
              <a:rPr lang="en-US" altLang="ko-KR" sz="1400" dirty="0" smtClean="0"/>
              <a:t>2</a:t>
            </a:r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SELECT </a:t>
            </a:r>
            <a:r>
              <a:rPr lang="en-US" altLang="ko-KR" sz="1400" dirty="0"/>
              <a:t>count(*)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FROM employees 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WHERE </a:t>
            </a:r>
            <a:r>
              <a:rPr lang="en-US" altLang="ko-KR" sz="1400" dirty="0" err="1"/>
              <a:t>department_id</a:t>
            </a:r>
            <a:r>
              <a:rPr lang="en-US" altLang="ko-KR" sz="1400" dirty="0"/>
              <a:t> IN </a:t>
            </a:r>
            <a:r>
              <a:rPr lang="en-US" altLang="ko-KR" sz="1400" b="1" dirty="0"/>
              <a:t>( SELECT </a:t>
            </a:r>
            <a:r>
              <a:rPr lang="en-US" altLang="ko-KR" sz="1400" b="1" dirty="0" err="1"/>
              <a:t>department_id</a:t>
            </a:r>
            <a:endParaRPr lang="ko-KR" altLang="ko-KR" sz="1400" dirty="0"/>
          </a:p>
          <a:p>
            <a:r>
              <a:rPr lang="en-US" altLang="ko-KR" sz="1400" b="1" dirty="0"/>
              <a:t>                          </a:t>
            </a:r>
            <a:r>
              <a:rPr lang="en-US" altLang="ko-KR" sz="1400" b="1" dirty="0" smtClean="0"/>
              <a:t>             </a:t>
            </a:r>
            <a:r>
              <a:rPr lang="en-US" altLang="ko-KR" sz="1400" b="1" dirty="0"/>
              <a:t>FROM departments</a:t>
            </a:r>
            <a:endParaRPr lang="ko-KR" altLang="ko-KR" sz="1400" dirty="0"/>
          </a:p>
          <a:p>
            <a:r>
              <a:rPr lang="en-US" altLang="ko-KR" sz="1400" b="1" dirty="0"/>
              <a:t>                        </a:t>
            </a:r>
            <a:r>
              <a:rPr lang="en-US" altLang="ko-KR" sz="1400" b="1" dirty="0" smtClean="0"/>
              <a:t>               </a:t>
            </a:r>
            <a:r>
              <a:rPr lang="en-US" altLang="ko-KR" sz="1400" b="1" dirty="0"/>
              <a:t>WHERE </a:t>
            </a:r>
            <a:r>
              <a:rPr lang="en-US" altLang="ko-KR" sz="1400" b="1" dirty="0" err="1"/>
              <a:t>parent_id</a:t>
            </a:r>
            <a:r>
              <a:rPr lang="en-US" altLang="ko-KR" sz="1400" b="1" dirty="0"/>
              <a:t> IS NULL</a:t>
            </a:r>
            <a:r>
              <a:rPr lang="en-US" altLang="ko-KR" sz="1400" dirty="0"/>
              <a:t>);</a:t>
            </a:r>
            <a:endParaRPr lang="ko-KR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연관성 없는 서브쿼리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서브쿼리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1916832"/>
            <a:ext cx="817461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ko-KR" altLang="en-US" sz="1400" dirty="0" smtClean="0"/>
              <a:t>● 유형</a:t>
            </a:r>
            <a:r>
              <a:rPr lang="en-US" altLang="ko-KR" sz="1400" dirty="0" smtClean="0"/>
              <a:t>3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SELECT </a:t>
            </a:r>
            <a:r>
              <a:rPr lang="en-US" altLang="ko-KR" sz="1400" dirty="0" err="1"/>
              <a:t>employee_id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emp_name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job_id</a:t>
            </a:r>
            <a:endParaRPr lang="ko-KR" altLang="ko-KR" sz="1400" dirty="0"/>
          </a:p>
          <a:p>
            <a:r>
              <a:rPr lang="en-US" altLang="ko-KR" sz="1400" dirty="0" smtClean="0"/>
              <a:t>    FROM </a:t>
            </a:r>
            <a:r>
              <a:rPr lang="en-US" altLang="ko-KR" sz="1400" dirty="0"/>
              <a:t>employees</a:t>
            </a:r>
            <a:endParaRPr lang="ko-KR" altLang="ko-KR" sz="1400" dirty="0"/>
          </a:p>
          <a:p>
            <a:r>
              <a:rPr lang="en-US" altLang="ko-KR" sz="1400" dirty="0" smtClean="0"/>
              <a:t>    WHERE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employee_id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job_id</a:t>
            </a:r>
            <a:r>
              <a:rPr lang="en-US" altLang="ko-KR" sz="1400" dirty="0"/>
              <a:t> ) IN </a:t>
            </a:r>
            <a:r>
              <a:rPr lang="en-US" altLang="ko-KR" sz="1400" b="1" dirty="0"/>
              <a:t>( SELECT </a:t>
            </a:r>
            <a:r>
              <a:rPr lang="en-US" altLang="ko-KR" sz="1400" b="1" dirty="0" err="1"/>
              <a:t>employee_id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job_id</a:t>
            </a:r>
            <a:endParaRPr lang="ko-KR" altLang="ko-KR" sz="1400" b="1" dirty="0"/>
          </a:p>
          <a:p>
            <a:r>
              <a:rPr lang="en-US" altLang="ko-KR" sz="1400" b="1" dirty="0"/>
              <a:t>                                   </a:t>
            </a:r>
            <a:r>
              <a:rPr lang="en-US" altLang="ko-KR" sz="1400" b="1" dirty="0" smtClean="0"/>
              <a:t>               </a:t>
            </a:r>
            <a:r>
              <a:rPr lang="en-US" altLang="ko-KR" sz="1400" b="1" dirty="0"/>
              <a:t>FROM job_history);</a:t>
            </a:r>
            <a:endParaRPr lang="ko-KR" altLang="ko-KR" sz="1400" b="1" dirty="0"/>
          </a:p>
          <a:p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연관성 없는 서브쿼리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서브쿼리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1916832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ko-KR" altLang="ko-KR" sz="1400" dirty="0"/>
              <a:t>메인쿼리와의 연관성이 </a:t>
            </a:r>
            <a:r>
              <a:rPr lang="ko-KR" altLang="en-US" sz="1400" dirty="0" smtClean="0"/>
              <a:t>있</a:t>
            </a:r>
            <a:r>
              <a:rPr lang="ko-KR" altLang="ko-KR" sz="1400" dirty="0" smtClean="0"/>
              <a:t>는 서브쿼리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ko-KR" sz="1400" dirty="0"/>
              <a:t>메인 테이블과 조인 조건이 </a:t>
            </a:r>
            <a:r>
              <a:rPr lang="ko-KR" altLang="ko-KR" sz="1400" dirty="0" smtClean="0"/>
              <a:t>걸</a:t>
            </a:r>
            <a:r>
              <a:rPr lang="ko-KR" altLang="en-US" sz="1400" dirty="0" smtClean="0"/>
              <a:t>려있다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유형</a:t>
            </a:r>
            <a:r>
              <a:rPr lang="en-US" altLang="ko-KR" sz="1400" dirty="0" smtClean="0"/>
              <a:t>1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SELECT a.department_id, a.department_name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FROM </a:t>
            </a:r>
            <a:r>
              <a:rPr lang="en-US" altLang="ko-KR" sz="1400" dirty="0"/>
              <a:t>departments a</a:t>
            </a:r>
            <a:endParaRPr lang="ko-KR" altLang="ko-KR" sz="1400" dirty="0"/>
          </a:p>
          <a:p>
            <a:r>
              <a:rPr lang="en-US" altLang="ko-KR" sz="1400" dirty="0" smtClean="0"/>
              <a:t>    WHERE </a:t>
            </a:r>
            <a:r>
              <a:rPr lang="en-US" altLang="ko-KR" sz="1400" b="1" dirty="0"/>
              <a:t>EXISTS</a:t>
            </a:r>
            <a:r>
              <a:rPr lang="en-US" altLang="ko-KR" sz="1400" dirty="0"/>
              <a:t> ( SELECT 1 </a:t>
            </a:r>
            <a:endParaRPr lang="ko-KR" altLang="ko-KR" sz="1400" dirty="0"/>
          </a:p>
          <a:p>
            <a:r>
              <a:rPr lang="en-US" altLang="ko-KR" sz="1400" dirty="0"/>
              <a:t>               </a:t>
            </a:r>
            <a:r>
              <a:rPr lang="en-US" altLang="ko-KR" sz="1400" dirty="0" smtClean="0"/>
              <a:t>           </a:t>
            </a:r>
            <a:r>
              <a:rPr lang="en-US" altLang="ko-KR" sz="1400" dirty="0"/>
              <a:t>FROM job_history b</a:t>
            </a:r>
            <a:endParaRPr lang="ko-KR" altLang="ko-KR" sz="1400" dirty="0"/>
          </a:p>
          <a:p>
            <a:r>
              <a:rPr lang="en-US" altLang="ko-KR" sz="1400" dirty="0"/>
              <a:t>              </a:t>
            </a:r>
            <a:r>
              <a:rPr lang="en-US" altLang="ko-KR" sz="1400" dirty="0" smtClean="0"/>
              <a:t>            </a:t>
            </a:r>
            <a:r>
              <a:rPr lang="en-US" altLang="ko-KR" sz="1400" dirty="0"/>
              <a:t>WHERE </a:t>
            </a:r>
            <a:r>
              <a:rPr lang="en-US" altLang="ko-KR" sz="1400" b="1" dirty="0"/>
              <a:t>a.department_id = b.department_id</a:t>
            </a:r>
            <a:r>
              <a:rPr lang="en-US" altLang="ko-KR" sz="1400" dirty="0"/>
              <a:t> );</a:t>
            </a:r>
            <a:endParaRPr lang="ko-KR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연관성 있는 서브쿼리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서브쿼리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1916832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유형</a:t>
            </a:r>
            <a:r>
              <a:rPr lang="en-US" altLang="ko-KR" sz="1400" dirty="0"/>
              <a:t>2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SELECT </a:t>
            </a:r>
            <a:r>
              <a:rPr lang="en-US" altLang="ko-KR" sz="1400" dirty="0"/>
              <a:t>a.department_id, a.department_name</a:t>
            </a:r>
            <a:endParaRPr lang="ko-KR" altLang="ko-KR" sz="1400" dirty="0"/>
          </a:p>
          <a:p>
            <a:r>
              <a:rPr lang="en-US" altLang="ko-KR" sz="1400" dirty="0" smtClean="0"/>
              <a:t>   FROM </a:t>
            </a:r>
            <a:r>
              <a:rPr lang="en-US" altLang="ko-KR" sz="1400" dirty="0"/>
              <a:t>departments a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WHERE EXISTS </a:t>
            </a:r>
            <a:r>
              <a:rPr lang="en-US" altLang="ko-KR" sz="1400" b="1" dirty="0"/>
              <a:t>( SELECT 1</a:t>
            </a:r>
            <a:endParaRPr lang="ko-KR" altLang="ko-KR" sz="1400" dirty="0"/>
          </a:p>
          <a:p>
            <a:r>
              <a:rPr lang="en-US" altLang="ko-KR" sz="1400" b="1" dirty="0"/>
              <a:t>  </a:t>
            </a:r>
            <a:r>
              <a:rPr lang="en-US" altLang="ko-KR" sz="1400" b="1" dirty="0" smtClean="0"/>
              <a:t>                        </a:t>
            </a:r>
            <a:r>
              <a:rPr lang="en-US" altLang="ko-KR" sz="1400" b="1" dirty="0"/>
              <a:t>FROM employees b  </a:t>
            </a:r>
            <a:endParaRPr lang="ko-KR" altLang="ko-KR" sz="1400" dirty="0"/>
          </a:p>
          <a:p>
            <a:r>
              <a:rPr lang="en-US" altLang="ko-KR" sz="1400" b="1" dirty="0"/>
              <a:t>         </a:t>
            </a:r>
            <a:r>
              <a:rPr lang="en-US" altLang="ko-KR" sz="1400" b="1" dirty="0" smtClean="0"/>
              <a:t>                </a:t>
            </a:r>
            <a:r>
              <a:rPr lang="en-US" altLang="ko-KR" sz="1400" b="1" dirty="0"/>
              <a:t>WHERE a.department_id = </a:t>
            </a:r>
            <a:r>
              <a:rPr lang="en-US" altLang="ko-KR" sz="1400" b="1" dirty="0" smtClean="0"/>
              <a:t>b.department_id</a:t>
            </a:r>
            <a:endParaRPr lang="ko-KR" altLang="ko-KR" sz="1400" dirty="0"/>
          </a:p>
          <a:p>
            <a:r>
              <a:rPr lang="en-US" altLang="ko-KR" sz="1400" b="1" dirty="0"/>
              <a:t>                 </a:t>
            </a:r>
            <a:r>
              <a:rPr lang="en-US" altLang="ko-KR" sz="1400" b="1" dirty="0" smtClean="0"/>
              <a:t>        </a:t>
            </a:r>
            <a:r>
              <a:rPr lang="en-US" altLang="ko-KR" sz="1400" b="1" dirty="0"/>
              <a:t>AND </a:t>
            </a:r>
            <a:r>
              <a:rPr lang="en-US" altLang="ko-KR" sz="1400" b="1" dirty="0" err="1"/>
              <a:t>b.salary</a:t>
            </a:r>
            <a:r>
              <a:rPr lang="en-US" altLang="ko-KR" sz="1400" b="1" dirty="0"/>
              <a:t> &gt; ( SELECT AVG(salary</a:t>
            </a:r>
            <a:r>
              <a:rPr lang="en-US" altLang="ko-KR" sz="1400" b="1" dirty="0" smtClean="0"/>
              <a:t>)</a:t>
            </a:r>
            <a:endParaRPr lang="ko-KR" altLang="ko-KR" sz="1400" dirty="0"/>
          </a:p>
          <a:p>
            <a:r>
              <a:rPr lang="en-US" altLang="ko-KR" sz="1400" b="1" dirty="0"/>
              <a:t>                        </a:t>
            </a:r>
            <a:r>
              <a:rPr lang="en-US" altLang="ko-KR" sz="1400" b="1" dirty="0" smtClean="0"/>
              <a:t>                         </a:t>
            </a:r>
            <a:r>
              <a:rPr lang="en-US" altLang="ko-KR" sz="1400" b="1" dirty="0"/>
              <a:t>FROM employees )</a:t>
            </a:r>
            <a:endParaRPr lang="ko-KR" altLang="ko-KR" sz="1400" dirty="0"/>
          </a:p>
          <a:p>
            <a:r>
              <a:rPr lang="en-US" altLang="ko-KR" sz="1400" b="1" dirty="0"/>
              <a:t>               </a:t>
            </a:r>
            <a:r>
              <a:rPr lang="en-US" altLang="ko-KR" sz="1400" b="1" dirty="0" smtClean="0"/>
              <a:t>          );</a:t>
            </a:r>
          </a:p>
          <a:p>
            <a:endParaRPr lang="en-US" altLang="ko-KR" sz="1400" b="1" dirty="0"/>
          </a:p>
          <a:p>
            <a:endParaRPr lang="ko-KR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연관성 있는 서브쿼리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서브쿼리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1916832"/>
            <a:ext cx="8174610" cy="3385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/>
              <a:t>FROM</a:t>
            </a:r>
            <a:r>
              <a:rPr lang="ko-KR" altLang="ko-KR" sz="1400" dirty="0"/>
              <a:t>절에 사용하는 서브쿼리를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말한다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SELECT </a:t>
            </a:r>
            <a:r>
              <a:rPr lang="en-US" altLang="ko-KR" sz="1400" dirty="0" err="1"/>
              <a:t>a.employee_id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a.emp_name</a:t>
            </a:r>
            <a:r>
              <a:rPr lang="en-US" altLang="ko-KR" sz="1400" dirty="0"/>
              <a:t>, b.department_id, </a:t>
            </a:r>
            <a:r>
              <a:rPr lang="en-US" altLang="ko-KR" sz="1400" dirty="0" err="1"/>
              <a:t>b.department_name</a:t>
            </a:r>
            <a:endParaRPr lang="ko-KR" altLang="ko-KR" sz="1400" dirty="0"/>
          </a:p>
          <a:p>
            <a:r>
              <a:rPr lang="en-US" altLang="ko-KR" sz="1400" dirty="0"/>
              <a:t>  FROM employees a,</a:t>
            </a:r>
            <a:endParaRPr lang="ko-KR" altLang="ko-KR" sz="1400" dirty="0"/>
          </a:p>
          <a:p>
            <a:r>
              <a:rPr lang="en-US" altLang="ko-KR" sz="1400" dirty="0"/>
              <a:t>       departments b,</a:t>
            </a:r>
            <a:endParaRPr lang="ko-KR" altLang="ko-KR" sz="1400" dirty="0"/>
          </a:p>
          <a:p>
            <a:r>
              <a:rPr lang="en-US" altLang="ko-KR" sz="1400" b="1" dirty="0"/>
              <a:t>       ( SELECT AVG(</a:t>
            </a:r>
            <a:r>
              <a:rPr lang="en-US" altLang="ko-KR" sz="1400" b="1" dirty="0" err="1"/>
              <a:t>c.salary</a:t>
            </a:r>
            <a:r>
              <a:rPr lang="en-US" altLang="ko-KR" sz="1400" b="1" dirty="0"/>
              <a:t>) AS </a:t>
            </a:r>
            <a:r>
              <a:rPr lang="en-US" altLang="ko-KR" sz="1400" b="1" dirty="0" err="1"/>
              <a:t>avg_salary</a:t>
            </a:r>
            <a:r>
              <a:rPr lang="en-US" altLang="ko-KR" sz="1400" b="1" dirty="0"/>
              <a:t> </a:t>
            </a:r>
            <a:endParaRPr lang="ko-KR" altLang="ko-KR" sz="1400" dirty="0"/>
          </a:p>
          <a:p>
            <a:r>
              <a:rPr lang="en-US" altLang="ko-KR" sz="1400" b="1" dirty="0"/>
              <a:t>           FROM departments b,</a:t>
            </a:r>
            <a:endParaRPr lang="ko-KR" altLang="ko-KR" sz="1400" dirty="0"/>
          </a:p>
          <a:p>
            <a:r>
              <a:rPr lang="en-US" altLang="ko-KR" sz="1400" b="1" dirty="0"/>
              <a:t>                employees c</a:t>
            </a:r>
            <a:endParaRPr lang="ko-KR" altLang="ko-KR" sz="1400" dirty="0"/>
          </a:p>
          <a:p>
            <a:r>
              <a:rPr lang="en-US" altLang="ko-KR" sz="1400" b="1" dirty="0"/>
              <a:t>          WHERE </a:t>
            </a:r>
            <a:r>
              <a:rPr lang="en-US" altLang="ko-KR" sz="1400" b="1" dirty="0" err="1"/>
              <a:t>b.parent_id</a:t>
            </a:r>
            <a:r>
              <a:rPr lang="en-US" altLang="ko-KR" sz="1400" b="1" dirty="0"/>
              <a:t> = 90  </a:t>
            </a:r>
            <a:r>
              <a:rPr lang="en-US" altLang="ko-KR" sz="1400" b="1" dirty="0">
                <a:solidFill>
                  <a:srgbClr val="00B0F0"/>
                </a:solidFill>
              </a:rPr>
              <a:t>-- </a:t>
            </a:r>
            <a:r>
              <a:rPr lang="ko-KR" altLang="ko-KR" sz="1400" dirty="0">
                <a:solidFill>
                  <a:srgbClr val="00B0F0"/>
                </a:solidFill>
              </a:rPr>
              <a:t>기획부</a:t>
            </a:r>
          </a:p>
          <a:p>
            <a:r>
              <a:rPr lang="en-US" altLang="ko-KR" sz="1400" b="1" dirty="0"/>
              <a:t>            AND b.department_id = </a:t>
            </a:r>
            <a:r>
              <a:rPr lang="en-US" altLang="ko-KR" sz="1400" b="1" dirty="0" err="1"/>
              <a:t>c.department_id</a:t>
            </a:r>
            <a:r>
              <a:rPr lang="en-US" altLang="ko-KR" sz="1400" b="1" dirty="0"/>
              <a:t> ) d</a:t>
            </a:r>
            <a:endParaRPr lang="ko-KR" altLang="ko-KR" sz="1400" dirty="0"/>
          </a:p>
          <a:p>
            <a:r>
              <a:rPr lang="en-US" altLang="ko-KR" sz="1400" dirty="0"/>
              <a:t> WHERE a.department_id = b.department_id </a:t>
            </a:r>
            <a:endParaRPr lang="ko-KR" altLang="ko-KR" sz="1400" dirty="0"/>
          </a:p>
          <a:p>
            <a:r>
              <a:rPr lang="en-US" altLang="ko-KR" sz="1400" dirty="0"/>
              <a:t>   AND </a:t>
            </a:r>
            <a:r>
              <a:rPr lang="en-US" altLang="ko-KR" sz="1400" b="1" dirty="0" err="1"/>
              <a:t>a.salary</a:t>
            </a:r>
            <a:r>
              <a:rPr lang="en-US" altLang="ko-KR" sz="1400" b="1" dirty="0"/>
              <a:t> &gt; </a:t>
            </a:r>
            <a:r>
              <a:rPr lang="en-US" altLang="ko-KR" sz="1400" b="1" dirty="0" err="1"/>
              <a:t>d.avg_salary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endParaRPr lang="en-US" altLang="ko-KR" sz="1400" b="1" dirty="0"/>
          </a:p>
          <a:p>
            <a:endParaRPr lang="ko-KR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47056" y="155679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인라인 뷰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32040" y="3387817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80112" y="3388574"/>
            <a:ext cx="396044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조인의 종류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내부조인과 외부조인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 smtClean="0"/>
              <a:t>ANSI </a:t>
            </a:r>
            <a:r>
              <a:rPr lang="ko-KR" altLang="en-US" sz="2000" b="1" dirty="0" smtClean="0"/>
              <a:t>조인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서브쿼리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32040" y="4050897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932040" y="4698969"/>
            <a:ext cx="675341" cy="475740"/>
            <a:chOff x="395536" y="1757809"/>
            <a:chExt cx="720080" cy="507256"/>
          </a:xfrm>
        </p:grpSpPr>
        <p:sp>
          <p:nvSpPr>
            <p:cNvPr id="37" name="순서도: 처리 3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4566274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조인과 서브쿼리</a:t>
            </a:r>
            <a:endParaRPr lang="ko-KR" altLang="en-US" sz="28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949161" y="5401532"/>
            <a:ext cx="675341" cy="475740"/>
            <a:chOff x="395536" y="1757809"/>
            <a:chExt cx="720080" cy="507256"/>
          </a:xfrm>
        </p:grpSpPr>
        <p:sp>
          <p:nvSpPr>
            <p:cNvPr id="18" name="순서도: 처리 17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조인이란</a:t>
            </a:r>
            <a:r>
              <a:rPr lang="en-US" altLang="ko-KR" sz="1600" b="1" dirty="0" smtClean="0"/>
              <a:t>?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혹은 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간의 관계를 맺는 방법</a:t>
            </a:r>
            <a:endParaRPr lang="ko-KR" altLang="en-US" sz="1600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조인의 종류</a:t>
            </a:r>
            <a:endParaRPr lang="ko-KR" altLang="en-US" sz="2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47056" y="301843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조인 연산자에 따른 구분</a:t>
            </a:r>
            <a:r>
              <a:rPr lang="en-US" altLang="ko-KR" sz="1600" dirty="0" smtClean="0"/>
              <a:t> : </a:t>
            </a:r>
            <a:r>
              <a:rPr lang="ko-KR" altLang="en-US" sz="1600" b="1" dirty="0"/>
              <a:t>동등 조인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안티 조인</a:t>
            </a:r>
          </a:p>
        </p:txBody>
      </p:sp>
      <p:sp>
        <p:nvSpPr>
          <p:cNvPr id="17" name="순서도: 추출 16"/>
          <p:cNvSpPr/>
          <p:nvPr/>
        </p:nvSpPr>
        <p:spPr>
          <a:xfrm rot="5400000">
            <a:off x="453142" y="31048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7056" y="359450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조인대상에 따른 구분</a:t>
            </a:r>
            <a:r>
              <a:rPr lang="en-US" altLang="ko-KR" sz="1600" dirty="0" smtClean="0"/>
              <a:t> : </a:t>
            </a:r>
            <a:r>
              <a:rPr lang="ko-KR" altLang="en-US" sz="1600" b="1" dirty="0"/>
              <a:t>셀프 조인</a:t>
            </a:r>
          </a:p>
        </p:txBody>
      </p:sp>
      <p:sp>
        <p:nvSpPr>
          <p:cNvPr id="21" name="순서도: 추출 20"/>
          <p:cNvSpPr/>
          <p:nvPr/>
        </p:nvSpPr>
        <p:spPr>
          <a:xfrm rot="5400000">
            <a:off x="453142" y="368091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7056" y="4170566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조인 조건에 따른 구분</a:t>
            </a:r>
            <a:r>
              <a:rPr lang="en-US" altLang="ko-KR" sz="1600" dirty="0" smtClean="0"/>
              <a:t> : </a:t>
            </a:r>
            <a:r>
              <a:rPr lang="ko-KR" altLang="en-US" sz="1600" b="1" dirty="0"/>
              <a:t>내부 조인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외부 조인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세미 조인</a:t>
            </a:r>
            <a:r>
              <a:rPr lang="en-US" altLang="ko-KR" sz="1600" b="1" dirty="0"/>
              <a:t>, </a:t>
            </a:r>
            <a:endParaRPr lang="en-US" altLang="ko-KR" sz="1600" b="1" dirty="0" smtClean="0"/>
          </a:p>
          <a:p>
            <a:pPr fontAlgn="base"/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                     </a:t>
            </a:r>
            <a:r>
              <a:rPr lang="ko-KR" altLang="en-US" sz="1600" b="1" dirty="0" smtClean="0"/>
              <a:t>카타시안 </a:t>
            </a:r>
            <a:r>
              <a:rPr lang="ko-KR" altLang="en-US" sz="1600" b="1" dirty="0"/>
              <a:t>조인</a:t>
            </a:r>
            <a:r>
              <a:rPr lang="en-US" altLang="ko-KR" sz="1600" b="1" dirty="0"/>
              <a:t>(CATASIAN PRODUCT)</a:t>
            </a:r>
            <a:endParaRPr lang="ko-KR" altLang="en-US" sz="1600" b="1" dirty="0"/>
          </a:p>
        </p:txBody>
      </p:sp>
      <p:sp>
        <p:nvSpPr>
          <p:cNvPr id="23" name="순서도: 추출 22"/>
          <p:cNvSpPr/>
          <p:nvPr/>
        </p:nvSpPr>
        <p:spPr>
          <a:xfrm rot="5400000">
            <a:off x="453142" y="425697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7056" y="474663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/>
              <a:t>기타</a:t>
            </a:r>
            <a:r>
              <a:rPr lang="en-US" altLang="ko-KR" sz="1600" dirty="0" smtClean="0"/>
              <a:t> : </a:t>
            </a:r>
            <a:r>
              <a:rPr lang="en-US" altLang="ko-KR" sz="1600" b="1" dirty="0"/>
              <a:t>ANSI </a:t>
            </a:r>
            <a:r>
              <a:rPr lang="ko-KR" altLang="en-US" sz="1600" b="1" dirty="0"/>
              <a:t>조인</a:t>
            </a:r>
          </a:p>
        </p:txBody>
      </p:sp>
      <p:sp>
        <p:nvSpPr>
          <p:cNvPr id="28" name="순서도: 추출 27"/>
          <p:cNvSpPr/>
          <p:nvPr/>
        </p:nvSpPr>
        <p:spPr>
          <a:xfrm rot="5400000">
            <a:off x="453142" y="483304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추출 26"/>
          <p:cNvSpPr/>
          <p:nvPr/>
        </p:nvSpPr>
        <p:spPr>
          <a:xfrm rot="5400000">
            <a:off x="374534" y="1793819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추출 28"/>
          <p:cNvSpPr/>
          <p:nvPr/>
        </p:nvSpPr>
        <p:spPr>
          <a:xfrm rot="5400000">
            <a:off x="374534" y="254990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568" y="249289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조인의 종류</a:t>
            </a:r>
            <a:endParaRPr lang="ko-KR" altLang="en-US" sz="1600" b="1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내부조인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ko-KR" altLang="en-US" sz="1400" dirty="0"/>
              <a:t>가장 기본적이고 일반적인 조인 </a:t>
            </a:r>
            <a:r>
              <a:rPr lang="ko-KR" altLang="en-US" sz="1400" dirty="0" smtClean="0"/>
              <a:t>방법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절에서 등호</a:t>
            </a:r>
            <a:r>
              <a:rPr lang="en-US" altLang="ko-KR" sz="1400" dirty="0"/>
              <a:t>(‘=’)</a:t>
            </a:r>
            <a:r>
              <a:rPr lang="ko-KR" altLang="en-US" sz="1400" dirty="0"/>
              <a:t>연산자를 사용해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이상의 테이블이나 </a:t>
            </a:r>
            <a:r>
              <a:rPr lang="ko-KR" altLang="en-US" sz="1400" dirty="0" err="1"/>
              <a:t>뷰를</a:t>
            </a:r>
            <a:r>
              <a:rPr lang="ko-KR" altLang="en-US" sz="1400" dirty="0"/>
              <a:t> 연결한 </a:t>
            </a:r>
            <a:r>
              <a:rPr lang="ko-KR" altLang="en-US" sz="1400" dirty="0" smtClean="0"/>
              <a:t>조인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dirty="0" smtClean="0">
                <a:sym typeface="Wingdings" pitchFamily="2" charset="2"/>
              </a:rPr>
              <a:t>조인조건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컬럼 단위로 조인조건 기술</a:t>
            </a:r>
            <a:endParaRPr lang="en-US" altLang="ko-KR" sz="1400" dirty="0" smtClean="0"/>
          </a:p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FROM   TAB1 a,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WHERE</a:t>
            </a:r>
            <a:r>
              <a:rPr lang="en-US" altLang="ko-KR" sz="1400" b="1" dirty="0" smtClean="0"/>
              <a:t>  a.col1 =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….</a:t>
            </a:r>
          </a:p>
          <a:p>
            <a:pPr fontAlgn="base"/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동등 조인</a:t>
            </a:r>
            <a:r>
              <a:rPr lang="en-US" altLang="ko-KR" sz="1600" b="1" dirty="0" smtClean="0"/>
              <a:t>(EQUI JOIN)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내부조인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</a:t>
            </a:r>
            <a:r>
              <a:rPr lang="ko-KR" altLang="en-US" sz="1400" dirty="0"/>
              <a:t>서브쿼리를 사용해 서브쿼리에 존재하는 데이터만 메인 쿼리에서 추출하는 </a:t>
            </a:r>
            <a:r>
              <a:rPr lang="ko-KR" altLang="en-US" sz="1400" dirty="0" smtClean="0"/>
              <a:t>조인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절에서 </a:t>
            </a:r>
            <a:r>
              <a:rPr lang="en-US" altLang="ko-KR" sz="1400" b="1" dirty="0"/>
              <a:t>IN</a:t>
            </a:r>
            <a:r>
              <a:rPr lang="en-US" altLang="ko-KR" sz="1400" dirty="0"/>
              <a:t> </a:t>
            </a:r>
            <a:r>
              <a:rPr lang="ko-KR" altLang="en-US" sz="1400" dirty="0"/>
              <a:t>과 </a:t>
            </a:r>
            <a:r>
              <a:rPr lang="en-US" altLang="ko-KR" sz="1400" b="1" dirty="0"/>
              <a:t>EXISTS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연산자를 사용한 조인방법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FROM   TAB1 a</a:t>
            </a:r>
          </a:p>
          <a:p>
            <a:r>
              <a:rPr lang="en-US" altLang="ko-KR" sz="1400" dirty="0" smtClean="0"/>
              <a:t>    WHERE</a:t>
            </a:r>
            <a:r>
              <a:rPr lang="en-US" altLang="ko-KR" sz="1400" b="1" dirty="0" smtClean="0"/>
              <a:t>  EXISTS </a:t>
            </a:r>
            <a:r>
              <a:rPr lang="en-US" altLang="ko-KR" sz="1400" dirty="0" smtClean="0"/>
              <a:t>( SELECT 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FROM  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WHERE  </a:t>
            </a:r>
            <a:r>
              <a:rPr lang="en-US" altLang="ko-KR" sz="1400" b="1" dirty="0" smtClean="0"/>
              <a:t>a.col1 =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);</a:t>
            </a:r>
          </a:p>
          <a:p>
            <a:pPr fontAlgn="base"/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세</a:t>
            </a:r>
            <a:r>
              <a:rPr lang="ko-KR" altLang="en-US" sz="1600" b="1" dirty="0"/>
              <a:t>미</a:t>
            </a:r>
            <a:r>
              <a:rPr lang="ko-KR" altLang="en-US" sz="1600" b="1" dirty="0" smtClean="0"/>
              <a:t> 조인</a:t>
            </a:r>
            <a:r>
              <a:rPr lang="en-US" altLang="ko-KR" sz="1600" b="1" dirty="0" smtClean="0"/>
              <a:t>(SEMI JOIN)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내부조인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FROM   TAB1 a</a:t>
            </a:r>
          </a:p>
          <a:p>
            <a:r>
              <a:rPr lang="en-US" altLang="ko-KR" sz="1400" dirty="0" smtClean="0"/>
              <a:t>    WHERE</a:t>
            </a:r>
            <a:r>
              <a:rPr lang="en-US" altLang="ko-KR" sz="1400" b="1" dirty="0" smtClean="0"/>
              <a:t>  </a:t>
            </a:r>
            <a:r>
              <a:rPr lang="en-US" altLang="ko-KR" sz="1400" dirty="0" smtClean="0"/>
              <a:t>a.col1</a:t>
            </a:r>
            <a:r>
              <a:rPr lang="en-US" altLang="ko-KR" sz="1400" b="1" dirty="0" smtClean="0"/>
              <a:t> IN </a:t>
            </a:r>
            <a:r>
              <a:rPr lang="en-US" altLang="ko-KR" sz="1400" dirty="0" smtClean="0"/>
              <a:t>( SELECT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FROM  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WHERE  </a:t>
            </a:r>
            <a:r>
              <a:rPr lang="en-US" altLang="ko-KR" sz="1400" b="1" dirty="0" smtClean="0"/>
              <a:t>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);</a:t>
            </a:r>
          </a:p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/>
              <a:t>● 세미 </a:t>
            </a:r>
            <a:r>
              <a:rPr lang="ko-KR" altLang="en-US" sz="1400" dirty="0" smtClean="0"/>
              <a:t>조인은 </a:t>
            </a:r>
            <a:r>
              <a:rPr lang="ko-KR" altLang="en-US" sz="1400" dirty="0"/>
              <a:t>서브쿼리에 존재하는 메인쿼리 데이터가 여러 건 존재하더라도 </a:t>
            </a:r>
            <a:endParaRPr lang="en-US" altLang="ko-KR" sz="1400" dirty="0" smtClean="0"/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최종 </a:t>
            </a:r>
            <a:r>
              <a:rPr lang="ko-KR" altLang="en-US" sz="1400" dirty="0"/>
              <a:t>반환되는 메인쿼리 데이터에는 중복되는 건이 </a:t>
            </a:r>
            <a:r>
              <a:rPr lang="ko-KR" altLang="en-US" sz="1400" dirty="0" smtClean="0"/>
              <a:t>없다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dirty="0" smtClean="0"/>
              <a:t>일반 </a:t>
            </a:r>
            <a:r>
              <a:rPr lang="ko-KR" altLang="en-US" sz="1400" dirty="0"/>
              <a:t>조인과의 </a:t>
            </a:r>
            <a:r>
              <a:rPr lang="ko-KR" altLang="en-US" sz="1400" dirty="0" smtClean="0"/>
              <a:t>차이점</a:t>
            </a:r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세</a:t>
            </a:r>
            <a:r>
              <a:rPr lang="ko-KR" altLang="en-US" sz="1600" b="1" dirty="0"/>
              <a:t>미</a:t>
            </a:r>
            <a:r>
              <a:rPr lang="ko-KR" altLang="en-US" sz="1600" b="1" dirty="0" smtClean="0"/>
              <a:t> 조인</a:t>
            </a:r>
            <a:r>
              <a:rPr lang="en-US" altLang="ko-KR" sz="1600" b="1" dirty="0" smtClean="0"/>
              <a:t>(SEMI JOIN)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내부조인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r>
              <a:rPr lang="ko-KR" altLang="en-US" sz="1400" dirty="0" smtClean="0"/>
              <a:t>● 서브쿼리 테이블에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없는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메인쿼리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테이블의 데이터만 추출하는 조인 </a:t>
            </a:r>
            <a:r>
              <a:rPr lang="ko-KR" altLang="en-US" sz="1400" dirty="0" smtClean="0"/>
              <a:t>방법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r>
              <a:rPr lang="ko-KR" altLang="en-US" sz="1400" dirty="0" smtClean="0"/>
              <a:t>●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절에서 </a:t>
            </a:r>
            <a:r>
              <a:rPr lang="en-US" altLang="ko-KR" sz="1400" b="1" dirty="0" smtClean="0"/>
              <a:t>NOT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IN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과 </a:t>
            </a:r>
            <a:r>
              <a:rPr lang="en-US" altLang="ko-KR" sz="1400" b="1" dirty="0" smtClean="0"/>
              <a:t>NOT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EXISTS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연산자를 사용한 조인방법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FROM   TAB1 a</a:t>
            </a:r>
          </a:p>
          <a:p>
            <a:r>
              <a:rPr lang="en-US" altLang="ko-KR" sz="1400" dirty="0" smtClean="0"/>
              <a:t>    WHERE</a:t>
            </a:r>
            <a:r>
              <a:rPr lang="en-US" altLang="ko-KR" sz="1400" b="1" dirty="0" smtClean="0"/>
              <a:t>  NOT EXISTS </a:t>
            </a:r>
            <a:r>
              <a:rPr lang="en-US" altLang="ko-KR" sz="1400" dirty="0" smtClean="0"/>
              <a:t>( SELECT 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FROM  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WHERE  </a:t>
            </a:r>
            <a:r>
              <a:rPr lang="en-US" altLang="ko-KR" sz="1400" b="1" dirty="0" smtClean="0"/>
              <a:t>a.col1 =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);</a:t>
            </a:r>
          </a:p>
          <a:p>
            <a:pPr fontAlgn="base"/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안</a:t>
            </a:r>
            <a:r>
              <a:rPr lang="ko-KR" altLang="en-US" sz="1600" b="1" dirty="0"/>
              <a:t>티</a:t>
            </a:r>
            <a:r>
              <a:rPr lang="ko-KR" altLang="en-US" sz="1600" b="1" dirty="0" smtClean="0"/>
              <a:t> 조인</a:t>
            </a:r>
            <a:r>
              <a:rPr lang="en-US" altLang="ko-KR" sz="1600" b="1" dirty="0" smtClean="0"/>
              <a:t>(ANTI JOIN)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내부조인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내부조인과 외부조인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564904"/>
            <a:ext cx="817461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SELECT   *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FROM   TAB1 a</a:t>
            </a:r>
          </a:p>
          <a:p>
            <a:r>
              <a:rPr lang="en-US" altLang="ko-KR" sz="1400" dirty="0" smtClean="0"/>
              <a:t>    WHERE</a:t>
            </a:r>
            <a:r>
              <a:rPr lang="en-US" altLang="ko-KR" sz="1400" b="1" dirty="0" smtClean="0"/>
              <a:t>  </a:t>
            </a:r>
            <a:r>
              <a:rPr lang="en-US" altLang="ko-KR" sz="1400" dirty="0" smtClean="0"/>
              <a:t>a.col1</a:t>
            </a:r>
            <a:r>
              <a:rPr lang="en-US" altLang="ko-KR" sz="1400" b="1" dirty="0" smtClean="0"/>
              <a:t> NOT IN </a:t>
            </a:r>
            <a:r>
              <a:rPr lang="en-US" altLang="ko-KR" sz="1400" dirty="0" smtClean="0"/>
              <a:t>( SELECT b.col1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FROM   TAB2 b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WHERE  </a:t>
            </a:r>
            <a:r>
              <a:rPr lang="en-US" altLang="ko-KR" sz="1400" b="1" dirty="0" smtClean="0"/>
              <a:t>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);</a:t>
            </a:r>
          </a:p>
          <a:p>
            <a:pPr fontAlgn="base"/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7056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안</a:t>
            </a:r>
            <a:r>
              <a:rPr lang="ko-KR" altLang="en-US" sz="1600" b="1" dirty="0"/>
              <a:t>티</a:t>
            </a:r>
            <a:r>
              <a:rPr lang="ko-KR" altLang="en-US" sz="1600" b="1" dirty="0" smtClean="0"/>
              <a:t> 조인</a:t>
            </a:r>
            <a:r>
              <a:rPr lang="en-US" altLang="ko-KR" sz="1600" b="1" dirty="0" smtClean="0"/>
              <a:t>(ANTI JOIN)</a:t>
            </a:r>
            <a:endParaRPr lang="ko-KR" altLang="en-US" sz="1600" b="1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453142" y="21687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6056</TotalTime>
  <Words>1408</Words>
  <Application>Microsoft Office PowerPoint</Application>
  <PresentationFormat>화면 슬라이드 쇼(4:3)</PresentationFormat>
  <Paragraphs>370</Paragraphs>
  <Slides>26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324</cp:revision>
  <dcterms:created xsi:type="dcterms:W3CDTF">2006-10-05T04:04:58Z</dcterms:created>
  <dcterms:modified xsi:type="dcterms:W3CDTF">2015-05-27T12:32:11Z</dcterms:modified>
</cp:coreProperties>
</file>