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71" r:id="rId3"/>
    <p:sldId id="270" r:id="rId4"/>
    <p:sldId id="378" r:id="rId5"/>
    <p:sldId id="473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WITH </a:t>
            </a:r>
            <a:r>
              <a:rPr lang="ko-KR" altLang="en-US" sz="1600" b="1" dirty="0" smtClean="0"/>
              <a:t>절이란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WITH </a:t>
            </a:r>
            <a:r>
              <a:rPr lang="ko-KR" altLang="en-US" sz="2800" b="1" dirty="0" smtClean="0"/>
              <a:t>절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334939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●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서브쿼리보다 한 단계 더 향상된 형태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구문</a:t>
            </a:r>
            <a:r>
              <a:rPr lang="en-US" altLang="ko-KR" sz="1400" b="1" dirty="0" smtClean="0"/>
              <a:t>]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  WITH </a:t>
            </a:r>
            <a:r>
              <a:rPr lang="ko-KR" altLang="ko-KR" sz="1400" b="1" dirty="0"/>
              <a:t>별칭</a:t>
            </a:r>
            <a:r>
              <a:rPr lang="en-US" altLang="ko-KR" sz="1400" b="1" dirty="0"/>
              <a:t>1 AS ( SELECT </a:t>
            </a:r>
            <a:r>
              <a:rPr lang="ko-KR" altLang="ko-KR" sz="1400" b="1" dirty="0"/>
              <a:t>문</a:t>
            </a:r>
            <a:r>
              <a:rPr lang="en-US" altLang="ko-KR" sz="1400" b="1" dirty="0"/>
              <a:t>),</a:t>
            </a:r>
            <a:endParaRPr lang="ko-KR" altLang="ko-KR" sz="1400" dirty="0"/>
          </a:p>
          <a:p>
            <a:r>
              <a:rPr lang="en-US" altLang="ko-KR" sz="1400" b="1" dirty="0"/>
              <a:t>    </a:t>
            </a:r>
            <a:r>
              <a:rPr lang="en-US" altLang="ko-KR" sz="1400" b="1" dirty="0" smtClean="0"/>
              <a:t>         </a:t>
            </a:r>
            <a:r>
              <a:rPr lang="ko-KR" altLang="ko-KR" sz="1400" b="1" dirty="0"/>
              <a:t>별칭</a:t>
            </a:r>
            <a:r>
              <a:rPr lang="en-US" altLang="ko-KR" sz="1400" b="1" dirty="0"/>
              <a:t>2 AS ( SELECT </a:t>
            </a:r>
            <a:r>
              <a:rPr lang="ko-KR" altLang="ko-KR" sz="1400" b="1" dirty="0"/>
              <a:t>문</a:t>
            </a:r>
            <a:r>
              <a:rPr lang="en-US" altLang="ko-KR" sz="1400" b="1" dirty="0"/>
              <a:t>)</a:t>
            </a:r>
            <a:endParaRPr lang="ko-KR" altLang="ko-KR" sz="1400" dirty="0"/>
          </a:p>
          <a:p>
            <a:r>
              <a:rPr lang="en-US" altLang="ko-KR" sz="1400" dirty="0" smtClean="0"/>
              <a:t>              …</a:t>
            </a:r>
            <a:endParaRPr lang="ko-KR" altLang="ko-KR" sz="1400" dirty="0"/>
          </a:p>
          <a:p>
            <a:r>
              <a:rPr lang="en-US" altLang="ko-KR" sz="1400" dirty="0" smtClean="0"/>
              <a:t>     SELECT</a:t>
            </a:r>
            <a:endParaRPr lang="ko-KR" altLang="ko-KR" sz="1400" dirty="0"/>
          </a:p>
          <a:p>
            <a:r>
              <a:rPr lang="en-US" altLang="ko-KR" sz="1400" dirty="0" smtClean="0"/>
              <a:t>     FROM </a:t>
            </a:r>
            <a:r>
              <a:rPr lang="ko-KR" altLang="ko-KR" sz="1400" b="1" dirty="0"/>
              <a:t>별칭</a:t>
            </a:r>
            <a:r>
              <a:rPr lang="en-US" altLang="ko-KR" sz="1400" b="1" dirty="0"/>
              <a:t>1, </a:t>
            </a:r>
            <a:r>
              <a:rPr lang="ko-KR" altLang="ko-KR" sz="1400" b="1" dirty="0"/>
              <a:t>별칭</a:t>
            </a:r>
            <a:r>
              <a:rPr lang="en-US" altLang="ko-KR" sz="1400" b="1" dirty="0"/>
              <a:t>2 </a:t>
            </a:r>
            <a:r>
              <a:rPr lang="en-US" altLang="ko-KR" sz="1400" b="1" dirty="0" smtClean="0"/>
              <a:t>…;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48" y="2603082"/>
            <a:ext cx="3759412" cy="30031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WITH</a:t>
            </a:r>
            <a:r>
              <a:rPr lang="ko-KR" altLang="en-US" sz="1600" b="1" dirty="0" smtClean="0"/>
              <a:t>절을 이용한 순환 서브쿼리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WITH </a:t>
            </a:r>
            <a:r>
              <a:rPr lang="ko-KR" altLang="en-US" sz="2800" b="1" dirty="0" smtClean="0"/>
              <a:t>절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6" y="2132856"/>
            <a:ext cx="8406123" cy="3677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●</a:t>
            </a:r>
            <a:r>
              <a:rPr lang="en-US" altLang="ko-KR" sz="1400" dirty="0" smtClean="0"/>
              <a:t> </a:t>
            </a:r>
            <a:r>
              <a:rPr lang="en-US" altLang="ko-KR" sz="1100" dirty="0" smtClean="0"/>
              <a:t>WITH </a:t>
            </a:r>
            <a:r>
              <a:rPr lang="en-US" altLang="ko-KR" sz="1100" dirty="0"/>
              <a:t>recur ( department_id, parent_id, department_name, </a:t>
            </a:r>
            <a:r>
              <a:rPr lang="en-US" altLang="ko-KR" sz="1100" dirty="0" err="1"/>
              <a:t>lvl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        AS ( SELECT department_id, parent_id, department_name, 1 AS </a:t>
            </a:r>
            <a:r>
              <a:rPr lang="en-US" altLang="ko-KR" sz="1100" dirty="0" err="1"/>
              <a:t>lvl</a:t>
            </a:r>
            <a:endParaRPr lang="ko-KR" altLang="ko-KR" sz="1100" dirty="0"/>
          </a:p>
          <a:p>
            <a:r>
              <a:rPr lang="en-US" altLang="ko-KR" sz="1100" dirty="0"/>
              <a:t>               FROM departments</a:t>
            </a:r>
            <a:endParaRPr lang="ko-KR" altLang="ko-KR" sz="1100" dirty="0"/>
          </a:p>
          <a:p>
            <a:r>
              <a:rPr lang="en-US" altLang="ko-KR" sz="1100" dirty="0"/>
              <a:t>              WHERE parent_id IS NULL</a:t>
            </a:r>
            <a:endParaRPr lang="ko-KR" altLang="ko-KR" sz="1100" dirty="0"/>
          </a:p>
          <a:p>
            <a:r>
              <a:rPr lang="en-US" altLang="ko-KR" sz="1100" dirty="0"/>
              <a:t>              UNION ALL</a:t>
            </a:r>
            <a:endParaRPr lang="ko-KR" altLang="ko-KR" sz="1100" dirty="0"/>
          </a:p>
          <a:p>
            <a:r>
              <a:rPr lang="en-US" altLang="ko-KR" sz="1100" dirty="0"/>
              <a:t>             SELECT a.department_id, a.parent_id, a.department_name, </a:t>
            </a:r>
            <a:r>
              <a:rPr lang="en-US" altLang="ko-KR" sz="1100" dirty="0" err="1"/>
              <a:t>b.lvl</a:t>
            </a:r>
            <a:r>
              <a:rPr lang="en-US" altLang="ko-KR" sz="1100" dirty="0"/>
              <a:t> + 1 </a:t>
            </a:r>
            <a:endParaRPr lang="ko-KR" altLang="ko-KR" sz="1100" dirty="0"/>
          </a:p>
          <a:p>
            <a:r>
              <a:rPr lang="en-US" altLang="ko-KR" sz="1100" dirty="0"/>
              <a:t>               FROM departments a, recur b</a:t>
            </a:r>
            <a:endParaRPr lang="ko-KR" altLang="ko-KR" sz="1100" dirty="0"/>
          </a:p>
          <a:p>
            <a:r>
              <a:rPr lang="en-US" altLang="ko-KR" sz="1100" dirty="0"/>
              <a:t>              WHERE a.parent_id = b.department_id </a:t>
            </a:r>
            <a:endParaRPr lang="ko-KR" altLang="ko-KR" sz="1100" dirty="0"/>
          </a:p>
          <a:p>
            <a:r>
              <a:rPr lang="en-US" altLang="ko-KR" sz="1100" dirty="0"/>
              <a:t>              )       </a:t>
            </a:r>
            <a:endParaRPr lang="ko-KR" altLang="ko-KR" sz="1100" dirty="0"/>
          </a:p>
          <a:p>
            <a:r>
              <a:rPr lang="en-US" altLang="ko-KR" sz="1100" b="1" dirty="0"/>
              <a:t>SEARCH DEPTH FIRST BY department_id SET order_seq </a:t>
            </a:r>
            <a:endParaRPr lang="ko-KR" altLang="ko-KR" sz="1100" dirty="0"/>
          </a:p>
          <a:p>
            <a:r>
              <a:rPr lang="en-US" altLang="ko-KR" sz="1100" dirty="0"/>
              <a:t>SELECT department_id, LPAD(' ' , 3 * (lvl-1)) || department_name, </a:t>
            </a:r>
            <a:r>
              <a:rPr lang="en-US" altLang="ko-KR" sz="1100" dirty="0" err="1"/>
              <a:t>lvl</a:t>
            </a:r>
            <a:r>
              <a:rPr lang="en-US" altLang="ko-KR" sz="1100" dirty="0"/>
              <a:t>, </a:t>
            </a:r>
            <a:r>
              <a:rPr lang="en-US" altLang="ko-KR" sz="1100" b="1" dirty="0"/>
              <a:t>order_seq</a:t>
            </a:r>
            <a:endParaRPr lang="ko-KR" altLang="ko-KR" sz="1100" dirty="0"/>
          </a:p>
          <a:p>
            <a:r>
              <a:rPr lang="en-US" altLang="ko-KR" sz="1100" dirty="0"/>
              <a:t> FROM recur;</a:t>
            </a:r>
            <a:endParaRPr lang="ko-KR" altLang="ko-KR" sz="11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• </a:t>
            </a:r>
            <a:r>
              <a:rPr lang="en-US" altLang="ko-KR" sz="1400" b="1" dirty="0"/>
              <a:t>DEPTH FIRST BY</a:t>
            </a:r>
            <a:r>
              <a:rPr lang="en-US" altLang="ko-KR" sz="1400" dirty="0"/>
              <a:t> : </a:t>
            </a:r>
            <a:r>
              <a:rPr lang="ko-KR" altLang="ko-KR" sz="1400" dirty="0" smtClean="0"/>
              <a:t>같은 </a:t>
            </a:r>
            <a:r>
              <a:rPr lang="ko-KR" altLang="ko-KR" sz="1400" dirty="0"/>
              <a:t>노드에 있는 </a:t>
            </a:r>
            <a:r>
              <a:rPr lang="ko-KR" altLang="ko-KR" sz="1400" dirty="0" err="1"/>
              <a:t>로우</a:t>
            </a:r>
            <a:r>
              <a:rPr lang="en-US" altLang="ko-KR" sz="1400" dirty="0"/>
              <a:t>, </a:t>
            </a:r>
            <a:r>
              <a:rPr lang="ko-KR" altLang="ko-KR" sz="1400" dirty="0" smtClean="0"/>
              <a:t>즉 </a:t>
            </a:r>
            <a:r>
              <a:rPr lang="ko-KR" altLang="ko-KR" sz="1400" dirty="0"/>
              <a:t>형제</a:t>
            </a:r>
            <a:r>
              <a:rPr lang="en-US" altLang="ko-KR" sz="1400" dirty="0"/>
              <a:t>(sibling)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</a:t>
            </a:r>
            <a:r>
              <a:rPr lang="ko-KR" altLang="ko-KR" sz="1400" dirty="0" err="1" smtClean="0"/>
              <a:t>로우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보다 자식 로우가 먼저 조회된다</a:t>
            </a:r>
            <a:r>
              <a:rPr lang="en-US" altLang="ko-KR" sz="1400" dirty="0" smtClean="0"/>
              <a:t>.</a:t>
            </a:r>
          </a:p>
          <a:p>
            <a:endParaRPr lang="ko-KR" altLang="ko-KR" sz="1400" dirty="0"/>
          </a:p>
          <a:p>
            <a:r>
              <a:rPr lang="en-US" altLang="ko-KR" sz="1400" dirty="0"/>
              <a:t>• </a:t>
            </a:r>
            <a:r>
              <a:rPr lang="en-US" altLang="ko-KR" sz="1400" b="1" dirty="0"/>
              <a:t>BREADTH FIRST BY</a:t>
            </a:r>
            <a:r>
              <a:rPr lang="en-US" altLang="ko-KR" sz="1400" dirty="0"/>
              <a:t> : </a:t>
            </a:r>
            <a:r>
              <a:rPr lang="ko-KR" altLang="ko-KR" sz="1400" dirty="0"/>
              <a:t>자식 로우보다 형제 로우가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</a:t>
            </a:r>
            <a:r>
              <a:rPr lang="ko-KR" altLang="ko-KR" sz="1400" dirty="0" smtClean="0"/>
              <a:t>먼저 </a:t>
            </a:r>
            <a:r>
              <a:rPr lang="ko-KR" altLang="ko-KR" sz="1400" dirty="0"/>
              <a:t>조회된다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04" y="2276872"/>
            <a:ext cx="2791544" cy="34142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분석함수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분석함수와 </a:t>
            </a:r>
            <a:r>
              <a:rPr lang="en-US" altLang="ko-KR" sz="2800" b="1" dirty="0" smtClean="0"/>
              <a:t>WINDOW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6" y="2132856"/>
            <a:ext cx="8406123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분석함수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 </a:t>
            </a:r>
            <a:r>
              <a:rPr lang="ko-KR" altLang="ko-KR" sz="1400" dirty="0"/>
              <a:t>테이블에 있는 </a:t>
            </a:r>
            <a:r>
              <a:rPr lang="ko-KR" altLang="ko-KR" sz="1400" dirty="0" err="1"/>
              <a:t>로우에</a:t>
            </a:r>
            <a:r>
              <a:rPr lang="ko-KR" altLang="ko-KR" sz="1400" dirty="0"/>
              <a:t> 대해 특정 그룹별로 집계 값을 산출할 때 </a:t>
            </a:r>
            <a:r>
              <a:rPr lang="ko-KR" altLang="ko-KR" sz="1400" dirty="0" smtClean="0"/>
              <a:t>사용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윈도우</a:t>
            </a:r>
            <a:r>
              <a:rPr lang="en-US" altLang="ko-KR" sz="1400" b="1" dirty="0" smtClean="0"/>
              <a:t>(WINDOW</a:t>
            </a:r>
            <a:r>
              <a:rPr lang="en-US" altLang="ko-KR" sz="1400" dirty="0" smtClean="0"/>
              <a:t>) : </a:t>
            </a:r>
            <a:r>
              <a:rPr lang="ko-KR" altLang="ko-KR" sz="1400" dirty="0"/>
              <a:t>분석 함수에서 사용하는 </a:t>
            </a:r>
            <a:r>
              <a:rPr lang="ko-KR" altLang="ko-KR" sz="1400" dirty="0" err="1"/>
              <a:t>로우별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그룹</a:t>
            </a:r>
            <a:r>
              <a:rPr lang="en-US" altLang="ko-KR" sz="1400" dirty="0" smtClean="0"/>
              <a:t> (</a:t>
            </a:r>
            <a:r>
              <a:rPr lang="ko-KR" altLang="ko-KR" sz="1400" dirty="0"/>
              <a:t>집계 값 계산을 위한 </a:t>
            </a:r>
            <a:r>
              <a:rPr lang="ko-KR" altLang="ko-KR" sz="1400" dirty="0" err="1"/>
              <a:t>로우의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범위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구문</a:t>
            </a:r>
            <a:r>
              <a:rPr lang="en-US" altLang="ko-KR" sz="1400" b="1" dirty="0" smtClean="0"/>
              <a:t>]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    </a:t>
            </a:r>
            <a:r>
              <a:rPr lang="ko-KR" altLang="ko-KR" sz="1400" b="1" dirty="0" smtClean="0"/>
              <a:t>분석 </a:t>
            </a:r>
            <a:r>
              <a:rPr lang="ko-KR" altLang="ko-KR" sz="1400" b="1" dirty="0"/>
              <a:t>함수</a:t>
            </a:r>
            <a:r>
              <a:rPr lang="en-US" altLang="ko-KR" sz="1400" b="1" dirty="0"/>
              <a:t>(</a:t>
            </a:r>
            <a:r>
              <a:rPr lang="ko-KR" altLang="ko-KR" sz="1400" b="1" dirty="0"/>
              <a:t>매개변수</a:t>
            </a:r>
            <a:r>
              <a:rPr lang="en-US" altLang="ko-KR" sz="1400" b="1" dirty="0"/>
              <a:t>) OVER </a:t>
            </a:r>
            <a:r>
              <a:rPr lang="en-US" altLang="ko-KR" sz="1400" b="1" dirty="0" smtClean="0"/>
              <a:t> ( </a:t>
            </a:r>
            <a:r>
              <a:rPr lang="en-US" altLang="ko-KR" sz="1400" b="1" dirty="0"/>
              <a:t>PARTITION BY </a:t>
            </a:r>
            <a:r>
              <a:rPr lang="en-US" altLang="ko-KR" sz="1400" dirty="0"/>
              <a:t>expr1, expr2,… 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                       ORDER </a:t>
            </a:r>
            <a:r>
              <a:rPr lang="en-US" altLang="ko-KR" sz="1400" b="1" dirty="0"/>
              <a:t>BY </a:t>
            </a:r>
            <a:r>
              <a:rPr lang="en-US" altLang="ko-KR" sz="1400" dirty="0"/>
              <a:t>expr3, expr4… 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                        window</a:t>
            </a:r>
            <a:r>
              <a:rPr lang="ko-KR" altLang="ko-KR" sz="1400" b="1" dirty="0"/>
              <a:t>절</a:t>
            </a:r>
            <a:r>
              <a:rPr lang="en-US" altLang="ko-KR" sz="1400" b="1" dirty="0"/>
              <a:t> )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• </a:t>
            </a:r>
            <a:r>
              <a:rPr lang="ko-KR" altLang="ko-KR" sz="1400" b="1" dirty="0"/>
              <a:t>분석 함수</a:t>
            </a:r>
            <a:r>
              <a:rPr lang="en-US" altLang="ko-KR" sz="1400" b="1" dirty="0"/>
              <a:t> : </a:t>
            </a:r>
            <a:r>
              <a:rPr lang="en-US" altLang="ko-KR" sz="1400" dirty="0" smtClean="0"/>
              <a:t>AVG</a:t>
            </a:r>
            <a:r>
              <a:rPr lang="en-US" altLang="ko-KR" sz="1400" dirty="0"/>
              <a:t>, SUM MAX, MIN, COUNT, CUM_DIST, DENSE_RANK, PERCENT_RANK,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FRIST</a:t>
            </a:r>
            <a:r>
              <a:rPr lang="en-US" altLang="ko-KR" sz="1400" dirty="0"/>
              <a:t>, LAST, LAG, LEAD, ROW_NUMBER </a:t>
            </a:r>
            <a:endParaRPr lang="en-US" altLang="ko-KR" sz="1400" dirty="0" smtClean="0"/>
          </a:p>
          <a:p>
            <a:r>
              <a:rPr lang="ko-KR" altLang="ko-KR" sz="1400" dirty="0" smtClean="0"/>
              <a:t>• </a:t>
            </a:r>
            <a:r>
              <a:rPr lang="en-US" altLang="ko-KR" sz="1400" b="1" dirty="0"/>
              <a:t>PARTITION BY </a:t>
            </a:r>
            <a:r>
              <a:rPr lang="ko-KR" altLang="ko-KR" sz="1400" b="1" dirty="0"/>
              <a:t>절</a:t>
            </a:r>
            <a:r>
              <a:rPr lang="en-US" altLang="ko-KR" sz="1400" dirty="0"/>
              <a:t> : </a:t>
            </a:r>
            <a:r>
              <a:rPr lang="ko-KR" altLang="ko-KR" sz="1400" dirty="0"/>
              <a:t>분석 함수로 계산될 대상 </a:t>
            </a:r>
            <a:r>
              <a:rPr lang="ko-KR" altLang="ko-KR" sz="1400" dirty="0" err="1"/>
              <a:t>로우의</a:t>
            </a:r>
            <a:r>
              <a:rPr lang="ko-KR" altLang="ko-KR" sz="1400" dirty="0"/>
              <a:t> 그룹</a:t>
            </a:r>
            <a:r>
              <a:rPr lang="en-US" altLang="ko-KR" sz="1400" dirty="0"/>
              <a:t>(</a:t>
            </a:r>
            <a:r>
              <a:rPr lang="ko-KR" altLang="ko-KR" sz="1400" dirty="0"/>
              <a:t>파티션</a:t>
            </a:r>
            <a:r>
              <a:rPr lang="en-US" altLang="ko-KR" sz="1400" dirty="0"/>
              <a:t>)</a:t>
            </a:r>
            <a:r>
              <a:rPr lang="ko-KR" altLang="ko-KR" sz="1400" dirty="0"/>
              <a:t>을 </a:t>
            </a:r>
            <a:r>
              <a:rPr lang="ko-KR" altLang="ko-KR" sz="1400" dirty="0" smtClean="0"/>
              <a:t>지정</a:t>
            </a:r>
            <a:endParaRPr lang="ko-KR" altLang="ko-KR" sz="1400" dirty="0"/>
          </a:p>
          <a:p>
            <a:r>
              <a:rPr lang="ko-KR" altLang="ko-KR" sz="1400" dirty="0"/>
              <a:t>• </a:t>
            </a:r>
            <a:r>
              <a:rPr lang="en-US" altLang="ko-KR" sz="1400" b="1" dirty="0"/>
              <a:t>ORDER BY </a:t>
            </a:r>
            <a:r>
              <a:rPr lang="ko-KR" altLang="ko-KR" sz="1400" b="1" dirty="0"/>
              <a:t>절</a:t>
            </a:r>
            <a:r>
              <a:rPr lang="en-US" altLang="ko-KR" sz="1400" dirty="0"/>
              <a:t> : </a:t>
            </a:r>
            <a:r>
              <a:rPr lang="ko-KR" altLang="ko-KR" sz="1400" dirty="0"/>
              <a:t>파티션 안에서의 </a:t>
            </a:r>
            <a:r>
              <a:rPr lang="ko-KR" altLang="ko-KR" sz="1400" dirty="0" smtClean="0"/>
              <a:t>순서 지정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r>
              <a:rPr lang="ko-KR" altLang="ko-KR" sz="1400" dirty="0"/>
              <a:t>• </a:t>
            </a:r>
            <a:r>
              <a:rPr lang="en-US" altLang="ko-KR" sz="1400" b="1" dirty="0"/>
              <a:t>WINDOW </a:t>
            </a:r>
            <a:r>
              <a:rPr lang="ko-KR" altLang="ko-KR" sz="1400" b="1" dirty="0"/>
              <a:t>절</a:t>
            </a:r>
            <a:r>
              <a:rPr lang="en-US" altLang="ko-KR" sz="1400" dirty="0"/>
              <a:t> : </a:t>
            </a:r>
            <a:r>
              <a:rPr lang="ko-KR" altLang="ko-KR" sz="1400" dirty="0"/>
              <a:t>파티션으로 분할된 그룹에 </a:t>
            </a:r>
            <a:r>
              <a:rPr lang="ko-KR" altLang="ko-KR" sz="1400" dirty="0" smtClean="0"/>
              <a:t>대</a:t>
            </a:r>
            <a:r>
              <a:rPr lang="ko-KR" altLang="en-US" sz="1400" dirty="0" smtClean="0"/>
              <a:t>해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더 상세한 그룹으로 분할할 때 </a:t>
            </a:r>
            <a:r>
              <a:rPr lang="ko-KR" altLang="ko-KR" sz="1400" dirty="0" smtClean="0"/>
              <a:t>사용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WINDOW </a:t>
            </a:r>
            <a:r>
              <a:rPr lang="ko-KR" altLang="ko-KR" sz="1400" dirty="0"/>
              <a:t>절과 함께 쓸 수 있는 분석 </a:t>
            </a:r>
            <a:r>
              <a:rPr lang="ko-KR" altLang="ko-KR" sz="1400" dirty="0" smtClean="0"/>
              <a:t>함수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itchFamily="2" charset="2"/>
              </a:rPr>
              <a:t></a:t>
            </a:r>
            <a:r>
              <a:rPr lang="ko-KR" altLang="ko-KR" sz="1400" dirty="0" smtClean="0"/>
              <a:t> </a:t>
            </a:r>
            <a:r>
              <a:rPr lang="en-US" altLang="ko-KR" sz="1400" dirty="0"/>
              <a:t>AVG, CORR, COUNT, </a:t>
            </a:r>
            <a:r>
              <a:rPr lang="en-US" altLang="ko-KR" sz="1400" dirty="0" smtClean="0"/>
              <a:t>COVAR_POP,</a:t>
            </a:r>
          </a:p>
          <a:p>
            <a:r>
              <a:rPr lang="en-US" altLang="ko-KR" sz="1400" dirty="0" smtClean="0"/>
              <a:t>                     COVAR_SAMP</a:t>
            </a:r>
            <a:r>
              <a:rPr lang="en-US" altLang="ko-KR" sz="1400" dirty="0"/>
              <a:t>, FIRST_VALUE, LAST_VALUE, MAX, MIN, NTH_VALUE, </a:t>
            </a:r>
            <a:r>
              <a:rPr lang="en-US" altLang="ko-KR" sz="1400" dirty="0" smtClean="0"/>
              <a:t>STDDEV</a:t>
            </a:r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분석함수 종류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분석함수와 </a:t>
            </a:r>
            <a:r>
              <a:rPr lang="en-US" altLang="ko-KR" sz="2800" b="1" dirty="0" smtClean="0"/>
              <a:t>WINDOW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6" y="2132856"/>
            <a:ext cx="8406123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ROW_NUMBER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: </a:t>
            </a:r>
            <a:r>
              <a:rPr lang="ko-KR" altLang="ko-KR" sz="1400" dirty="0"/>
              <a:t>파티션으로 분할된 그룹별로 각 </a:t>
            </a:r>
            <a:r>
              <a:rPr lang="ko-KR" altLang="ko-KR" sz="1400" dirty="0" err="1"/>
              <a:t>로우에</a:t>
            </a:r>
            <a:r>
              <a:rPr lang="ko-KR" altLang="ko-KR" sz="1400" dirty="0"/>
              <a:t> 대한 </a:t>
            </a:r>
            <a:r>
              <a:rPr lang="ko-KR" altLang="ko-KR" sz="1400" dirty="0" smtClean="0"/>
              <a:t>순번 반환 함수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RANK : </a:t>
            </a:r>
            <a:r>
              <a:rPr lang="ko-KR" altLang="ko-KR" sz="1400" dirty="0" err="1"/>
              <a:t>파티션별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순위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반환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en-US" altLang="ko-KR" sz="1400" dirty="0" smtClean="0"/>
              <a:t>1, 2, 2, 4, 5, 5, 7 ...</a:t>
            </a:r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DENSE_RANK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: </a:t>
            </a:r>
            <a:r>
              <a:rPr lang="ko-KR" altLang="ko-KR" sz="1400" dirty="0" err="1"/>
              <a:t>파티션별</a:t>
            </a:r>
            <a:r>
              <a:rPr lang="ko-KR" altLang="ko-KR" sz="1400" dirty="0"/>
              <a:t> 순위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반환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en-US" altLang="ko-KR" sz="1400" dirty="0"/>
              <a:t>1, 2, 2, </a:t>
            </a:r>
            <a:r>
              <a:rPr lang="en-US" altLang="ko-KR" sz="1400" dirty="0" smtClean="0"/>
              <a:t>3, 4, 4, 5 </a:t>
            </a:r>
            <a:r>
              <a:rPr lang="en-US" altLang="ko-KR" sz="1400" dirty="0"/>
              <a:t>...</a:t>
            </a:r>
            <a:endParaRPr lang="ko-KR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CUME_DIST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ko-KR" sz="1400" dirty="0"/>
              <a:t>그룹에 대한 상대적인 누적 분포도 값을 </a:t>
            </a:r>
            <a:r>
              <a:rPr lang="ko-KR" altLang="ko-KR" sz="1400" dirty="0" smtClean="0"/>
              <a:t>반환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초과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이하</a:t>
            </a:r>
            <a:r>
              <a:rPr lang="ko-KR" altLang="en-US" sz="1400" dirty="0" smtClean="0"/>
              <a:t> 값 반환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PERCENT_RANK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ko-KR" sz="1400" dirty="0" smtClean="0"/>
              <a:t>그룹 </a:t>
            </a:r>
            <a:r>
              <a:rPr lang="ko-KR" altLang="ko-KR" sz="1400" dirty="0"/>
              <a:t>내의 백분위 순위</a:t>
            </a:r>
            <a:r>
              <a:rPr lang="en-US" altLang="ko-KR" sz="1400" dirty="0"/>
              <a:t>(Percentile Rank)</a:t>
            </a:r>
            <a:r>
              <a:rPr lang="ko-KR" altLang="ko-KR" sz="1400" dirty="0"/>
              <a:t>를 </a:t>
            </a:r>
            <a:r>
              <a:rPr lang="ko-KR" altLang="ko-KR" sz="1400" dirty="0" smtClean="0"/>
              <a:t>반환</a:t>
            </a:r>
            <a:r>
              <a:rPr lang="en-US" altLang="ko-KR" sz="1400" dirty="0" smtClean="0"/>
              <a:t>, </a:t>
            </a:r>
            <a:r>
              <a:rPr lang="en-US" altLang="ko-KR" sz="1400" b="1" dirty="0"/>
              <a:t>0</a:t>
            </a:r>
            <a:r>
              <a:rPr lang="ko-KR" altLang="ko-KR" sz="1400" b="1" dirty="0"/>
              <a:t>이상</a:t>
            </a:r>
            <a:r>
              <a:rPr lang="en-US" altLang="ko-KR" sz="1400" b="1" dirty="0"/>
              <a:t> 1</a:t>
            </a:r>
            <a:r>
              <a:rPr lang="ko-KR" altLang="ko-KR" sz="1400" b="1" dirty="0"/>
              <a:t>이하</a:t>
            </a:r>
            <a:r>
              <a:rPr lang="ko-KR" altLang="ko-KR" sz="1400" dirty="0"/>
              <a:t> </a:t>
            </a:r>
            <a:r>
              <a:rPr lang="ko-KR" altLang="en-US" sz="1400" dirty="0" smtClean="0"/>
              <a:t>값 반환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NTILE(expr)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expr</a:t>
            </a:r>
            <a:r>
              <a:rPr lang="ko-KR" altLang="ko-KR" sz="1400" dirty="0"/>
              <a:t>에 명시된 값만큼 분할한 결과를 반환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LAG (expr, offset, </a:t>
            </a:r>
            <a:r>
              <a:rPr lang="en-US" altLang="ko-KR" sz="1400" b="1" dirty="0" err="1"/>
              <a:t>default_value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: </a:t>
            </a:r>
            <a:r>
              <a:rPr lang="ko-KR" altLang="ko-KR" sz="1400" dirty="0"/>
              <a:t>주어진 그룹과 순서에 </a:t>
            </a:r>
            <a:r>
              <a:rPr lang="ko-KR" altLang="ko-KR" sz="1400" dirty="0" smtClean="0"/>
              <a:t>따라</a:t>
            </a:r>
            <a:r>
              <a:rPr lang="en-US" altLang="ko-KR" sz="1400" dirty="0" smtClean="0"/>
              <a:t> </a:t>
            </a:r>
            <a:r>
              <a:rPr lang="ko-KR" altLang="en-US" sz="1400" b="1" dirty="0" smtClean="0"/>
              <a:t>선행 </a:t>
            </a:r>
            <a:r>
              <a:rPr lang="ko-KR" altLang="en-US" sz="1400" dirty="0" err="1" smtClean="0"/>
              <a:t>로우</a:t>
            </a:r>
            <a:r>
              <a:rPr lang="ko-KR" altLang="en-US" sz="1400" dirty="0" smtClean="0"/>
              <a:t> 값 반환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LEAD (expr, offset, </a:t>
            </a:r>
            <a:r>
              <a:rPr lang="en-US" altLang="ko-KR" sz="1400" b="1" dirty="0" err="1"/>
              <a:t>default_value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: </a:t>
            </a:r>
            <a:r>
              <a:rPr lang="ko-KR" altLang="ko-KR" sz="1400" dirty="0"/>
              <a:t>주어진 그룹과 순서에 </a:t>
            </a:r>
            <a:r>
              <a:rPr lang="ko-KR" altLang="ko-KR" sz="1400" dirty="0" smtClean="0"/>
              <a:t>따라</a:t>
            </a:r>
            <a:r>
              <a:rPr lang="en-US" altLang="ko-KR" sz="1400" dirty="0" smtClean="0"/>
              <a:t> </a:t>
            </a:r>
            <a:r>
              <a:rPr lang="ko-KR" altLang="en-US" sz="1400" b="1" dirty="0" smtClean="0"/>
              <a:t>후행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로우</a:t>
            </a:r>
            <a:r>
              <a:rPr lang="ko-KR" altLang="en-US" sz="1400" dirty="0" smtClean="0"/>
              <a:t> 값 반환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Window </a:t>
            </a:r>
            <a:r>
              <a:rPr lang="ko-KR" altLang="en-US" sz="1600" b="1" dirty="0" smtClean="0"/>
              <a:t>절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분석함수와 </a:t>
            </a:r>
            <a:r>
              <a:rPr lang="en-US" altLang="ko-KR" sz="2800" b="1" dirty="0" smtClean="0"/>
              <a:t>WINDOW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6" y="2132856"/>
            <a:ext cx="8406123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window </a:t>
            </a:r>
            <a:r>
              <a:rPr lang="ko-KR" altLang="en-US" sz="1400" dirty="0" smtClean="0"/>
              <a:t>절</a:t>
            </a:r>
            <a:r>
              <a:rPr lang="en-US" altLang="ko-KR" sz="1400" b="1" dirty="0" smtClean="0"/>
              <a:t> : </a:t>
            </a:r>
            <a:r>
              <a:rPr lang="ko-KR" altLang="en-US" sz="1400" dirty="0"/>
              <a:t>파티션으로 분할된 그룹에 대한 부분 그룹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구문</a:t>
            </a:r>
            <a:r>
              <a:rPr lang="en-US" altLang="ko-KR" sz="1400" b="1" dirty="0" smtClean="0"/>
              <a:t>]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en-US" altLang="ko-KR" sz="1400" b="1" dirty="0"/>
              <a:t>{ ROWS | RANGE }</a:t>
            </a:r>
            <a:endParaRPr lang="ko-KR" altLang="ko-KR" sz="1400" dirty="0"/>
          </a:p>
          <a:p>
            <a:r>
              <a:rPr lang="en-US" altLang="ko-KR" sz="1400" b="1" dirty="0"/>
              <a:t>{ BETWEEN {  UNBOUNDED PRECEDING </a:t>
            </a:r>
            <a:endParaRPr lang="ko-KR" altLang="ko-KR" sz="1400" dirty="0"/>
          </a:p>
          <a:p>
            <a:r>
              <a:rPr lang="en-US" altLang="ko-KR" sz="1400" b="1" dirty="0"/>
              <a:t>     | CURRENT ROW </a:t>
            </a:r>
            <a:endParaRPr lang="ko-KR" altLang="ko-KR" sz="1400" dirty="0"/>
          </a:p>
          <a:p>
            <a:r>
              <a:rPr lang="en-US" altLang="ko-KR" sz="1400" b="1" dirty="0"/>
              <a:t>| </a:t>
            </a:r>
            <a:r>
              <a:rPr lang="en-US" altLang="ko-KR" sz="1400" dirty="0" err="1"/>
              <a:t>value_expr</a:t>
            </a:r>
            <a:r>
              <a:rPr lang="en-US" altLang="ko-KR" sz="1400" b="1" dirty="0"/>
              <a:t> { PRECEDING | FOLLOWING }</a:t>
            </a:r>
            <a:endParaRPr lang="ko-KR" altLang="ko-KR" sz="1400" dirty="0"/>
          </a:p>
          <a:p>
            <a:r>
              <a:rPr lang="en-US" altLang="ko-KR" sz="1400" b="1" dirty="0"/>
              <a:t>}</a:t>
            </a:r>
            <a:endParaRPr lang="ko-KR" altLang="ko-KR" sz="1400" dirty="0"/>
          </a:p>
          <a:p>
            <a:r>
              <a:rPr lang="en-US" altLang="ko-KR" sz="1400" b="1" dirty="0"/>
              <a:t>      AND { UNBOUNDED FOLLOWING </a:t>
            </a:r>
            <a:endParaRPr lang="ko-KR" altLang="ko-KR" sz="1400" dirty="0"/>
          </a:p>
          <a:p>
            <a:r>
              <a:rPr lang="en-US" altLang="ko-KR" sz="1400" b="1" dirty="0"/>
              <a:t>| CURRENT ROW </a:t>
            </a:r>
            <a:endParaRPr lang="ko-KR" altLang="ko-KR" sz="1400" dirty="0"/>
          </a:p>
          <a:p>
            <a:r>
              <a:rPr lang="en-US" altLang="ko-KR" sz="1400" b="1" dirty="0"/>
              <a:t>| </a:t>
            </a:r>
            <a:r>
              <a:rPr lang="en-US" altLang="ko-KR" sz="1400" dirty="0" err="1"/>
              <a:t>value_expr</a:t>
            </a:r>
            <a:r>
              <a:rPr lang="en-US" altLang="ko-KR" sz="1400" b="1" dirty="0"/>
              <a:t>  { PRECEDING | FOLLOWING }</a:t>
            </a:r>
            <a:endParaRPr lang="ko-KR" altLang="ko-KR" sz="1400" dirty="0"/>
          </a:p>
          <a:p>
            <a:r>
              <a:rPr lang="en-US" altLang="ko-KR" sz="1400" b="1" dirty="0"/>
              <a:t>             } </a:t>
            </a:r>
            <a:endParaRPr lang="ko-KR" altLang="ko-KR" sz="1400" dirty="0"/>
          </a:p>
          <a:p>
            <a:r>
              <a:rPr lang="en-US" altLang="ko-KR" sz="1400" b="1" dirty="0"/>
              <a:t>| { UNBOUNDED PRECEDING</a:t>
            </a:r>
            <a:endParaRPr lang="ko-KR" altLang="ko-KR" sz="1400" dirty="0"/>
          </a:p>
          <a:p>
            <a:r>
              <a:rPr lang="en-US" altLang="ko-KR" sz="1400" b="1" dirty="0"/>
              <a:t>   | CURRENT ROW</a:t>
            </a:r>
            <a:endParaRPr lang="ko-KR" altLang="ko-KR" sz="1400" dirty="0"/>
          </a:p>
          <a:p>
            <a:r>
              <a:rPr lang="en-US" altLang="ko-KR" sz="1400" b="1" dirty="0"/>
              <a:t> | </a:t>
            </a:r>
            <a:r>
              <a:rPr lang="en-US" altLang="ko-KR" sz="1400" dirty="0" err="1"/>
              <a:t>value_expr</a:t>
            </a:r>
            <a:r>
              <a:rPr lang="en-US" altLang="ko-KR" sz="1400" b="1" dirty="0"/>
              <a:t>  PRECEDING }</a:t>
            </a:r>
            <a:endParaRPr lang="ko-KR" altLang="ko-KR" sz="1400" dirty="0"/>
          </a:p>
          <a:p>
            <a:r>
              <a:rPr lang="en-US" altLang="ko-KR" sz="1400" b="1" dirty="0" smtClean="0"/>
              <a:t>}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Window </a:t>
            </a:r>
            <a:r>
              <a:rPr lang="ko-KR" altLang="en-US" sz="1600" b="1" dirty="0" smtClean="0"/>
              <a:t>절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분석함수와 </a:t>
            </a:r>
            <a:r>
              <a:rPr lang="en-US" altLang="ko-KR" sz="2800" b="1" dirty="0" smtClean="0"/>
              <a:t>WINDOW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6" y="2132856"/>
            <a:ext cx="8406123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구문설명</a:t>
            </a:r>
            <a:r>
              <a:rPr lang="en-US" altLang="ko-KR" sz="1400" b="1" dirty="0" smtClean="0"/>
              <a:t>]</a:t>
            </a:r>
          </a:p>
          <a:p>
            <a:endParaRPr lang="en-US" altLang="ko-KR" sz="1400" b="1" dirty="0"/>
          </a:p>
          <a:p>
            <a:r>
              <a:rPr lang="ko-KR" altLang="ko-KR" sz="1400" dirty="0"/>
              <a:t>• </a:t>
            </a:r>
            <a:r>
              <a:rPr lang="en-US" altLang="ko-KR" sz="1400" b="1" dirty="0"/>
              <a:t>ROWS</a:t>
            </a:r>
            <a:r>
              <a:rPr lang="en-US" altLang="ko-KR" sz="1400" dirty="0"/>
              <a:t> : </a:t>
            </a:r>
            <a:r>
              <a:rPr lang="ko-KR" altLang="ko-KR" sz="1400" dirty="0" err="1"/>
              <a:t>로우</a:t>
            </a:r>
            <a:r>
              <a:rPr lang="ko-KR" altLang="ko-KR" sz="1400" dirty="0"/>
              <a:t> 단위로 </a:t>
            </a:r>
            <a:r>
              <a:rPr lang="en-US" altLang="ko-KR" sz="1400" dirty="0"/>
              <a:t>window </a:t>
            </a:r>
            <a:r>
              <a:rPr lang="ko-KR" altLang="ko-KR" sz="1400" dirty="0"/>
              <a:t>절을 </a:t>
            </a:r>
            <a:r>
              <a:rPr lang="ko-KR" altLang="ko-KR" sz="1400" dirty="0" smtClean="0"/>
              <a:t>지정</a:t>
            </a:r>
            <a:endParaRPr lang="en-US" altLang="ko-KR" sz="1400" dirty="0" smtClean="0"/>
          </a:p>
          <a:p>
            <a:r>
              <a:rPr lang="en-US" altLang="ko-KR" sz="1400" dirty="0" smtClean="0"/>
              <a:t>.</a:t>
            </a:r>
            <a:endParaRPr lang="ko-KR" altLang="ko-KR" sz="1400" dirty="0"/>
          </a:p>
          <a:p>
            <a:r>
              <a:rPr lang="ko-KR" altLang="ko-KR" sz="1400" dirty="0"/>
              <a:t>• </a:t>
            </a:r>
            <a:r>
              <a:rPr lang="en-US" altLang="ko-KR" sz="1400" b="1" dirty="0"/>
              <a:t>RANGE</a:t>
            </a:r>
            <a:r>
              <a:rPr lang="en-US" altLang="ko-KR" sz="1400" dirty="0"/>
              <a:t> : </a:t>
            </a:r>
            <a:r>
              <a:rPr lang="ko-KR" altLang="ko-KR" sz="1400" dirty="0" err="1"/>
              <a:t>로우가</a:t>
            </a:r>
            <a:r>
              <a:rPr lang="ko-KR" altLang="ko-KR" sz="1400" dirty="0"/>
              <a:t> 아닌 논리적인 범위로</a:t>
            </a:r>
            <a:r>
              <a:rPr lang="en-US" altLang="ko-KR" sz="1400" dirty="0"/>
              <a:t> window</a:t>
            </a:r>
            <a:r>
              <a:rPr lang="ko-KR" altLang="ko-KR" sz="1400" dirty="0"/>
              <a:t>절을 </a:t>
            </a:r>
            <a:r>
              <a:rPr lang="ko-KR" altLang="ko-KR" sz="1400" dirty="0" smtClean="0"/>
              <a:t>지정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endParaRPr lang="ko-KR" altLang="ko-KR" sz="1400" dirty="0"/>
          </a:p>
          <a:p>
            <a:r>
              <a:rPr lang="ko-KR" altLang="ko-KR" sz="1400" b="1" dirty="0"/>
              <a:t>•</a:t>
            </a:r>
            <a:r>
              <a:rPr lang="en-US" altLang="ko-KR" sz="1400" b="1" dirty="0"/>
              <a:t> BETWEEN~AND</a:t>
            </a:r>
            <a:r>
              <a:rPr lang="en-US" altLang="ko-KR" sz="1400" dirty="0"/>
              <a:t> : window</a:t>
            </a:r>
            <a:r>
              <a:rPr lang="ko-KR" altLang="ko-KR" sz="1400" dirty="0"/>
              <a:t>절의 시작과 끝 지점을 </a:t>
            </a:r>
            <a:r>
              <a:rPr lang="ko-KR" altLang="en-US" sz="1400" dirty="0" smtClean="0"/>
              <a:t>명시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ko-KR" sz="1400" dirty="0"/>
              <a:t>• </a:t>
            </a:r>
            <a:r>
              <a:rPr lang="en-US" altLang="ko-KR" sz="1400" b="1" dirty="0"/>
              <a:t>UNBOUNDED PRECEDING</a:t>
            </a:r>
            <a:r>
              <a:rPr lang="en-US" altLang="ko-KR" sz="1400" dirty="0"/>
              <a:t> : </a:t>
            </a:r>
            <a:r>
              <a:rPr lang="ko-KR" altLang="ko-KR" sz="1400" dirty="0"/>
              <a:t>파티션으로 구분된 첫 번째 </a:t>
            </a:r>
            <a:r>
              <a:rPr lang="ko-KR" altLang="ko-KR" sz="1400" dirty="0" err="1"/>
              <a:t>로우가</a:t>
            </a:r>
            <a:r>
              <a:rPr lang="ko-KR" altLang="ko-KR" sz="1400" dirty="0"/>
              <a:t> 시작 </a:t>
            </a:r>
            <a:r>
              <a:rPr lang="ko-KR" altLang="ko-KR" sz="1400" dirty="0" smtClean="0"/>
              <a:t>지점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ko-KR" sz="1400" dirty="0"/>
              <a:t>• </a:t>
            </a:r>
            <a:r>
              <a:rPr lang="en-US" altLang="ko-KR" sz="1400" b="1" dirty="0"/>
              <a:t>UNBOUNDED FOLLOWING</a:t>
            </a:r>
            <a:r>
              <a:rPr lang="en-US" altLang="ko-KR" sz="1400" dirty="0"/>
              <a:t> : </a:t>
            </a:r>
            <a:r>
              <a:rPr lang="ko-KR" altLang="ko-KR" sz="1400" dirty="0"/>
              <a:t>파티션으로 구분된 마지막 </a:t>
            </a:r>
            <a:r>
              <a:rPr lang="ko-KR" altLang="ko-KR" sz="1400" dirty="0" err="1"/>
              <a:t>로우가</a:t>
            </a:r>
            <a:r>
              <a:rPr lang="ko-KR" altLang="ko-KR" sz="1400" dirty="0"/>
              <a:t> 끝 </a:t>
            </a:r>
            <a:r>
              <a:rPr lang="ko-KR" altLang="ko-KR" sz="1400" dirty="0" smtClean="0"/>
              <a:t>지점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• </a:t>
            </a:r>
            <a:r>
              <a:rPr lang="en-US" altLang="ko-KR" sz="1400" b="1" dirty="0"/>
              <a:t>CURRENT ROW</a:t>
            </a:r>
            <a:r>
              <a:rPr lang="en-US" altLang="ko-KR" sz="1400" dirty="0"/>
              <a:t> : </a:t>
            </a:r>
            <a:r>
              <a:rPr lang="ko-KR" altLang="ko-KR" sz="1400" dirty="0"/>
              <a:t>시작 및 끝 지점이 현재 </a:t>
            </a:r>
            <a:r>
              <a:rPr lang="ko-KR" altLang="ko-KR" sz="1400" dirty="0" err="1"/>
              <a:t>로우가</a:t>
            </a:r>
            <a:r>
              <a:rPr lang="ko-KR" altLang="ko-KR" sz="1400" dirty="0"/>
              <a:t> 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• </a:t>
            </a:r>
            <a:r>
              <a:rPr lang="en-US" altLang="ko-KR" sz="1400" dirty="0" err="1"/>
              <a:t>value_expr</a:t>
            </a:r>
            <a:r>
              <a:rPr lang="en-US" altLang="ko-KR" sz="1400" dirty="0"/>
              <a:t> </a:t>
            </a:r>
            <a:r>
              <a:rPr lang="en-US" altLang="ko-KR" sz="1400" b="1" dirty="0"/>
              <a:t>PRECEDING </a:t>
            </a:r>
            <a:r>
              <a:rPr lang="en-US" altLang="ko-KR" sz="1400" dirty="0"/>
              <a:t>: </a:t>
            </a:r>
            <a:r>
              <a:rPr lang="ko-KR" altLang="ko-KR" sz="1400" dirty="0"/>
              <a:t>끝 지점일 경우</a:t>
            </a:r>
            <a:r>
              <a:rPr lang="en-US" altLang="ko-KR" sz="1400" dirty="0"/>
              <a:t>, </a:t>
            </a:r>
            <a:r>
              <a:rPr lang="ko-KR" altLang="ko-KR" sz="1400" dirty="0"/>
              <a:t>시작 지점은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value_expr</a:t>
            </a:r>
            <a:r>
              <a:rPr lang="en-US" altLang="ko-KR" sz="1400" dirty="0"/>
              <a:t> PRECEDING.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• </a:t>
            </a:r>
            <a:r>
              <a:rPr lang="en-US" altLang="ko-KR" sz="1400" dirty="0" err="1"/>
              <a:t>value_expr</a:t>
            </a:r>
            <a:r>
              <a:rPr lang="en-US" altLang="ko-KR" sz="1400" dirty="0"/>
              <a:t> </a:t>
            </a:r>
            <a:r>
              <a:rPr lang="en-US" altLang="ko-KR" sz="1400" b="1" dirty="0"/>
              <a:t>FOLLOWING</a:t>
            </a:r>
            <a:r>
              <a:rPr lang="en-US" altLang="ko-KR" sz="1400" dirty="0"/>
              <a:t> : </a:t>
            </a:r>
            <a:r>
              <a:rPr lang="ko-KR" altLang="ko-KR" sz="1400" dirty="0"/>
              <a:t>시작 지점일 경우</a:t>
            </a:r>
            <a:r>
              <a:rPr lang="en-US" altLang="ko-KR" sz="1400" dirty="0"/>
              <a:t>, </a:t>
            </a:r>
            <a:r>
              <a:rPr lang="ko-KR" altLang="ko-KR" sz="1400" dirty="0"/>
              <a:t>끝 지점은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value_expr</a:t>
            </a:r>
            <a:r>
              <a:rPr lang="en-US" altLang="ko-KR" sz="1400" dirty="0"/>
              <a:t> FOLLOWING.</a:t>
            </a:r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Window </a:t>
            </a:r>
            <a:r>
              <a:rPr lang="ko-KR" altLang="en-US" sz="1600" b="1" dirty="0" smtClean="0"/>
              <a:t>함</a:t>
            </a:r>
            <a:r>
              <a:rPr lang="ko-KR" altLang="en-US" sz="1600" b="1" dirty="0"/>
              <a:t>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분석함수와 </a:t>
            </a:r>
            <a:r>
              <a:rPr lang="en-US" altLang="ko-KR" sz="2800" b="1" dirty="0" smtClean="0"/>
              <a:t>WINDOW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6" y="2132856"/>
            <a:ext cx="8406123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window </a:t>
            </a:r>
            <a:r>
              <a:rPr lang="ko-KR" altLang="en-US" sz="1400" b="1" dirty="0" smtClean="0"/>
              <a:t>절과 함께 사용할 수 있는 함수 </a:t>
            </a:r>
            <a:r>
              <a:rPr lang="en-US" altLang="ko-KR" sz="1400" b="1" dirty="0" smtClean="0"/>
              <a:t>: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en-US" altLang="ko-KR" sz="1400" b="1" dirty="0" smtClean="0"/>
              <a:t>AVG</a:t>
            </a:r>
            <a:r>
              <a:rPr lang="en-US" altLang="ko-KR" sz="1400" b="1" dirty="0"/>
              <a:t>, CORR, COUNT, FIRST_VALUE, LAST_VALUE, MAX, MIN, NTH_VALUE</a:t>
            </a:r>
            <a:r>
              <a:rPr lang="en-US" altLang="ko-KR" sz="1400" b="1" dirty="0" smtClean="0"/>
              <a:t>,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en-US" altLang="ko-KR" sz="1400" b="1" dirty="0"/>
              <a:t>STDDEV, SUM, VARIANCE</a:t>
            </a:r>
            <a:r>
              <a:rPr lang="en-US" altLang="ko-KR" sz="1400" dirty="0"/>
              <a:t>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ko-KR" altLang="ko-KR" sz="1400" dirty="0" smtClean="0"/>
              <a:t> </a:t>
            </a:r>
            <a:r>
              <a:rPr lang="en-US" altLang="ko-KR" sz="1400" b="1" dirty="0"/>
              <a:t>FIRST_VALUE(expr</a:t>
            </a:r>
            <a:r>
              <a:rPr lang="en-US" altLang="ko-KR" sz="1400" b="1" dirty="0" smtClean="0"/>
              <a:t>),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LAST_VALUE(expr)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가장 첫 번째 값과 마지막 값을 반환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en-US" sz="1400" dirty="0"/>
              <a:t>●</a:t>
            </a:r>
            <a:r>
              <a:rPr lang="ko-KR" altLang="ko-KR" sz="1400" dirty="0" smtClean="0"/>
              <a:t> </a:t>
            </a:r>
            <a:r>
              <a:rPr lang="en-US" altLang="ko-KR" sz="1400" b="1" dirty="0"/>
              <a:t>NTH_VALUE (</a:t>
            </a:r>
            <a:r>
              <a:rPr lang="en-US" altLang="ko-KR" sz="1400" b="1" dirty="0" err="1"/>
              <a:t>measure_expr</a:t>
            </a:r>
            <a:r>
              <a:rPr lang="en-US" altLang="ko-KR" sz="1400" b="1" dirty="0"/>
              <a:t>, n)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ko-KR" sz="1400" dirty="0"/>
              <a:t>그룹에서 </a:t>
            </a:r>
            <a:r>
              <a:rPr lang="en-US" altLang="ko-KR" sz="1400" dirty="0"/>
              <a:t>n</a:t>
            </a:r>
            <a:r>
              <a:rPr lang="ko-KR" altLang="ko-KR" sz="1400" dirty="0"/>
              <a:t>번째 </a:t>
            </a:r>
            <a:r>
              <a:rPr lang="ko-KR" altLang="ko-KR" sz="1400" dirty="0" err="1"/>
              <a:t>로우에</a:t>
            </a:r>
            <a:r>
              <a:rPr lang="ko-KR" altLang="ko-KR" sz="1400" dirty="0"/>
              <a:t> 해당하는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measure_expr</a:t>
            </a:r>
            <a:r>
              <a:rPr lang="en-US" altLang="ko-KR" sz="1400" dirty="0"/>
              <a:t> </a:t>
            </a:r>
            <a:r>
              <a:rPr lang="ko-KR" altLang="ko-KR" sz="1400" dirty="0"/>
              <a:t>값을 </a:t>
            </a:r>
            <a:r>
              <a:rPr lang="ko-KR" altLang="ko-KR" sz="1400" dirty="0" smtClean="0"/>
              <a:t>반환</a:t>
            </a:r>
            <a:endParaRPr lang="en-US" altLang="ko-KR" sz="1400" dirty="0" smtClean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기타 분석 함수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분석함수와 </a:t>
            </a:r>
            <a:r>
              <a:rPr lang="en-US" altLang="ko-KR" sz="2800" b="1" dirty="0" smtClean="0"/>
              <a:t>WINDOW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6" y="2132856"/>
            <a:ext cx="8406123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WIDTH_BUCKET (expr, </a:t>
            </a:r>
            <a:r>
              <a:rPr lang="en-US" altLang="ko-KR" sz="1400" b="1" dirty="0" err="1"/>
              <a:t>min_value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max_value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num_buckets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 smtClean="0"/>
              <a:t>   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: </a:t>
            </a:r>
            <a:r>
              <a:rPr lang="en-US" altLang="ko-KR" sz="1400" dirty="0"/>
              <a:t>NTILE </a:t>
            </a:r>
            <a:r>
              <a:rPr lang="ko-KR" altLang="ko-KR" sz="1400" dirty="0"/>
              <a:t>함수와 </a:t>
            </a:r>
            <a:r>
              <a:rPr lang="ko-KR" altLang="en-US" sz="1400" dirty="0" smtClean="0"/>
              <a:t>비슷하나</a:t>
            </a:r>
            <a:r>
              <a:rPr lang="ko-KR" altLang="ko-KR" sz="1400" dirty="0" smtClean="0"/>
              <a:t> </a:t>
            </a:r>
            <a:r>
              <a:rPr lang="en-US" altLang="ko-KR" sz="1400" dirty="0"/>
              <a:t>expr </a:t>
            </a:r>
            <a:r>
              <a:rPr lang="ko-KR" altLang="ko-KR" sz="1400" dirty="0"/>
              <a:t>값에 따라 최소값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min_value</a:t>
            </a:r>
            <a:r>
              <a:rPr lang="en-US" altLang="ko-KR" sz="1400" dirty="0"/>
              <a:t>)</a:t>
            </a:r>
            <a:r>
              <a:rPr lang="ko-KR" altLang="ko-KR" sz="1400" dirty="0"/>
              <a:t>과 최대값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max_value</a:t>
            </a:r>
            <a:r>
              <a:rPr lang="en-US" altLang="ko-KR" sz="1400" dirty="0"/>
              <a:t>)</a:t>
            </a:r>
            <a:r>
              <a:rPr lang="ko-KR" altLang="ko-KR" sz="1400" dirty="0"/>
              <a:t>을 주어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num_buckets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수 만큼 </a:t>
            </a:r>
            <a:r>
              <a:rPr lang="ko-KR" altLang="ko-KR" sz="1400" dirty="0" smtClean="0"/>
              <a:t>분할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ko-KR" altLang="ko-KR" sz="1400" dirty="0" smtClean="0"/>
              <a:t> </a:t>
            </a:r>
            <a:r>
              <a:rPr lang="en-US" altLang="ko-KR" sz="1400" b="1" dirty="0"/>
              <a:t>FIRST</a:t>
            </a:r>
            <a:r>
              <a:rPr lang="ko-KR" altLang="ko-KR" sz="1400" b="1" dirty="0"/>
              <a:t>와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LAST </a:t>
            </a:r>
            <a:r>
              <a:rPr lang="en-US" altLang="ko-KR" sz="1400" dirty="0"/>
              <a:t>: </a:t>
            </a:r>
            <a:r>
              <a:rPr lang="ko-KR" altLang="ko-KR" sz="1400" dirty="0"/>
              <a:t>집계 함수와 같이 사용되어 주어진 그룹에 대해 </a:t>
            </a:r>
            <a:r>
              <a:rPr lang="ko-KR" altLang="ko-KR" sz="1400" dirty="0" smtClean="0"/>
              <a:t>순위를 </a:t>
            </a:r>
            <a:r>
              <a:rPr lang="ko-KR" altLang="ko-KR" sz="1400" dirty="0"/>
              <a:t>매겨 결과를 </a:t>
            </a:r>
            <a:r>
              <a:rPr lang="ko-KR" altLang="ko-KR" sz="1400" dirty="0" smtClean="0"/>
              <a:t>산출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en-US" sz="1400" dirty="0"/>
              <a:t>●</a:t>
            </a:r>
            <a:r>
              <a:rPr lang="ko-KR" altLang="ko-KR" sz="1400" dirty="0" smtClean="0"/>
              <a:t> </a:t>
            </a:r>
            <a:r>
              <a:rPr lang="en-US" altLang="ko-KR" sz="1400" b="1" dirty="0"/>
              <a:t>RATIO_TO_REPORT (expr)</a:t>
            </a:r>
            <a:r>
              <a:rPr lang="en-US" altLang="ko-KR" sz="1400" dirty="0" smtClean="0"/>
              <a:t> : </a:t>
            </a:r>
            <a:r>
              <a:rPr lang="ko-KR" altLang="ko-KR" sz="1400" dirty="0"/>
              <a:t>주어진 </a:t>
            </a:r>
            <a:r>
              <a:rPr lang="ko-KR" altLang="ko-KR" sz="1400" dirty="0" smtClean="0"/>
              <a:t>그룹에</a:t>
            </a:r>
            <a:r>
              <a:rPr lang="ko-KR" altLang="en-US" sz="1400" dirty="0" smtClean="0"/>
              <a:t>서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expr </a:t>
            </a:r>
            <a:r>
              <a:rPr lang="ko-KR" altLang="ko-KR" sz="1400" dirty="0"/>
              <a:t>값의 합을 기준으로 각 </a:t>
            </a:r>
            <a:r>
              <a:rPr lang="ko-KR" altLang="ko-KR" sz="1400" dirty="0" err="1"/>
              <a:t>로우의</a:t>
            </a:r>
            <a:r>
              <a:rPr lang="ko-KR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   </a:t>
            </a:r>
            <a:r>
              <a:rPr lang="ko-KR" altLang="ko-KR" sz="1400" dirty="0" smtClean="0"/>
              <a:t>상대적 </a:t>
            </a:r>
            <a:r>
              <a:rPr lang="ko-KR" altLang="ko-KR" sz="1400" dirty="0"/>
              <a:t>비율을 </a:t>
            </a:r>
            <a:r>
              <a:rPr lang="ko-KR" altLang="ko-KR" sz="1400" dirty="0" smtClean="0"/>
              <a:t>반환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다중 테이블 </a:t>
            </a:r>
            <a:r>
              <a:rPr lang="en-US" altLang="ko-KR" sz="1600" b="1" dirty="0" smtClean="0"/>
              <a:t>INSERT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다중 테이블 </a:t>
            </a:r>
            <a:r>
              <a:rPr lang="en-US" altLang="ko-KR" sz="2800" b="1" dirty="0" smtClean="0"/>
              <a:t>INSERT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6" y="2132856"/>
            <a:ext cx="8406123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● </a:t>
            </a:r>
            <a:r>
              <a:rPr lang="ko-KR" altLang="ko-KR" sz="1400" dirty="0"/>
              <a:t>단 하나의</a:t>
            </a:r>
            <a:r>
              <a:rPr lang="en-US" altLang="ko-KR" sz="1400" dirty="0"/>
              <a:t> INSERT </a:t>
            </a:r>
            <a:r>
              <a:rPr lang="ko-KR" altLang="ko-KR" sz="1400" dirty="0"/>
              <a:t>문장으로 여러 개의 </a:t>
            </a:r>
            <a:r>
              <a:rPr lang="en-US" altLang="ko-KR" sz="1400" dirty="0"/>
              <a:t>INSERT </a:t>
            </a:r>
            <a:r>
              <a:rPr lang="ko-KR" altLang="ko-KR" sz="1400" dirty="0"/>
              <a:t>문을 </a:t>
            </a:r>
            <a:r>
              <a:rPr lang="ko-KR" altLang="ko-KR" sz="1400" dirty="0" smtClean="0"/>
              <a:t>수행</a:t>
            </a:r>
            <a:r>
              <a:rPr lang="ko-KR" altLang="en-US" sz="1400" dirty="0" smtClean="0"/>
              <a:t>하는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효과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ko-KR" altLang="ko-KR" sz="1400" dirty="0" smtClean="0"/>
              <a:t>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구문</a:t>
            </a:r>
            <a:r>
              <a:rPr lang="en-US" altLang="ko-KR" sz="1400" b="1" dirty="0" smtClean="0"/>
              <a:t>]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INSERT</a:t>
            </a:r>
            <a:r>
              <a:rPr lang="en-US" altLang="ko-KR" sz="1400" dirty="0"/>
              <a:t>  </a:t>
            </a:r>
            <a:r>
              <a:rPr lang="en-US" altLang="ko-KR" sz="1400" b="1" dirty="0"/>
              <a:t>ALL</a:t>
            </a:r>
            <a:r>
              <a:rPr lang="en-US" altLang="ko-KR" sz="1400" dirty="0"/>
              <a:t>  |  </a:t>
            </a:r>
            <a:r>
              <a:rPr lang="en-US" altLang="ko-KR" sz="1400" b="1" dirty="0"/>
              <a:t>FIRST </a:t>
            </a:r>
            <a:endParaRPr lang="ko-KR" altLang="ko-KR" sz="1400" dirty="0"/>
          </a:p>
          <a:p>
            <a:r>
              <a:rPr lang="en-US" altLang="ko-KR" sz="1400" dirty="0"/>
              <a:t>WHEN </a:t>
            </a:r>
            <a:r>
              <a:rPr lang="ko-KR" altLang="ko-KR" sz="1400" dirty="0"/>
              <a:t>조건</a:t>
            </a:r>
            <a:r>
              <a:rPr lang="en-US" altLang="ko-KR" sz="1400" dirty="0"/>
              <a:t>1 THEN </a:t>
            </a:r>
            <a:endParaRPr lang="ko-KR" altLang="ko-KR" sz="1400" dirty="0"/>
          </a:p>
          <a:p>
            <a:r>
              <a:rPr lang="en-US" altLang="ko-KR" sz="1400" b="1" dirty="0"/>
              <a:t>INTO [</a:t>
            </a:r>
            <a:r>
              <a:rPr lang="ko-KR" altLang="ko-KR" sz="1400" b="1" dirty="0"/>
              <a:t>스키마</a:t>
            </a:r>
            <a:r>
              <a:rPr lang="en-US" altLang="ko-KR" sz="1400" b="1" dirty="0"/>
              <a:t>.]</a:t>
            </a:r>
            <a:r>
              <a:rPr lang="ko-KR" altLang="ko-KR" sz="1400" b="1" dirty="0" err="1"/>
              <a:t>테이블명</a:t>
            </a:r>
            <a:r>
              <a:rPr lang="en-US" altLang="ko-KR" sz="1400" b="1" dirty="0"/>
              <a:t> (</a:t>
            </a:r>
            <a:r>
              <a:rPr lang="ko-KR" altLang="ko-KR" sz="1400" dirty="0" err="1"/>
              <a:t>컬럼</a:t>
            </a:r>
            <a:r>
              <a:rPr lang="en-US" altLang="ko-KR" sz="1400" dirty="0"/>
              <a:t>1, </a:t>
            </a:r>
            <a:r>
              <a:rPr lang="ko-KR" altLang="ko-KR" sz="1400" dirty="0" err="1"/>
              <a:t>컬럼</a:t>
            </a:r>
            <a:r>
              <a:rPr lang="en-US" altLang="ko-KR" sz="1400" dirty="0"/>
              <a:t>2, …) VALUES (</a:t>
            </a:r>
            <a:r>
              <a:rPr lang="ko-KR" altLang="ko-KR" sz="1400" dirty="0"/>
              <a:t>값</a:t>
            </a:r>
            <a:r>
              <a:rPr lang="en-US" altLang="ko-KR" sz="1400" dirty="0"/>
              <a:t>1, </a:t>
            </a:r>
            <a:r>
              <a:rPr lang="ko-KR" altLang="ko-KR" sz="1400" dirty="0"/>
              <a:t>값</a:t>
            </a:r>
            <a:r>
              <a:rPr lang="en-US" altLang="ko-KR" sz="1400" dirty="0"/>
              <a:t>2, …)</a:t>
            </a:r>
            <a:endParaRPr lang="ko-KR" altLang="ko-KR" sz="1400" dirty="0"/>
          </a:p>
          <a:p>
            <a:r>
              <a:rPr lang="en-US" altLang="ko-KR" sz="1400" dirty="0"/>
              <a:t>WHEN </a:t>
            </a:r>
            <a:r>
              <a:rPr lang="ko-KR" altLang="ko-KR" sz="1400" dirty="0"/>
              <a:t>조건</a:t>
            </a:r>
            <a:r>
              <a:rPr lang="en-US" altLang="ko-KR" sz="1400" dirty="0"/>
              <a:t>2 THEN </a:t>
            </a:r>
            <a:endParaRPr lang="ko-KR" altLang="ko-KR" sz="1400" dirty="0"/>
          </a:p>
          <a:p>
            <a:r>
              <a:rPr lang="en-US" altLang="ko-KR" sz="1400" b="1" dirty="0"/>
              <a:t>INTO [</a:t>
            </a:r>
            <a:r>
              <a:rPr lang="ko-KR" altLang="ko-KR" sz="1400" b="1" dirty="0"/>
              <a:t>스키마</a:t>
            </a:r>
            <a:r>
              <a:rPr lang="en-US" altLang="ko-KR" sz="1400" b="1" dirty="0"/>
              <a:t>.]</a:t>
            </a:r>
            <a:r>
              <a:rPr lang="ko-KR" altLang="ko-KR" sz="1400" b="1" dirty="0" err="1"/>
              <a:t>테이블명</a:t>
            </a:r>
            <a:r>
              <a:rPr lang="en-US" altLang="ko-KR" sz="1400" dirty="0"/>
              <a:t> (</a:t>
            </a:r>
            <a:r>
              <a:rPr lang="ko-KR" altLang="ko-KR" sz="1400" dirty="0" err="1"/>
              <a:t>컬럼</a:t>
            </a:r>
            <a:r>
              <a:rPr lang="en-US" altLang="ko-KR" sz="1400" dirty="0"/>
              <a:t>1, </a:t>
            </a:r>
            <a:r>
              <a:rPr lang="ko-KR" altLang="ko-KR" sz="1400" dirty="0" err="1"/>
              <a:t>컬럼</a:t>
            </a:r>
            <a:r>
              <a:rPr lang="en-US" altLang="ko-KR" sz="1400" dirty="0"/>
              <a:t>2, …) VALUES (</a:t>
            </a:r>
            <a:r>
              <a:rPr lang="ko-KR" altLang="ko-KR" sz="1400" dirty="0"/>
              <a:t>값</a:t>
            </a:r>
            <a:r>
              <a:rPr lang="en-US" altLang="ko-KR" sz="1400" dirty="0"/>
              <a:t>1, </a:t>
            </a:r>
            <a:r>
              <a:rPr lang="ko-KR" altLang="ko-KR" sz="1400" dirty="0"/>
              <a:t>값</a:t>
            </a:r>
            <a:r>
              <a:rPr lang="en-US" altLang="ko-KR" sz="1400" dirty="0"/>
              <a:t>2, …)</a:t>
            </a:r>
            <a:endParaRPr lang="ko-KR" altLang="ko-KR" sz="1400" dirty="0"/>
          </a:p>
          <a:p>
            <a:r>
              <a:rPr lang="en-US" altLang="ko-KR" sz="1400" dirty="0"/>
              <a:t>    …</a:t>
            </a:r>
            <a:endParaRPr lang="ko-KR" altLang="ko-KR" sz="1400" dirty="0"/>
          </a:p>
          <a:p>
            <a:r>
              <a:rPr lang="en-US" altLang="ko-KR" sz="1400" dirty="0"/>
              <a:t> ELSE </a:t>
            </a:r>
            <a:endParaRPr lang="ko-KR" altLang="ko-KR" sz="1400" dirty="0"/>
          </a:p>
          <a:p>
            <a:r>
              <a:rPr lang="en-US" altLang="ko-KR" sz="1400" dirty="0"/>
              <a:t> INTO [</a:t>
            </a:r>
            <a:r>
              <a:rPr lang="ko-KR" altLang="ko-KR" sz="1400" dirty="0"/>
              <a:t>스키마</a:t>
            </a:r>
            <a:r>
              <a:rPr lang="en-US" altLang="ko-KR" sz="1400" dirty="0"/>
              <a:t>.]</a:t>
            </a:r>
            <a:r>
              <a:rPr lang="ko-KR" altLang="ko-KR" sz="1400" dirty="0" err="1"/>
              <a:t>테이블명</a:t>
            </a:r>
            <a:r>
              <a:rPr lang="en-US" altLang="ko-KR" sz="1400" dirty="0"/>
              <a:t> (</a:t>
            </a:r>
            <a:r>
              <a:rPr lang="ko-KR" altLang="ko-KR" sz="1400" dirty="0" err="1"/>
              <a:t>컬럼</a:t>
            </a:r>
            <a:r>
              <a:rPr lang="en-US" altLang="ko-KR" sz="1400" dirty="0"/>
              <a:t>1, </a:t>
            </a:r>
            <a:r>
              <a:rPr lang="ko-KR" altLang="ko-KR" sz="1400" dirty="0" err="1"/>
              <a:t>컬럼</a:t>
            </a:r>
            <a:r>
              <a:rPr lang="en-US" altLang="ko-KR" sz="1400" dirty="0"/>
              <a:t>2, …) VALUES (</a:t>
            </a:r>
            <a:r>
              <a:rPr lang="ko-KR" altLang="ko-KR" sz="1400" dirty="0"/>
              <a:t>값</a:t>
            </a:r>
            <a:r>
              <a:rPr lang="en-US" altLang="ko-KR" sz="1400" dirty="0"/>
              <a:t>1, </a:t>
            </a:r>
            <a:r>
              <a:rPr lang="ko-KR" altLang="ko-KR" sz="1400" dirty="0"/>
              <a:t>값</a:t>
            </a:r>
            <a:r>
              <a:rPr lang="en-US" altLang="ko-KR" sz="1400" dirty="0"/>
              <a:t>2, …)</a:t>
            </a:r>
            <a:endParaRPr lang="ko-KR" altLang="ko-KR" sz="1400" dirty="0"/>
          </a:p>
          <a:p>
            <a:r>
              <a:rPr lang="en-US" altLang="ko-KR" sz="1400" dirty="0"/>
              <a:t>SELECT </a:t>
            </a:r>
            <a:r>
              <a:rPr lang="ko-KR" altLang="ko-KR" sz="1400" dirty="0"/>
              <a:t>문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다중 테이블 </a:t>
            </a:r>
            <a:r>
              <a:rPr lang="en-US" altLang="ko-KR" sz="1600" b="1" dirty="0" smtClean="0"/>
              <a:t>INSERT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다중 테이블 </a:t>
            </a:r>
            <a:r>
              <a:rPr lang="en-US" altLang="ko-KR" sz="2800" b="1" dirty="0" smtClean="0"/>
              <a:t>INSERT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6" y="2132856"/>
            <a:ext cx="8406123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●</a:t>
            </a:r>
            <a:r>
              <a:rPr lang="ko-KR" altLang="ko-KR" sz="1400" dirty="0" smtClean="0"/>
              <a:t>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구문설명</a:t>
            </a:r>
            <a:r>
              <a:rPr lang="en-US" altLang="ko-KR" sz="1400" b="1" dirty="0" smtClean="0"/>
              <a:t>]</a:t>
            </a:r>
          </a:p>
          <a:p>
            <a:endParaRPr lang="en-US" altLang="ko-KR" sz="1400" b="1" dirty="0"/>
          </a:p>
          <a:p>
            <a:r>
              <a:rPr lang="ko-KR" altLang="ko-KR" sz="1400" dirty="0"/>
              <a:t>• </a:t>
            </a:r>
            <a:r>
              <a:rPr lang="en-US" altLang="ko-KR" sz="1400" b="1" dirty="0"/>
              <a:t>ALL : </a:t>
            </a:r>
            <a:r>
              <a:rPr lang="ko-KR" altLang="ko-KR" sz="1400" dirty="0"/>
              <a:t>디폴트 </a:t>
            </a:r>
            <a:r>
              <a:rPr lang="ko-KR" altLang="ko-KR" sz="1400" dirty="0" smtClean="0"/>
              <a:t>값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이후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WHEN </a:t>
            </a:r>
            <a:r>
              <a:rPr lang="ko-KR" altLang="ko-KR" sz="1400" dirty="0" err="1" smtClean="0"/>
              <a:t>조건절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</a:t>
            </a:r>
            <a:r>
              <a:rPr lang="ko-KR" altLang="ko-KR" sz="1400" dirty="0" smtClean="0"/>
              <a:t>시했을 </a:t>
            </a:r>
            <a:r>
              <a:rPr lang="ko-KR" altLang="ko-KR" sz="1400" dirty="0"/>
              <a:t>때 각 조건이 맞으면</a:t>
            </a:r>
            <a:r>
              <a:rPr lang="en-US" altLang="ko-KR" sz="1400" dirty="0"/>
              <a:t> INSERT</a:t>
            </a:r>
            <a:r>
              <a:rPr lang="ko-KR" altLang="ko-KR" sz="1400" dirty="0"/>
              <a:t>를 모두 </a:t>
            </a:r>
            <a:r>
              <a:rPr lang="ko-KR" altLang="ko-KR" sz="1400" dirty="0" smtClean="0"/>
              <a:t>수행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endParaRPr lang="ko-KR" altLang="ko-KR" sz="1400" dirty="0"/>
          </a:p>
          <a:p>
            <a:r>
              <a:rPr lang="ko-KR" altLang="ko-KR" sz="1400" dirty="0"/>
              <a:t>• </a:t>
            </a:r>
            <a:r>
              <a:rPr lang="en-US" altLang="ko-KR" sz="1400" b="1" dirty="0"/>
              <a:t>FIRST </a:t>
            </a:r>
            <a:r>
              <a:rPr lang="en-US" altLang="ko-KR" sz="1400" dirty="0"/>
              <a:t>: </a:t>
            </a:r>
            <a:r>
              <a:rPr lang="ko-KR" altLang="ko-KR" sz="1400" dirty="0"/>
              <a:t>이후</a:t>
            </a:r>
            <a:r>
              <a:rPr lang="en-US" altLang="ko-KR" sz="1400" dirty="0"/>
              <a:t> WHEN</a:t>
            </a:r>
            <a:r>
              <a:rPr lang="ko-KR" altLang="ko-KR" sz="1400" dirty="0"/>
              <a:t>절 </a:t>
            </a:r>
            <a:r>
              <a:rPr lang="ko-KR" altLang="ko-KR" sz="1400" dirty="0" err="1"/>
              <a:t>조건식에</a:t>
            </a:r>
            <a:r>
              <a:rPr lang="ko-KR" altLang="ko-KR" sz="1400" dirty="0"/>
              <a:t> 따른</a:t>
            </a:r>
            <a:r>
              <a:rPr lang="en-US" altLang="ko-KR" sz="1400" dirty="0"/>
              <a:t> INSERT</a:t>
            </a:r>
            <a:r>
              <a:rPr lang="ko-KR" altLang="ko-KR" sz="1400" dirty="0" smtClean="0"/>
              <a:t>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수행 시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서브쿼리로 반환된 </a:t>
            </a:r>
            <a:r>
              <a:rPr lang="ko-KR" altLang="ko-KR" sz="1400" dirty="0" err="1"/>
              <a:t>로우에</a:t>
            </a:r>
            <a:r>
              <a:rPr lang="ko-KR" altLang="ko-KR" sz="1400" dirty="0"/>
              <a:t> 대해 조건이 참인</a:t>
            </a:r>
            <a:r>
              <a:rPr lang="en-US" altLang="ko-KR" sz="1400" dirty="0"/>
              <a:t> WHEN </a:t>
            </a:r>
            <a:r>
              <a:rPr lang="ko-KR" altLang="ko-KR" sz="1400" dirty="0"/>
              <a:t>절을 만나면 해당</a:t>
            </a:r>
            <a:r>
              <a:rPr lang="en-US" altLang="ko-KR" sz="1400" dirty="0"/>
              <a:t> INSERT</a:t>
            </a:r>
            <a:r>
              <a:rPr lang="ko-KR" altLang="ko-KR" sz="1400" dirty="0"/>
              <a:t>문을 </a:t>
            </a:r>
            <a:r>
              <a:rPr lang="ko-KR" altLang="ko-KR" sz="1400" dirty="0" smtClean="0"/>
              <a:t>수행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나머지</a:t>
            </a:r>
            <a:r>
              <a:rPr lang="ko-KR" altLang="en-US" sz="1400" dirty="0" smtClean="0"/>
              <a:t>는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조건 평가를 하지 않고 끝낸다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ko-KR" sz="1400" dirty="0"/>
              <a:t>• </a:t>
            </a:r>
            <a:r>
              <a:rPr lang="en-US" altLang="ko-KR" sz="1400" b="1" dirty="0"/>
              <a:t>WHEN </a:t>
            </a:r>
            <a:r>
              <a:rPr lang="ko-KR" altLang="ko-KR" sz="1400" b="1" dirty="0"/>
              <a:t>조건</a:t>
            </a:r>
            <a:r>
              <a:rPr lang="en-US" altLang="ko-KR" sz="1400" b="1" dirty="0"/>
              <a:t> THEN … ELSE </a:t>
            </a:r>
            <a:r>
              <a:rPr lang="en-US" altLang="ko-KR" sz="1400" dirty="0"/>
              <a:t>: </a:t>
            </a:r>
            <a:r>
              <a:rPr lang="ko-KR" altLang="ko-KR" sz="1400" dirty="0"/>
              <a:t>특정 조건에 따라</a:t>
            </a:r>
            <a:r>
              <a:rPr lang="en-US" altLang="ko-KR" sz="1400" dirty="0"/>
              <a:t> INSERT</a:t>
            </a:r>
            <a:r>
              <a:rPr lang="ko-KR" altLang="ko-KR" sz="1400" dirty="0"/>
              <a:t>를 수행할 때 해당 조건을 명시</a:t>
            </a:r>
            <a:r>
              <a:rPr lang="en-US" altLang="ko-KR" sz="1400" dirty="0" smtClean="0"/>
              <a:t>.</a:t>
            </a:r>
          </a:p>
          <a:p>
            <a:endParaRPr lang="ko-KR" altLang="ko-KR" sz="1400" dirty="0"/>
          </a:p>
          <a:p>
            <a:r>
              <a:rPr lang="ko-KR" altLang="ko-KR" sz="1400" dirty="0"/>
              <a:t>• </a:t>
            </a:r>
            <a:r>
              <a:rPr lang="en-US" altLang="ko-KR" sz="1400" b="1" dirty="0"/>
              <a:t>SELECT </a:t>
            </a:r>
            <a:r>
              <a:rPr lang="ko-KR" altLang="ko-KR" sz="1400" b="1" dirty="0"/>
              <a:t>문</a:t>
            </a:r>
            <a:r>
              <a:rPr lang="en-US" altLang="ko-KR" sz="1400" dirty="0"/>
              <a:t> : </a:t>
            </a:r>
            <a:r>
              <a:rPr lang="ko-KR" altLang="ko-KR" sz="1400" dirty="0"/>
              <a:t>다중 테이블</a:t>
            </a:r>
            <a:r>
              <a:rPr lang="en-US" altLang="ko-KR" sz="1400" dirty="0"/>
              <a:t> INSERT </a:t>
            </a:r>
            <a:r>
              <a:rPr lang="ko-KR" altLang="ko-KR" sz="1400" dirty="0"/>
              <a:t>구문에서는 반드시 서브쿼리가 </a:t>
            </a:r>
            <a:r>
              <a:rPr lang="ko-KR" altLang="ko-KR" sz="1400" dirty="0" smtClean="0"/>
              <a:t>동반</a:t>
            </a:r>
            <a:r>
              <a:rPr lang="en-US" altLang="ko-KR" sz="1400" dirty="0" smtClean="0"/>
              <a:t>. </a:t>
            </a:r>
            <a:r>
              <a:rPr lang="ko-KR" altLang="ko-KR" sz="1400" dirty="0"/>
              <a:t>서브쿼리의 결과를 조건에 따라 평가해 데이터를</a:t>
            </a:r>
            <a:r>
              <a:rPr lang="en-US" altLang="ko-KR" sz="1400" dirty="0"/>
              <a:t> INSERT </a:t>
            </a:r>
            <a:r>
              <a:rPr lang="ko-KR" altLang="ko-KR" sz="1400" dirty="0"/>
              <a:t>한다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5293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84818"/>
                </a:solidFill>
              </a:rPr>
              <a:t>고급쿼리를 다뤄보자</a:t>
            </a:r>
            <a:endParaRPr lang="ko-KR" altLang="en-US" sz="3200" b="1" dirty="0">
              <a:solidFill>
                <a:srgbClr val="F84818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첫째 마당 오라클 프로그래밍의 시작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96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932040" y="3387817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580112" y="3388574"/>
            <a:ext cx="3960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계층형 쿼리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WITH </a:t>
            </a:r>
            <a:r>
              <a:rPr lang="ko-KR" altLang="en-US" sz="2000" b="1" dirty="0" smtClean="0"/>
              <a:t>절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분석함수와 </a:t>
            </a:r>
            <a:r>
              <a:rPr lang="en-US" altLang="ko-KR" sz="2000" b="1" dirty="0" smtClean="0"/>
              <a:t>window </a:t>
            </a:r>
            <a:r>
              <a:rPr lang="ko-KR" altLang="en-US" sz="2000" b="1" dirty="0" smtClean="0"/>
              <a:t>함</a:t>
            </a:r>
            <a:r>
              <a:rPr lang="ko-KR" altLang="en-US" sz="2000" b="1" dirty="0"/>
              <a:t>수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다중 테이블 </a:t>
            </a:r>
            <a:r>
              <a:rPr lang="en-US" altLang="ko-KR" sz="2000" b="1" dirty="0" smtClean="0"/>
              <a:t>INSERT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932040" y="4050897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932040" y="4698969"/>
            <a:ext cx="675341" cy="475740"/>
            <a:chOff x="395536" y="1757809"/>
            <a:chExt cx="720080" cy="507256"/>
          </a:xfrm>
        </p:grpSpPr>
        <p:sp>
          <p:nvSpPr>
            <p:cNvPr id="37" name="순서도: 처리 36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4" y="621944"/>
            <a:ext cx="4566274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고급쿼리를 다뤄보자</a:t>
            </a:r>
            <a:endParaRPr lang="ko-KR" altLang="en-US" sz="28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949161" y="5401532"/>
            <a:ext cx="675341" cy="475740"/>
            <a:chOff x="395536" y="1757809"/>
            <a:chExt cx="720080" cy="507256"/>
          </a:xfrm>
        </p:grpSpPr>
        <p:sp>
          <p:nvSpPr>
            <p:cNvPr id="18" name="순서도: 처리 17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계층형 쿼리란</a:t>
            </a:r>
            <a:r>
              <a:rPr lang="en-US" altLang="ko-KR" sz="1600" b="1" dirty="0" smtClean="0"/>
              <a:t>?</a:t>
            </a:r>
            <a:r>
              <a:rPr lang="en-US" altLang="ko-KR" sz="1600" dirty="0" smtClean="0"/>
              <a:t> 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 smtClean="0"/>
              <a:t>2</a:t>
            </a:r>
            <a:r>
              <a:rPr lang="ko-KR" altLang="en-US" sz="1600" dirty="0"/>
              <a:t>차원 형태의 테이블에 저장된 데이터를 계층형 구조로 </a:t>
            </a:r>
            <a:r>
              <a:rPr lang="ko-KR" altLang="en-US" sz="1600" dirty="0" smtClean="0"/>
              <a:t>결과를 </a:t>
            </a:r>
            <a:r>
              <a:rPr lang="ko-KR" altLang="en-US" sz="1600" dirty="0"/>
              <a:t>반환하는 쿼리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계층형 쿼리</a:t>
            </a:r>
            <a:endParaRPr lang="ko-KR" altLang="en-US" sz="2800" b="1" dirty="0"/>
          </a:p>
        </p:txBody>
      </p:sp>
      <p:sp>
        <p:nvSpPr>
          <p:cNvPr id="27" name="순서도: 추출 26"/>
          <p:cNvSpPr/>
          <p:nvPr/>
        </p:nvSpPr>
        <p:spPr>
          <a:xfrm rot="5400000">
            <a:off x="374534" y="1793819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추출 28"/>
          <p:cNvSpPr/>
          <p:nvPr/>
        </p:nvSpPr>
        <p:spPr>
          <a:xfrm rot="5400000">
            <a:off x="374534" y="3125966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568" y="306896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계층형 구조 예</a:t>
            </a:r>
            <a:endParaRPr lang="ko-KR" altLang="en-US" sz="1600" b="1" dirty="0"/>
          </a:p>
        </p:txBody>
      </p:sp>
      <p:pic>
        <p:nvPicPr>
          <p:cNvPr id="24" name="그림 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3717032"/>
            <a:ext cx="2104182" cy="20162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계층형 구조를 표현하기 위해 쿼리를 작성한다면</a:t>
            </a:r>
            <a:r>
              <a:rPr lang="en-US" altLang="ko-KR" sz="1600" b="1" dirty="0" smtClean="0"/>
              <a:t>…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계층형 쿼리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9552" y="1988840"/>
            <a:ext cx="8174610" cy="4001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500" dirty="0"/>
              <a:t>SELECT department_id, </a:t>
            </a:r>
            <a:endParaRPr lang="ko-KR" altLang="ko-KR" sz="500" dirty="0"/>
          </a:p>
          <a:p>
            <a:r>
              <a:rPr lang="en-US" altLang="ko-KR" sz="500" dirty="0"/>
              <a:t>       department_name, </a:t>
            </a:r>
            <a:endParaRPr lang="ko-KR" altLang="ko-KR" sz="500" dirty="0"/>
          </a:p>
          <a:p>
            <a:r>
              <a:rPr lang="en-US" altLang="ko-KR" sz="500" dirty="0"/>
              <a:t>       0 AS PARENT_ID,</a:t>
            </a:r>
            <a:endParaRPr lang="ko-KR" altLang="ko-KR" sz="500" dirty="0"/>
          </a:p>
          <a:p>
            <a:r>
              <a:rPr lang="en-US" altLang="ko-KR" sz="500" dirty="0"/>
              <a:t>       1 as levels,</a:t>
            </a:r>
            <a:endParaRPr lang="ko-KR" altLang="ko-KR" sz="500" dirty="0"/>
          </a:p>
          <a:p>
            <a:r>
              <a:rPr lang="en-US" altLang="ko-KR" sz="500" dirty="0"/>
              <a:t>        parent_id || department_id AS sort</a:t>
            </a:r>
            <a:endParaRPr lang="ko-KR" altLang="ko-KR" sz="500" dirty="0"/>
          </a:p>
          <a:p>
            <a:r>
              <a:rPr lang="en-US" altLang="ko-KR" sz="500" dirty="0"/>
              <a:t>FROM departments </a:t>
            </a:r>
            <a:endParaRPr lang="ko-KR" altLang="ko-KR" sz="500" dirty="0"/>
          </a:p>
          <a:p>
            <a:r>
              <a:rPr lang="en-US" altLang="ko-KR" sz="500" dirty="0"/>
              <a:t>WHERE </a:t>
            </a:r>
            <a:r>
              <a:rPr lang="en-US" altLang="ko-KR" sz="500" b="1" dirty="0"/>
              <a:t>parent_id IS NULL</a:t>
            </a:r>
            <a:endParaRPr lang="ko-KR" altLang="ko-KR" sz="500" dirty="0"/>
          </a:p>
          <a:p>
            <a:r>
              <a:rPr lang="en-US" altLang="ko-KR" sz="500" dirty="0"/>
              <a:t>UNION ALL</a:t>
            </a:r>
            <a:endParaRPr lang="ko-KR" altLang="ko-KR" sz="500" dirty="0"/>
          </a:p>
          <a:p>
            <a:r>
              <a:rPr lang="en-US" altLang="ko-KR" sz="500" dirty="0"/>
              <a:t>SELECT t2.department_id, </a:t>
            </a:r>
            <a:endParaRPr lang="ko-KR" altLang="ko-KR" sz="500" dirty="0"/>
          </a:p>
          <a:p>
            <a:r>
              <a:rPr lang="en-US" altLang="ko-KR" sz="500" dirty="0"/>
              <a:t>       LPAD(' ' , 3 * (2-1)) || t2.department_name AS department_name, </a:t>
            </a:r>
            <a:endParaRPr lang="ko-KR" altLang="ko-KR" sz="500" dirty="0"/>
          </a:p>
          <a:p>
            <a:r>
              <a:rPr lang="en-US" altLang="ko-KR" sz="500" dirty="0"/>
              <a:t>       t2.parent_id,</a:t>
            </a:r>
            <a:endParaRPr lang="ko-KR" altLang="ko-KR" sz="500" dirty="0"/>
          </a:p>
          <a:p>
            <a:r>
              <a:rPr lang="en-US" altLang="ko-KR" sz="500" dirty="0"/>
              <a:t>       2 AS levels,</a:t>
            </a:r>
            <a:endParaRPr lang="ko-KR" altLang="ko-KR" sz="500" dirty="0"/>
          </a:p>
          <a:p>
            <a:r>
              <a:rPr lang="en-US" altLang="ko-KR" sz="500" dirty="0"/>
              <a:t>       t2.parent_id || t2.department_id AS sort</a:t>
            </a:r>
            <a:endParaRPr lang="ko-KR" altLang="ko-KR" sz="500" dirty="0"/>
          </a:p>
          <a:p>
            <a:r>
              <a:rPr lang="en-US" altLang="ko-KR" sz="500" dirty="0"/>
              <a:t>FROM departments t1,</a:t>
            </a:r>
            <a:endParaRPr lang="ko-KR" altLang="ko-KR" sz="500" dirty="0"/>
          </a:p>
          <a:p>
            <a:r>
              <a:rPr lang="en-US" altLang="ko-KR" sz="500" dirty="0"/>
              <a:t>     departments t2</a:t>
            </a:r>
            <a:endParaRPr lang="ko-KR" altLang="ko-KR" sz="500" dirty="0"/>
          </a:p>
          <a:p>
            <a:r>
              <a:rPr lang="en-US" altLang="ko-KR" sz="500" dirty="0"/>
              <a:t>WHERE </a:t>
            </a:r>
            <a:r>
              <a:rPr lang="en-US" altLang="ko-KR" sz="500" b="1" dirty="0"/>
              <a:t>t1.parent_id is null</a:t>
            </a:r>
            <a:endParaRPr lang="ko-KR" altLang="ko-KR" sz="500" dirty="0"/>
          </a:p>
          <a:p>
            <a:r>
              <a:rPr lang="en-US" altLang="ko-KR" sz="500" dirty="0"/>
              <a:t>  AND t2.parent_id = t1.department_id</a:t>
            </a:r>
            <a:endParaRPr lang="ko-KR" altLang="ko-KR" sz="500" dirty="0"/>
          </a:p>
          <a:p>
            <a:r>
              <a:rPr lang="en-US" altLang="ko-KR" sz="500" dirty="0"/>
              <a:t>UNION ALL</a:t>
            </a:r>
            <a:endParaRPr lang="ko-KR" altLang="ko-KR" sz="500" dirty="0"/>
          </a:p>
          <a:p>
            <a:r>
              <a:rPr lang="en-US" altLang="ko-KR" sz="500" dirty="0"/>
              <a:t>SELECT t3.department_id, </a:t>
            </a:r>
            <a:endParaRPr lang="ko-KR" altLang="ko-KR" sz="500" dirty="0"/>
          </a:p>
          <a:p>
            <a:r>
              <a:rPr lang="en-US" altLang="ko-KR" sz="500" dirty="0"/>
              <a:t>       LPAD(' ' , 3 * (3-1)) || t3.department_name AS department_name, </a:t>
            </a:r>
            <a:endParaRPr lang="ko-KR" altLang="ko-KR" sz="500" dirty="0"/>
          </a:p>
          <a:p>
            <a:r>
              <a:rPr lang="en-US" altLang="ko-KR" sz="500" dirty="0"/>
              <a:t>       t3.parent_id,</a:t>
            </a:r>
            <a:endParaRPr lang="ko-KR" altLang="ko-KR" sz="500" dirty="0"/>
          </a:p>
          <a:p>
            <a:r>
              <a:rPr lang="en-US" altLang="ko-KR" sz="500" dirty="0"/>
              <a:t>       3 as levels,</a:t>
            </a:r>
            <a:endParaRPr lang="ko-KR" altLang="ko-KR" sz="500" dirty="0"/>
          </a:p>
          <a:p>
            <a:r>
              <a:rPr lang="en-US" altLang="ko-KR" sz="500" dirty="0"/>
              <a:t>       t2.parent_id || t3.parent_id || t3.department_id as sort</a:t>
            </a:r>
            <a:endParaRPr lang="ko-KR" altLang="ko-KR" sz="500" dirty="0"/>
          </a:p>
          <a:p>
            <a:r>
              <a:rPr lang="en-US" altLang="ko-KR" sz="500" dirty="0"/>
              <a:t>FROM departments t1,</a:t>
            </a:r>
            <a:endParaRPr lang="ko-KR" altLang="ko-KR" sz="500" dirty="0"/>
          </a:p>
          <a:p>
            <a:r>
              <a:rPr lang="en-US" altLang="ko-KR" sz="500" dirty="0"/>
              <a:t>     departments t2,</a:t>
            </a:r>
            <a:endParaRPr lang="ko-KR" altLang="ko-KR" sz="500" dirty="0"/>
          </a:p>
          <a:p>
            <a:r>
              <a:rPr lang="en-US" altLang="ko-KR" sz="500" dirty="0"/>
              <a:t>     departments t3</a:t>
            </a:r>
            <a:endParaRPr lang="ko-KR" altLang="ko-KR" sz="500" dirty="0"/>
          </a:p>
          <a:p>
            <a:r>
              <a:rPr lang="en-US" altLang="ko-KR" sz="500" dirty="0"/>
              <a:t>WHERE t1.parent_id IS NULL</a:t>
            </a:r>
            <a:endParaRPr lang="ko-KR" altLang="ko-KR" sz="500" dirty="0"/>
          </a:p>
          <a:p>
            <a:r>
              <a:rPr lang="en-US" altLang="ko-KR" sz="500" dirty="0"/>
              <a:t>  AND t2.parent_id = t1.department_id</a:t>
            </a:r>
            <a:endParaRPr lang="ko-KR" altLang="ko-KR" sz="500" dirty="0"/>
          </a:p>
          <a:p>
            <a:r>
              <a:rPr lang="en-US" altLang="ko-KR" sz="500" dirty="0"/>
              <a:t>  AND t3.parent_id = t2.department_id</a:t>
            </a:r>
            <a:endParaRPr lang="ko-KR" altLang="ko-KR" sz="500" dirty="0"/>
          </a:p>
          <a:p>
            <a:r>
              <a:rPr lang="en-US" altLang="ko-KR" sz="500" dirty="0"/>
              <a:t>UNION ALL</a:t>
            </a:r>
            <a:endParaRPr lang="ko-KR" altLang="ko-KR" sz="500" dirty="0"/>
          </a:p>
          <a:p>
            <a:r>
              <a:rPr lang="en-US" altLang="ko-KR" sz="500" dirty="0"/>
              <a:t>SELECT t4.department_id, </a:t>
            </a:r>
            <a:endParaRPr lang="ko-KR" altLang="ko-KR" sz="500" dirty="0"/>
          </a:p>
          <a:p>
            <a:r>
              <a:rPr lang="en-US" altLang="ko-KR" sz="500" dirty="0"/>
              <a:t>       LPAD(' ' , 3 * (4-1)) || t4.department_name as department_name, </a:t>
            </a:r>
            <a:endParaRPr lang="ko-KR" altLang="ko-KR" sz="500" dirty="0"/>
          </a:p>
          <a:p>
            <a:r>
              <a:rPr lang="en-US" altLang="ko-KR" sz="500" dirty="0"/>
              <a:t>       t4.parent_id,</a:t>
            </a:r>
            <a:endParaRPr lang="ko-KR" altLang="ko-KR" sz="500" dirty="0"/>
          </a:p>
          <a:p>
            <a:r>
              <a:rPr lang="en-US" altLang="ko-KR" sz="500" dirty="0"/>
              <a:t>       4 as levels,</a:t>
            </a:r>
            <a:endParaRPr lang="ko-KR" altLang="ko-KR" sz="500" dirty="0"/>
          </a:p>
          <a:p>
            <a:r>
              <a:rPr lang="en-US" altLang="ko-KR" sz="500" dirty="0"/>
              <a:t>       t2.parent_id || t3.parent_id || t4.parent_id || t4.department_id AS sort</a:t>
            </a:r>
            <a:endParaRPr lang="ko-KR" altLang="ko-KR" sz="500" dirty="0"/>
          </a:p>
          <a:p>
            <a:r>
              <a:rPr lang="en-US" altLang="ko-KR" sz="500" dirty="0"/>
              <a:t>FROM departments t1,</a:t>
            </a:r>
            <a:endParaRPr lang="ko-KR" altLang="ko-KR" sz="500" dirty="0"/>
          </a:p>
          <a:p>
            <a:r>
              <a:rPr lang="en-US" altLang="ko-KR" sz="500" dirty="0"/>
              <a:t>     departments t2,</a:t>
            </a:r>
            <a:endParaRPr lang="ko-KR" altLang="ko-KR" sz="500" dirty="0"/>
          </a:p>
          <a:p>
            <a:r>
              <a:rPr lang="en-US" altLang="ko-KR" sz="500" dirty="0"/>
              <a:t>     departments t3,</a:t>
            </a:r>
            <a:endParaRPr lang="ko-KR" altLang="ko-KR" sz="500" dirty="0"/>
          </a:p>
          <a:p>
            <a:r>
              <a:rPr lang="en-US" altLang="ko-KR" sz="500" dirty="0"/>
              <a:t>     departments t4</a:t>
            </a:r>
            <a:endParaRPr lang="ko-KR" altLang="ko-KR" sz="500" dirty="0"/>
          </a:p>
          <a:p>
            <a:r>
              <a:rPr lang="en-US" altLang="ko-KR" sz="500" dirty="0"/>
              <a:t>WHERE t1.parent_id IS NULL</a:t>
            </a:r>
            <a:endParaRPr lang="ko-KR" altLang="ko-KR" sz="500" dirty="0"/>
          </a:p>
          <a:p>
            <a:r>
              <a:rPr lang="en-US" altLang="ko-KR" sz="500" dirty="0"/>
              <a:t>  AND t2.parent_id = t1.department_id</a:t>
            </a:r>
            <a:endParaRPr lang="ko-KR" altLang="ko-KR" sz="500" dirty="0"/>
          </a:p>
          <a:p>
            <a:r>
              <a:rPr lang="en-US" altLang="ko-KR" sz="500" dirty="0"/>
              <a:t>  AND t3.parent_id = t2.department_id</a:t>
            </a:r>
            <a:endParaRPr lang="ko-KR" altLang="ko-KR" sz="500" dirty="0"/>
          </a:p>
          <a:p>
            <a:r>
              <a:rPr lang="en-US" altLang="ko-KR" sz="500" dirty="0"/>
              <a:t>  and t4.parent_id = t3.department_id</a:t>
            </a:r>
            <a:endParaRPr lang="ko-KR" altLang="ko-KR" sz="500" dirty="0"/>
          </a:p>
          <a:p>
            <a:r>
              <a:rPr lang="en-US" altLang="ko-KR" sz="500" dirty="0"/>
              <a:t>ORDER BY sort;</a:t>
            </a:r>
            <a:endParaRPr lang="ko-KR" altLang="ko-KR" sz="500" dirty="0"/>
          </a:p>
          <a:p>
            <a:pPr fontAlgn="base"/>
            <a:endParaRPr lang="en-US" altLang="ko-KR" sz="500" dirty="0" smtClean="0"/>
          </a:p>
          <a:p>
            <a:pPr fontAlgn="base"/>
            <a:endParaRPr lang="en-US" altLang="ko-KR" sz="500" dirty="0"/>
          </a:p>
          <a:p>
            <a:pPr fontAlgn="base"/>
            <a:r>
              <a:rPr lang="en-US" altLang="ko-KR" sz="2400" b="1" dirty="0" smtClean="0">
                <a:sym typeface="Wingdings" pitchFamily="2" charset="2"/>
              </a:rPr>
              <a:t> </a:t>
            </a:r>
            <a:r>
              <a:rPr lang="ko-KR" altLang="en-US" sz="2400" b="1" dirty="0" err="1" smtClean="0">
                <a:sym typeface="Wingdings" pitchFamily="2" charset="2"/>
              </a:rPr>
              <a:t>대략난감</a:t>
            </a:r>
            <a:endParaRPr lang="en-US" altLang="ko-KR" sz="2400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62831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54" y="2524311"/>
            <a:ext cx="3355975" cy="245745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3347864" y="3501008"/>
            <a:ext cx="1080120" cy="488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계층형 쿼리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계층형 쿼리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구문</a:t>
            </a:r>
            <a:r>
              <a:rPr lang="en-US" altLang="ko-KR" sz="1400" b="1" dirty="0" smtClean="0"/>
              <a:t>]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SELECT </a:t>
            </a:r>
            <a:r>
              <a:rPr lang="en-US" altLang="ko-KR" sz="1400" dirty="0"/>
              <a:t>expr1, expr2, …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FROM </a:t>
            </a:r>
            <a:r>
              <a:rPr lang="ko-KR" altLang="ko-KR" sz="1400" dirty="0"/>
              <a:t>테이블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WHERE </a:t>
            </a:r>
            <a:r>
              <a:rPr lang="ko-KR" altLang="ko-KR" sz="1400" dirty="0"/>
              <a:t>조건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START </a:t>
            </a:r>
            <a:r>
              <a:rPr lang="en-US" altLang="ko-KR" sz="1400" b="1" dirty="0"/>
              <a:t>WITH</a:t>
            </a:r>
            <a:r>
              <a:rPr lang="en-US" altLang="ko-KR" sz="1400" dirty="0"/>
              <a:t> </a:t>
            </a:r>
            <a:r>
              <a:rPr lang="en-US" altLang="ko-KR" sz="1400" b="1" dirty="0"/>
              <a:t>[</a:t>
            </a:r>
            <a:r>
              <a:rPr lang="ko-KR" altLang="ko-KR" sz="1400" b="1" dirty="0"/>
              <a:t>최상위 조건</a:t>
            </a:r>
            <a:r>
              <a:rPr lang="en-US" altLang="ko-KR" sz="1400" b="1" dirty="0"/>
              <a:t>]</a:t>
            </a:r>
            <a:endParaRPr lang="ko-KR" altLang="ko-KR" sz="1400" dirty="0"/>
          </a:p>
          <a:p>
            <a:r>
              <a:rPr lang="en-US" altLang="ko-KR" sz="1400" b="1" dirty="0" smtClean="0"/>
              <a:t>     CONNECT </a:t>
            </a:r>
            <a:r>
              <a:rPr lang="en-US" altLang="ko-KR" sz="1400" b="1" dirty="0"/>
              <a:t>BY [NOCYCLE]</a:t>
            </a:r>
            <a:r>
              <a:rPr lang="en-US" altLang="ko-KR" sz="1400" dirty="0"/>
              <a:t> </a:t>
            </a:r>
            <a:r>
              <a:rPr lang="en-US" altLang="ko-KR" sz="1400" b="1" dirty="0"/>
              <a:t>[PRIOR </a:t>
            </a:r>
            <a:r>
              <a:rPr lang="ko-KR" altLang="ko-KR" sz="1400" b="1" dirty="0" err="1"/>
              <a:t>계층형구조</a:t>
            </a:r>
            <a:r>
              <a:rPr lang="ko-KR" altLang="ko-KR" sz="1400" b="1" dirty="0"/>
              <a:t> 조건</a:t>
            </a:r>
            <a:r>
              <a:rPr lang="en-US" altLang="ko-KR" sz="1400" b="1" dirty="0" smtClean="0"/>
              <a:t>];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START WITH </a:t>
            </a:r>
            <a:r>
              <a:rPr lang="ko-KR" altLang="ko-KR" sz="1400" b="1" dirty="0"/>
              <a:t>조건</a:t>
            </a:r>
            <a:r>
              <a:rPr lang="en-US" altLang="ko-KR" sz="1400" dirty="0"/>
              <a:t> : </a:t>
            </a:r>
            <a:r>
              <a:rPr lang="ko-KR" altLang="ko-KR" sz="1400" dirty="0" smtClean="0"/>
              <a:t>최상위 </a:t>
            </a:r>
            <a:r>
              <a:rPr lang="ko-KR" altLang="ko-KR" sz="1400" dirty="0"/>
              <a:t>계층의 로우를 식별하는 </a:t>
            </a:r>
            <a:r>
              <a:rPr lang="ko-KR" altLang="ko-KR" sz="1400" dirty="0" smtClean="0"/>
              <a:t>조건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en-US" sz="1400" dirty="0"/>
              <a:t>●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CONNECT BY </a:t>
            </a:r>
            <a:r>
              <a:rPr lang="ko-KR" altLang="ko-KR" sz="1400" b="1" dirty="0"/>
              <a:t>조건</a:t>
            </a:r>
            <a:r>
              <a:rPr lang="en-US" altLang="ko-KR" sz="1400" dirty="0"/>
              <a:t> : </a:t>
            </a:r>
            <a:r>
              <a:rPr lang="ko-KR" altLang="ko-KR" sz="1400" dirty="0"/>
              <a:t>계층형 </a:t>
            </a:r>
            <a:r>
              <a:rPr lang="ko-KR" altLang="ko-KR" sz="1400" dirty="0" smtClean="0"/>
              <a:t>구조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연결방법 기술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ko-KR" sz="1400" dirty="0" smtClean="0"/>
              <a:t>부서테이블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parent_id </a:t>
            </a:r>
            <a:r>
              <a:rPr lang="ko-KR" altLang="en-US" sz="1400" dirty="0" smtClean="0"/>
              <a:t>에 </a:t>
            </a:r>
            <a:r>
              <a:rPr lang="ko-KR" altLang="ko-KR" sz="1400" dirty="0" smtClean="0"/>
              <a:t>상위부서 정보</a:t>
            </a:r>
            <a:r>
              <a:rPr lang="ko-KR" altLang="en-US" sz="1400" dirty="0" smtClean="0"/>
              <a:t>가 있음 </a:t>
            </a:r>
            <a:endParaRPr lang="en-US" altLang="ko-KR" sz="1400" dirty="0"/>
          </a:p>
          <a:p>
            <a:r>
              <a:rPr lang="en-US" altLang="ko-KR" sz="1400" dirty="0" smtClean="0"/>
              <a:t>        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en-US" altLang="ko-KR" sz="1400" b="1" dirty="0" smtClean="0"/>
              <a:t>CONNECT </a:t>
            </a:r>
            <a:r>
              <a:rPr lang="en-US" altLang="ko-KR" sz="1400" b="1" dirty="0"/>
              <a:t>BY PRIOR department_id = </a:t>
            </a:r>
            <a:r>
              <a:rPr lang="en-US" altLang="ko-KR" sz="1400" b="1" dirty="0" smtClean="0"/>
              <a:t>parent_id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</a:t>
            </a:r>
            <a:r>
              <a:rPr lang="ko-KR" altLang="en-US" sz="1400" dirty="0" smtClean="0"/>
              <a:t>혹은</a:t>
            </a:r>
            <a:endParaRPr lang="en-US" altLang="ko-KR" sz="1400" dirty="0" smtClean="0"/>
          </a:p>
          <a:p>
            <a:r>
              <a:rPr lang="en-US" altLang="ko-KR" sz="1400" b="1" dirty="0" smtClean="0"/>
              <a:t>             CONNECT </a:t>
            </a:r>
            <a:r>
              <a:rPr lang="en-US" altLang="ko-KR" sz="1400" b="1" dirty="0"/>
              <a:t>BY parent_id</a:t>
            </a:r>
            <a:r>
              <a:rPr lang="en-US" altLang="ko-KR" sz="1400" dirty="0"/>
              <a:t>  = </a:t>
            </a:r>
            <a:r>
              <a:rPr lang="en-US" altLang="ko-KR" sz="1400" b="1" dirty="0"/>
              <a:t>PRIOR </a:t>
            </a:r>
            <a:r>
              <a:rPr lang="en-US" altLang="ko-KR" sz="1400" b="1" dirty="0" smtClean="0"/>
              <a:t>department_id</a:t>
            </a:r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계층형 쿼리 예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계층형 쿼리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SELECT department_id, LPAD(' ' , 3 * (LEVEL-1)) || department_name, </a:t>
            </a:r>
            <a:r>
              <a:rPr lang="en-US" altLang="ko-KR" sz="1400" b="1" dirty="0"/>
              <a:t>LEVEL</a:t>
            </a:r>
            <a:endParaRPr lang="ko-KR" altLang="ko-KR" sz="1400" dirty="0"/>
          </a:p>
          <a:p>
            <a:r>
              <a:rPr lang="en-US" altLang="ko-KR" sz="1400" dirty="0"/>
              <a:t>  FROM departments</a:t>
            </a:r>
            <a:endParaRPr lang="ko-KR" altLang="ko-KR" sz="1400" dirty="0"/>
          </a:p>
          <a:p>
            <a:r>
              <a:rPr lang="en-US" altLang="ko-KR" sz="1400" b="1" dirty="0"/>
              <a:t>  START WITH parent_id IS NULL</a:t>
            </a:r>
            <a:endParaRPr lang="ko-KR" altLang="ko-KR" sz="1400" dirty="0"/>
          </a:p>
          <a:p>
            <a:r>
              <a:rPr lang="en-US" altLang="ko-KR" sz="1400" b="1" dirty="0"/>
              <a:t>CONNECT BY PRIOR department_id  = parent_id</a:t>
            </a:r>
            <a:r>
              <a:rPr lang="en-US" altLang="ko-KR" sz="1400" b="1" dirty="0" smtClean="0"/>
              <a:t>;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>
                <a:sym typeface="Wingdings" pitchFamily="2" charset="2"/>
              </a:rPr>
              <a:t></a:t>
            </a:r>
          </a:p>
          <a:p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b="1" dirty="0" smtClean="0">
              <a:sym typeface="Wingdings" pitchFamily="2" charset="2"/>
            </a:endParaRPr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2" y="3212976"/>
            <a:ext cx="3456293" cy="25922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계층형 쿼리 처리순서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계층형 쿼리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334939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① </a:t>
            </a:r>
            <a:r>
              <a:rPr lang="ko-KR" altLang="ko-KR" sz="1400" dirty="0"/>
              <a:t>조인이 있으면 조인을 먼저 </a:t>
            </a:r>
            <a:r>
              <a:rPr lang="ko-KR" altLang="ko-KR" sz="1400" dirty="0" smtClean="0"/>
              <a:t>처리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en-US" altLang="ko-KR" sz="1400" dirty="0"/>
              <a:t>② START WITH </a:t>
            </a:r>
            <a:r>
              <a:rPr lang="ko-KR" altLang="ko-KR" sz="1400" dirty="0"/>
              <a:t>절을 참조해 최상위 계층 로우를 </a:t>
            </a:r>
            <a:r>
              <a:rPr lang="ko-KR" altLang="ko-KR" sz="1400" dirty="0" smtClean="0"/>
              <a:t>선택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en-US" altLang="ko-KR" sz="1400" dirty="0"/>
              <a:t>③ CONNECT BY</a:t>
            </a:r>
            <a:r>
              <a:rPr lang="ko-KR" altLang="ko-KR" sz="1400" dirty="0"/>
              <a:t>절에 명시된 구문에 따라 계층형 관계</a:t>
            </a:r>
            <a:r>
              <a:rPr lang="en-US" altLang="ko-KR" sz="1400" dirty="0"/>
              <a:t>(</a:t>
            </a:r>
            <a:r>
              <a:rPr lang="ko-KR" altLang="ko-KR" sz="1400" dirty="0"/>
              <a:t>부모</a:t>
            </a:r>
            <a:r>
              <a:rPr lang="en-US" altLang="ko-KR" sz="1400" dirty="0"/>
              <a:t>-</a:t>
            </a:r>
            <a:r>
              <a:rPr lang="ko-KR" altLang="ko-KR" sz="1400" dirty="0"/>
              <a:t>자식 관계</a:t>
            </a:r>
            <a:r>
              <a:rPr lang="en-US" altLang="ko-KR" sz="1400" dirty="0"/>
              <a:t>)</a:t>
            </a:r>
            <a:r>
              <a:rPr lang="ko-KR" altLang="ko-KR" sz="1400" dirty="0"/>
              <a:t>를 파악해 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ko-KR" sz="1400" dirty="0" smtClean="0"/>
              <a:t>자식 </a:t>
            </a:r>
            <a:r>
              <a:rPr lang="ko-KR" altLang="ko-KR" sz="1400" dirty="0"/>
              <a:t>로우를 차례로 </a:t>
            </a:r>
            <a:r>
              <a:rPr lang="ko-KR" altLang="ko-KR" sz="1400" dirty="0" smtClean="0"/>
              <a:t>선택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( </a:t>
            </a:r>
            <a:r>
              <a:rPr lang="ko-KR" altLang="ko-KR" sz="1400" dirty="0" smtClean="0"/>
              <a:t>최상위 </a:t>
            </a:r>
            <a:r>
              <a:rPr lang="ko-KR" altLang="ko-KR" sz="1400" dirty="0"/>
              <a:t>로우를 기준으로 자식 로우를 선택하고</a:t>
            </a:r>
            <a:r>
              <a:rPr lang="en-US" altLang="ko-KR" sz="1400" dirty="0"/>
              <a:t>, </a:t>
            </a:r>
            <a:r>
              <a:rPr lang="ko-KR" altLang="ko-KR" sz="1400" dirty="0"/>
              <a:t>이 자식 </a:t>
            </a:r>
            <a:r>
              <a:rPr lang="ko-KR" altLang="ko-KR" sz="1400" dirty="0" err="1"/>
              <a:t>로우에</a:t>
            </a:r>
            <a:r>
              <a:rPr lang="ko-KR" altLang="ko-KR" sz="1400" dirty="0"/>
              <a:t> 대한 또 다른 자식 로우가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ko-KR" sz="1400" dirty="0" smtClean="0"/>
              <a:t>있으면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</a:t>
            </a:r>
            <a:r>
              <a:rPr lang="ko-KR" altLang="ko-KR" sz="1400" dirty="0" smtClean="0"/>
              <a:t>택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ko-KR" sz="1400" dirty="0" smtClean="0"/>
              <a:t> </a:t>
            </a:r>
            <a:r>
              <a:rPr lang="en-US" altLang="ko-KR" sz="1400" dirty="0" smtClean="0"/>
              <a:t>④ </a:t>
            </a:r>
            <a:r>
              <a:rPr lang="ko-KR" altLang="ko-KR" sz="1400" dirty="0"/>
              <a:t>자식 </a:t>
            </a:r>
            <a:r>
              <a:rPr lang="ko-KR" altLang="ko-KR" sz="1400" dirty="0" err="1"/>
              <a:t>로우</a:t>
            </a:r>
            <a:r>
              <a:rPr lang="ko-KR" altLang="ko-KR" sz="1400" dirty="0"/>
              <a:t> 찾기가 끝나면 조인을 제외한 </a:t>
            </a:r>
            <a:r>
              <a:rPr lang="en-US" altLang="ko-KR" sz="1400" dirty="0"/>
              <a:t>WHERE </a:t>
            </a:r>
            <a:r>
              <a:rPr lang="ko-KR" altLang="ko-KR" sz="1400" dirty="0"/>
              <a:t>조건에 해당하는 로우를 </a:t>
            </a:r>
            <a:r>
              <a:rPr lang="ko-KR" altLang="en-US" sz="1400" dirty="0" smtClean="0"/>
              <a:t>걸러낸다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계층형 쿼리 심화학습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계층형 쿼리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334939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●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계층형 쿼리 결과 정렬 </a:t>
            </a:r>
            <a:r>
              <a:rPr lang="en-US" altLang="ko-KR" sz="1400" dirty="0">
                <a:sym typeface="Wingdings" pitchFamily="2" charset="2"/>
              </a:rPr>
              <a:t>:</a:t>
            </a:r>
            <a:r>
              <a:rPr lang="en-US" altLang="ko-KR" sz="1400" dirty="0" smtClean="0">
                <a:sym typeface="Wingdings" pitchFamily="2" charset="2"/>
              </a:rPr>
              <a:t> </a:t>
            </a:r>
            <a:r>
              <a:rPr lang="en-US" altLang="ko-KR" sz="1400" b="1" dirty="0"/>
              <a:t>ORDER SIBLINGS </a:t>
            </a:r>
            <a:r>
              <a:rPr lang="en-US" altLang="ko-KR" sz="1400" b="1" dirty="0" smtClean="0"/>
              <a:t>BY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CONNECT_BY_ROOT  </a:t>
            </a:r>
            <a:r>
              <a:rPr lang="en-US" altLang="ko-KR" sz="1400" dirty="0" smtClean="0"/>
              <a:t>: </a:t>
            </a:r>
            <a:r>
              <a:rPr lang="ko-KR" altLang="ko-KR" sz="1400" dirty="0"/>
              <a:t>계층형 쿼리에서 최상위 로우를 반환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CONNECT_BY_ISLEAF</a:t>
            </a:r>
            <a:r>
              <a:rPr lang="en-US" altLang="ko-KR" sz="1400" dirty="0" smtClean="0"/>
              <a:t> : </a:t>
            </a:r>
            <a:r>
              <a:rPr lang="en-US" altLang="ko-KR" sz="1400" dirty="0"/>
              <a:t>CONNECT BY </a:t>
            </a:r>
            <a:r>
              <a:rPr lang="ko-KR" altLang="ko-KR" sz="1400" dirty="0"/>
              <a:t>조건에 정의된 관계에 따라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</a:t>
            </a:r>
            <a:r>
              <a:rPr lang="ko-KR" altLang="ko-KR" sz="1400" dirty="0" smtClean="0"/>
              <a:t>해당 </a:t>
            </a:r>
            <a:r>
              <a:rPr lang="ko-KR" altLang="ko-KR" sz="1400" dirty="0"/>
              <a:t>로우가 최하위 자식 로우이면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1, </a:t>
            </a:r>
            <a:r>
              <a:rPr lang="ko-KR" altLang="ko-KR" sz="1400" dirty="0"/>
              <a:t>그렇지 않으면</a:t>
            </a:r>
            <a:r>
              <a:rPr lang="en-US" altLang="ko-KR" sz="1400" dirty="0"/>
              <a:t> 0</a:t>
            </a:r>
            <a:r>
              <a:rPr lang="ko-KR" altLang="ko-KR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/>
              <a:t> SYS_CONNECT_BY_PATH (colm, char</a:t>
            </a:r>
            <a:r>
              <a:rPr lang="en-US" altLang="ko-KR" sz="1400" b="1" dirty="0" smtClean="0"/>
              <a:t>)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:  </a:t>
            </a:r>
            <a:r>
              <a:rPr lang="ko-KR" altLang="en-US" sz="1400" dirty="0" smtClean="0"/>
              <a:t>루</a:t>
            </a:r>
            <a:r>
              <a:rPr lang="ko-KR" altLang="ko-KR" sz="1400" dirty="0" smtClean="0"/>
              <a:t>트노드에서 </a:t>
            </a:r>
            <a:r>
              <a:rPr lang="ko-KR" altLang="ko-KR" sz="1400" dirty="0"/>
              <a:t>시작해 자신의 행까지 연결된 경로 정보를 </a:t>
            </a:r>
            <a:r>
              <a:rPr lang="ko-KR" altLang="ko-KR" sz="1400" dirty="0" smtClean="0"/>
              <a:t>반환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CONNECT_BY_ISCYCLE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: </a:t>
            </a:r>
            <a:r>
              <a:rPr lang="ko-KR" altLang="ko-KR" sz="1400" dirty="0" smtClean="0"/>
              <a:t>현재 </a:t>
            </a:r>
            <a:r>
              <a:rPr lang="ko-KR" altLang="ko-KR" sz="1400" dirty="0"/>
              <a:t>로우가 자식을 갖고 </a:t>
            </a:r>
            <a:r>
              <a:rPr lang="ko-KR" altLang="ko-KR" sz="1400" dirty="0" smtClean="0"/>
              <a:t>있는데 </a:t>
            </a:r>
            <a:r>
              <a:rPr lang="ko-KR" altLang="ko-KR" sz="1400" dirty="0"/>
              <a:t>동시에 그 자식 로우가 부모 로우이면 </a:t>
            </a:r>
            <a:r>
              <a:rPr lang="en-US" altLang="ko-KR" sz="1400" dirty="0"/>
              <a:t>1</a:t>
            </a:r>
            <a:r>
              <a:rPr lang="ko-KR" altLang="ko-KR" sz="1400" dirty="0"/>
              <a:t>을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아니면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0</a:t>
            </a:r>
            <a:r>
              <a:rPr lang="ko-KR" altLang="ko-KR" sz="1400" dirty="0"/>
              <a:t>을 </a:t>
            </a:r>
            <a:r>
              <a:rPr lang="ko-KR" altLang="ko-KR" sz="1400" dirty="0" smtClean="0"/>
              <a:t>반환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6168</TotalTime>
  <Words>1601</Words>
  <Application>Microsoft Office PowerPoint</Application>
  <PresentationFormat>화면 슬라이드 쇼(4:3)</PresentationFormat>
  <Paragraphs>322</Paragraphs>
  <Slides>19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350</cp:revision>
  <dcterms:created xsi:type="dcterms:W3CDTF">2006-10-05T04:04:58Z</dcterms:created>
  <dcterms:modified xsi:type="dcterms:W3CDTF">2015-05-27T12:33:07Z</dcterms:modified>
</cp:coreProperties>
</file>