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71" r:id="rId3"/>
    <p:sldId id="270" r:id="rId4"/>
    <p:sldId id="496" r:id="rId5"/>
    <p:sldId id="497" r:id="rId6"/>
    <p:sldId id="498" r:id="rId7"/>
    <p:sldId id="499" r:id="rId8"/>
    <p:sldId id="500" r:id="rId9"/>
    <p:sldId id="501" r:id="rId10"/>
    <p:sldId id="502" r:id="rId11"/>
    <p:sldId id="503" r:id="rId12"/>
    <p:sldId id="504" r:id="rId13"/>
    <p:sldId id="505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4818"/>
    <a:srgbClr val="FCD096"/>
    <a:srgbClr val="F845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6" autoAdjust="0"/>
    <p:restoredTop sz="86413" autoAdjust="0"/>
  </p:normalViewPr>
  <p:slideViewPr>
    <p:cSldViewPr>
      <p:cViewPr varScale="1">
        <p:scale>
          <a:sx n="91" d="100"/>
          <a:sy n="91" d="100"/>
        </p:scale>
        <p:origin x="-18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3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61496-5B37-492D-87A3-CC4604C03167}" type="datetimeFigureOut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99425-1291-4860-91A8-ADE5CA5A80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13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162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DBAC-AFEB-41C5-9E43-AB7AC16F5C61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D290-3821-4744-BB03-2DF42964573C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C011-B3C0-49EB-8920-A6B6965E1CC8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99E3-392B-4BCB-96F0-91213FBA264C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6E6F-A37D-4F65-ADFA-54341A32CA5A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65A1A-8047-4CD6-9DBE-24C4AB3F5DAD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2E51-A784-47D5-A8A9-7D8216316816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5974-EA40-4179-9C99-BB426E7C45FF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2597-295A-4EE3-A05D-D2C2B20545DC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160E-D276-4DCB-8136-AC37263B855C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E390-285F-467E-ABA7-11A2B3AC7332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8ECF8-94F6-4E88-B5CD-BFF79112FFE6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5589240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The Technique of Java Programming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51" y="404664"/>
            <a:ext cx="6379464" cy="43312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861072"/>
            <a:ext cx="6807199" cy="173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주</a:t>
            </a:r>
            <a:r>
              <a:rPr lang="ko-KR" altLang="en-US" sz="1600" b="1" dirty="0"/>
              <a:t>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/>
              <a:t>PL/SQL </a:t>
            </a:r>
            <a:r>
              <a:rPr lang="ko-KR" altLang="en-US" sz="2800" b="1" dirty="0" smtClean="0"/>
              <a:t>구성요소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32856"/>
            <a:ext cx="817461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endParaRPr lang="en-US" altLang="ko-KR" sz="1400" dirty="0"/>
          </a:p>
          <a:p>
            <a:r>
              <a:rPr lang="ko-KR" altLang="en-US" sz="1400" dirty="0" smtClean="0"/>
              <a:t>●  한 줄 주석 </a:t>
            </a:r>
            <a:r>
              <a:rPr lang="en-US" altLang="ko-KR" sz="1400" dirty="0" smtClean="0"/>
              <a:t>: --</a:t>
            </a:r>
          </a:p>
          <a:p>
            <a:endParaRPr lang="en-US" altLang="ko-KR" sz="1400" b="1" dirty="0"/>
          </a:p>
          <a:p>
            <a:r>
              <a:rPr lang="ko-KR" altLang="en-US" sz="1400" dirty="0" smtClean="0"/>
              <a:t>●  여러 줄 주석 </a:t>
            </a:r>
            <a:r>
              <a:rPr lang="en-US" altLang="ko-KR" sz="1400" dirty="0" smtClean="0"/>
              <a:t>: /*, */</a:t>
            </a:r>
          </a:p>
          <a:p>
            <a:endParaRPr lang="en-US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2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DML </a:t>
            </a:r>
            <a:r>
              <a:rPr lang="ko-KR" altLang="en-US" sz="1600" b="1" dirty="0" smtClean="0"/>
              <a:t>문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/>
              <a:t>PL/SQL </a:t>
            </a:r>
            <a:r>
              <a:rPr lang="ko-KR" altLang="en-US" sz="2800" b="1" dirty="0" smtClean="0"/>
              <a:t>구성요소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32856"/>
            <a:ext cx="8174610" cy="3600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endParaRPr lang="en-US" altLang="ko-KR" sz="1400" dirty="0"/>
          </a:p>
          <a:p>
            <a:r>
              <a:rPr lang="ko-KR" altLang="en-US" sz="1400" dirty="0" smtClean="0"/>
              <a:t>●  </a:t>
            </a:r>
            <a:r>
              <a:rPr lang="en-US" altLang="ko-KR" sz="1400" dirty="0" smtClean="0"/>
              <a:t>PL/SQL </a:t>
            </a:r>
            <a:r>
              <a:rPr lang="ko-KR" altLang="en-US" sz="1400" dirty="0" smtClean="0"/>
              <a:t>블록의 </a:t>
            </a:r>
            <a:r>
              <a:rPr lang="ko-KR" altLang="en-US" sz="1400" dirty="0" err="1" smtClean="0"/>
              <a:t>실행부에서</a:t>
            </a:r>
            <a:r>
              <a:rPr lang="ko-KR" altLang="en-US" sz="1400" dirty="0" smtClean="0"/>
              <a:t> 사용</a:t>
            </a:r>
            <a:endParaRPr lang="en-US" altLang="ko-KR" sz="1400" dirty="0" smtClean="0"/>
          </a:p>
          <a:p>
            <a:endParaRPr lang="en-US" altLang="ko-KR" sz="1400" b="1" dirty="0"/>
          </a:p>
          <a:p>
            <a:r>
              <a:rPr lang="ko-KR" altLang="en-US" sz="1400" dirty="0" smtClean="0"/>
              <a:t>●  </a:t>
            </a:r>
            <a:r>
              <a:rPr lang="en-US" altLang="ko-KR" sz="1400" dirty="0" smtClean="0"/>
              <a:t>SELECT INTO : </a:t>
            </a:r>
            <a:r>
              <a:rPr lang="ko-KR" altLang="en-US" sz="1400" dirty="0" smtClean="0"/>
              <a:t>테이블에서 특정 값을 선택해 변수에 할당할 경우 사용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SELECT </a:t>
            </a:r>
            <a:r>
              <a:rPr lang="en-US" altLang="ko-KR" sz="1400" dirty="0" err="1"/>
              <a:t>a.emp_name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b.department_name</a:t>
            </a:r>
            <a:endParaRPr lang="ko-KR" altLang="ko-KR" sz="1400" dirty="0"/>
          </a:p>
          <a:p>
            <a:r>
              <a:rPr lang="en-US" altLang="ko-KR" sz="1400" b="1" dirty="0"/>
              <a:t>    </a:t>
            </a:r>
            <a:r>
              <a:rPr lang="en-US" altLang="ko-KR" sz="1400" b="1" dirty="0" smtClean="0"/>
              <a:t>  INTO   </a:t>
            </a:r>
            <a:r>
              <a:rPr lang="en-US" altLang="ko-KR" sz="1400" b="1" dirty="0" err="1" smtClean="0"/>
              <a:t>vs_emp_name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vs_dep_name</a:t>
            </a:r>
            <a:endParaRPr lang="ko-KR" altLang="ko-KR" sz="1400" dirty="0"/>
          </a:p>
          <a:p>
            <a:r>
              <a:rPr lang="en-US" altLang="ko-KR" sz="1400" dirty="0"/>
              <a:t>    </a:t>
            </a:r>
            <a:r>
              <a:rPr lang="en-US" altLang="ko-KR" sz="1400" dirty="0" smtClean="0"/>
              <a:t>  FROM </a:t>
            </a:r>
            <a:r>
              <a:rPr lang="en-US" altLang="ko-KR" sz="1400" dirty="0"/>
              <a:t>employees a,</a:t>
            </a:r>
            <a:endParaRPr lang="ko-KR" altLang="ko-KR" sz="1400" dirty="0"/>
          </a:p>
          <a:p>
            <a:r>
              <a:rPr lang="en-US" altLang="ko-KR" sz="1400" dirty="0"/>
              <a:t>        </a:t>
            </a:r>
            <a:r>
              <a:rPr lang="en-US" altLang="ko-KR" sz="1400" dirty="0" smtClean="0"/>
              <a:t>       </a:t>
            </a:r>
            <a:r>
              <a:rPr lang="en-US" altLang="ko-KR" sz="1400" dirty="0"/>
              <a:t>departments b</a:t>
            </a:r>
            <a:endParaRPr lang="ko-KR" altLang="ko-KR" sz="1400" dirty="0"/>
          </a:p>
          <a:p>
            <a:r>
              <a:rPr lang="en-US" altLang="ko-KR" sz="1400" dirty="0"/>
              <a:t>   </a:t>
            </a:r>
            <a:r>
              <a:rPr lang="en-US" altLang="ko-KR" sz="1400" dirty="0" smtClean="0"/>
              <a:t>   WHERE </a:t>
            </a:r>
            <a:r>
              <a:rPr lang="en-US" altLang="ko-KR" sz="1400" dirty="0" err="1"/>
              <a:t>a.department_id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b.department_id</a:t>
            </a:r>
            <a:endParaRPr lang="ko-KR" altLang="ko-KR" sz="1400" dirty="0"/>
          </a:p>
          <a:p>
            <a:r>
              <a:rPr lang="en-US" altLang="ko-KR" sz="1400" dirty="0"/>
              <a:t>   </a:t>
            </a:r>
            <a:r>
              <a:rPr lang="en-US" altLang="ko-KR" sz="1400" dirty="0" smtClean="0"/>
              <a:t>    </a:t>
            </a:r>
            <a:r>
              <a:rPr lang="en-US" altLang="ko-KR" sz="1400" dirty="0"/>
              <a:t>AND </a:t>
            </a:r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a.employee_id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100;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● 테이블의 특정 </a:t>
            </a:r>
            <a:r>
              <a:rPr lang="ko-KR" altLang="en-US" sz="1400" dirty="0" err="1" smtClean="0"/>
              <a:t>컬럼</a:t>
            </a:r>
            <a:r>
              <a:rPr lang="ko-KR" altLang="en-US" sz="1400" dirty="0" smtClean="0"/>
              <a:t> 타입을 변수 타입으로 선언 가능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    </a:t>
            </a:r>
            <a:r>
              <a:rPr lang="ko-KR" altLang="ko-KR" sz="1400" b="1" dirty="0" err="1" smtClean="0"/>
              <a:t>변수명</a:t>
            </a:r>
            <a:r>
              <a:rPr lang="ko-KR" altLang="ko-KR" sz="1400" b="1" dirty="0" smtClean="0"/>
              <a:t> </a:t>
            </a:r>
            <a:r>
              <a:rPr lang="ko-KR" altLang="ko-KR" sz="1400" b="1" dirty="0" err="1"/>
              <a:t>테이블명</a:t>
            </a:r>
            <a:r>
              <a:rPr lang="en-US" altLang="ko-KR" sz="1400" b="1" dirty="0"/>
              <a:t>.</a:t>
            </a:r>
            <a:r>
              <a:rPr lang="ko-KR" altLang="ko-KR" sz="1400" b="1" dirty="0" err="1"/>
              <a:t>컬럼명</a:t>
            </a:r>
            <a:r>
              <a:rPr lang="en-US" altLang="ko-KR" sz="1400" b="1" dirty="0"/>
              <a:t>%TYPE;</a:t>
            </a:r>
            <a:endParaRPr lang="ko-KR" altLang="ko-KR" sz="1400" dirty="0"/>
          </a:p>
          <a:p>
            <a:endParaRPr lang="en-US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1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PRAGMA </a:t>
            </a:r>
            <a:r>
              <a:rPr lang="ko-KR" altLang="en-US" sz="1600" b="1" dirty="0" smtClean="0"/>
              <a:t>키워드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/>
              <a:t>PL/SQL </a:t>
            </a:r>
            <a:r>
              <a:rPr lang="ko-KR" altLang="en-US" sz="2800" b="1" dirty="0" smtClean="0"/>
              <a:t>구성요소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050970"/>
            <a:ext cx="8174610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endParaRPr lang="en-US" altLang="ko-KR" sz="1400" dirty="0"/>
          </a:p>
          <a:p>
            <a:r>
              <a:rPr lang="ko-KR" altLang="en-US" sz="1400" dirty="0" smtClean="0"/>
              <a:t>● </a:t>
            </a:r>
            <a:r>
              <a:rPr lang="ko-KR" altLang="ko-KR" sz="1400" dirty="0" smtClean="0"/>
              <a:t>컴파일러가 </a:t>
            </a:r>
            <a:r>
              <a:rPr lang="ko-KR" altLang="ko-KR" sz="1400" dirty="0"/>
              <a:t>실행되기 전에 처리하는 </a:t>
            </a:r>
            <a:r>
              <a:rPr lang="ko-KR" altLang="ko-KR" sz="1400" dirty="0" err="1" smtClean="0"/>
              <a:t>전처리기</a:t>
            </a:r>
            <a:endParaRPr lang="en-US" altLang="ko-KR" sz="1400" dirty="0" smtClean="0"/>
          </a:p>
          <a:p>
            <a:endParaRPr lang="en-US" altLang="ko-KR" sz="1400" b="1" dirty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 smtClean="0"/>
              <a:t>PRAGMA </a:t>
            </a:r>
            <a:r>
              <a:rPr lang="en-US" altLang="ko-KR" sz="1400" b="1" dirty="0"/>
              <a:t>AUTONOMOUS_TRANSACTION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현재 블록의 독립적 트랜잭션 처리 시 사용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 smtClean="0"/>
              <a:t>PRAGMA </a:t>
            </a:r>
            <a:r>
              <a:rPr lang="en-US" altLang="ko-KR" sz="1400" b="1" dirty="0"/>
              <a:t>EXCEPTION_INIT (</a:t>
            </a:r>
            <a:r>
              <a:rPr lang="ko-KR" altLang="ko-KR" sz="1400" b="1" dirty="0" err="1"/>
              <a:t>예외명</a:t>
            </a:r>
            <a:r>
              <a:rPr lang="en-US" altLang="ko-KR" sz="1400" b="1" dirty="0"/>
              <a:t>, </a:t>
            </a:r>
            <a:r>
              <a:rPr lang="ko-KR" altLang="ko-KR" sz="1400" b="1" dirty="0"/>
              <a:t>예외번호</a:t>
            </a:r>
            <a:r>
              <a:rPr lang="en-US" altLang="ko-KR" sz="1400" b="1" dirty="0"/>
              <a:t>)</a:t>
            </a:r>
            <a:endParaRPr lang="ko-KR" altLang="ko-KR" sz="1400" b="1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ko-KR" sz="1400" dirty="0" smtClean="0"/>
              <a:t>사용자 </a:t>
            </a:r>
            <a:r>
              <a:rPr lang="ko-KR" altLang="ko-KR" sz="1400" dirty="0"/>
              <a:t>정의 예외 </a:t>
            </a:r>
            <a:r>
              <a:rPr lang="ko-KR" altLang="ko-KR" sz="1400" dirty="0" smtClean="0"/>
              <a:t>처리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시 사용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특정</a:t>
            </a:r>
            <a:r>
              <a:rPr lang="ko-KR" altLang="ko-KR" sz="1400" dirty="0" smtClean="0"/>
              <a:t> </a:t>
            </a:r>
            <a:r>
              <a:rPr lang="ko-KR" altLang="ko-KR" sz="1400" dirty="0"/>
              <a:t>예외번호를 </a:t>
            </a:r>
            <a:r>
              <a:rPr lang="ko-KR" altLang="en-US" sz="1400" dirty="0" smtClean="0"/>
              <a:t>사용자 정의 예외로 사용하는 역할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/>
              <a:t>PRAGMA RESTRICT_REFERECES (</a:t>
            </a:r>
            <a:r>
              <a:rPr lang="ko-KR" altLang="ko-KR" sz="1400" b="1" dirty="0"/>
              <a:t>서브 </a:t>
            </a:r>
            <a:r>
              <a:rPr lang="ko-KR" altLang="ko-KR" sz="1400" b="1" dirty="0" err="1"/>
              <a:t>프로그램명</a:t>
            </a:r>
            <a:r>
              <a:rPr lang="en-US" altLang="ko-KR" sz="1400" b="1" dirty="0"/>
              <a:t>, </a:t>
            </a:r>
            <a:r>
              <a:rPr lang="ko-KR" altLang="ko-KR" sz="1400" b="1" dirty="0"/>
              <a:t>옵션</a:t>
            </a:r>
            <a:r>
              <a:rPr lang="en-US" altLang="ko-KR" sz="1400" b="1" dirty="0"/>
              <a:t>)</a:t>
            </a:r>
            <a:endParaRPr lang="ko-KR" altLang="ko-KR" sz="1400" b="1" dirty="0"/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ko-KR" sz="1400" dirty="0" smtClean="0"/>
              <a:t>패키지에 </a:t>
            </a:r>
            <a:r>
              <a:rPr lang="ko-KR" altLang="ko-KR" sz="1400" dirty="0"/>
              <a:t>속한 서브 프로그램</a:t>
            </a:r>
            <a:r>
              <a:rPr lang="en-US" altLang="ko-KR" sz="1400" dirty="0"/>
              <a:t>(</a:t>
            </a:r>
            <a:r>
              <a:rPr lang="ko-KR" altLang="ko-KR" sz="1400" dirty="0"/>
              <a:t>주로 함수에 사용</a:t>
            </a:r>
            <a:r>
              <a:rPr lang="en-US" altLang="ko-KR" sz="1400" dirty="0"/>
              <a:t>)</a:t>
            </a:r>
            <a:r>
              <a:rPr lang="ko-KR" altLang="ko-KR" sz="1400" dirty="0"/>
              <a:t>에서 옵션 값에 따라 특정 동작을 </a:t>
            </a:r>
            <a:r>
              <a:rPr lang="ko-KR" altLang="ko-KR" sz="1400" dirty="0" smtClean="0"/>
              <a:t>제한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/>
              <a:t>PRAGMA </a:t>
            </a:r>
            <a:r>
              <a:rPr lang="en-US" altLang="ko-KR" sz="1400" b="1" dirty="0" smtClean="0"/>
              <a:t>SERIALLY_RESUABLE 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 </a:t>
            </a:r>
            <a:r>
              <a:rPr lang="ko-KR" altLang="ko-KR" sz="1400" dirty="0"/>
              <a:t>패키지에 선언된 변수에 대해 한 번 호출된 후 메모리를 </a:t>
            </a:r>
            <a:r>
              <a:rPr lang="ko-KR" altLang="ko-KR" sz="1400" dirty="0" smtClean="0"/>
              <a:t>해제</a:t>
            </a:r>
            <a:endParaRPr lang="en-US" altLang="ko-KR" sz="1400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1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라벨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/>
              <a:t>PL/SQL </a:t>
            </a:r>
            <a:r>
              <a:rPr lang="ko-KR" altLang="en-US" sz="2800" b="1" dirty="0" smtClean="0"/>
              <a:t>구성요소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050970"/>
            <a:ext cx="817461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endParaRPr lang="en-US" altLang="ko-KR" sz="1400" dirty="0"/>
          </a:p>
          <a:p>
            <a:r>
              <a:rPr lang="ko-KR" altLang="en-US" sz="1400" dirty="0" smtClean="0"/>
              <a:t>● </a:t>
            </a:r>
            <a:r>
              <a:rPr lang="en-US" altLang="ko-KR" sz="1400" dirty="0"/>
              <a:t>PL/SQL </a:t>
            </a:r>
            <a:r>
              <a:rPr lang="ko-KR" altLang="ko-KR" sz="1400" dirty="0"/>
              <a:t>프로그램 상에서 특정 부분에 이름을 </a:t>
            </a:r>
            <a:r>
              <a:rPr lang="ko-KR" altLang="ko-KR" sz="1400" dirty="0" smtClean="0"/>
              <a:t>부여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/>
              <a:t>● </a:t>
            </a:r>
            <a:r>
              <a:rPr lang="en-US" altLang="ko-KR" sz="1400" b="1" dirty="0"/>
              <a:t>&lt;&lt;</a:t>
            </a:r>
            <a:r>
              <a:rPr lang="ko-KR" altLang="ko-KR" sz="1400" b="1" dirty="0" err="1"/>
              <a:t>라벨명</a:t>
            </a:r>
            <a:r>
              <a:rPr lang="en-US" altLang="ko-KR" sz="1400" b="1" dirty="0"/>
              <a:t>&gt;&gt;</a:t>
            </a:r>
            <a:r>
              <a:rPr lang="en-US" altLang="ko-KR" sz="1400" dirty="0"/>
              <a:t>  </a:t>
            </a:r>
            <a:r>
              <a:rPr lang="ko-KR" altLang="en-US" sz="1400" dirty="0"/>
              <a:t>형태로 사용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 smtClean="0"/>
              <a:t>● </a:t>
            </a:r>
            <a:r>
              <a:rPr lang="en-US" altLang="ko-KR" sz="1400" dirty="0" smtClean="0"/>
              <a:t>GOTO </a:t>
            </a:r>
            <a:r>
              <a:rPr lang="ko-KR" altLang="en-US" sz="1400" dirty="0" smtClean="0"/>
              <a:t>문과 함께 사용되어 해당 라벨로 </a:t>
            </a:r>
            <a:r>
              <a:rPr lang="ko-KR" altLang="en-US" sz="1400" dirty="0" err="1" smtClean="0"/>
              <a:t>제어권</a:t>
            </a:r>
            <a:r>
              <a:rPr lang="ko-KR" altLang="en-US" sz="1400" dirty="0" smtClean="0"/>
              <a:t> 이동 가능</a:t>
            </a:r>
            <a:endParaRPr lang="en-US" altLang="ko-KR" sz="1400" dirty="0" smtClean="0"/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   GOTO </a:t>
            </a:r>
            <a:r>
              <a:rPr lang="ko-KR" altLang="en-US" sz="1400" b="1" dirty="0" err="1" smtClean="0"/>
              <a:t>라벨명</a:t>
            </a:r>
            <a:r>
              <a:rPr lang="en-US" altLang="ko-KR" sz="1400" b="1" dirty="0" smtClean="0"/>
              <a:t>;</a:t>
            </a:r>
            <a:endParaRPr lang="en-US" altLang="ko-KR" sz="1400" dirty="0" smtClean="0"/>
          </a:p>
          <a:p>
            <a:endParaRPr lang="en-US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0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형 설명선 11"/>
          <p:cNvSpPr/>
          <p:nvPr/>
        </p:nvSpPr>
        <p:spPr>
          <a:xfrm>
            <a:off x="899592" y="2348880"/>
            <a:ext cx="792088" cy="576064"/>
          </a:xfrm>
          <a:prstGeom prst="wedgeEllipseCallout">
            <a:avLst>
              <a:gd name="adj1" fmla="val 37358"/>
              <a:gd name="adj2" fmla="val 60696"/>
            </a:avLst>
          </a:prstGeom>
          <a:solidFill>
            <a:srgbClr val="F84818"/>
          </a:solidFill>
          <a:ln w="3810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512" y="144016"/>
            <a:ext cx="8820472" cy="65253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0528" y="285293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84818"/>
                </a:solidFill>
              </a:rPr>
              <a:t>PL/SQL</a:t>
            </a:r>
            <a:r>
              <a:rPr lang="ko-KR" altLang="en-US" sz="3200" b="1" dirty="0">
                <a:solidFill>
                  <a:srgbClr val="F84818"/>
                </a:solidFill>
              </a:rPr>
              <a:t>의 구조와 구성요소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440160" y="3509719"/>
            <a:ext cx="6552728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0528" y="35817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둘</a:t>
            </a:r>
            <a:r>
              <a:rPr lang="ko-KR" altLang="en-US" sz="1600" dirty="0" smtClean="0"/>
              <a:t>째 마당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복잡한 비즈니스 </a:t>
            </a:r>
            <a:r>
              <a:rPr lang="ko-KR" altLang="en-US" sz="1600" dirty="0" err="1"/>
              <a:t>로직을</a:t>
            </a:r>
            <a:r>
              <a:rPr lang="ko-KR" altLang="en-US" sz="1600" dirty="0"/>
              <a:t> 처리하는 </a:t>
            </a:r>
            <a:r>
              <a:rPr lang="en-US" altLang="ko-KR" sz="1600" dirty="0"/>
              <a:t>PL/SQL 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864096" y="2420888"/>
            <a:ext cx="89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8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장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4932040" y="4090380"/>
            <a:ext cx="675341" cy="447056"/>
            <a:chOff x="395536" y="1757809"/>
            <a:chExt cx="720080" cy="476672"/>
          </a:xfrm>
        </p:grpSpPr>
        <p:sp>
          <p:nvSpPr>
            <p:cNvPr id="11" name="순서도: 처리 10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95536" y="1772816"/>
              <a:ext cx="7200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5580112" y="4091137"/>
            <a:ext cx="396044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000" b="1" dirty="0"/>
              <a:t>PL/SQL </a:t>
            </a:r>
            <a:r>
              <a:rPr lang="ko-KR" altLang="en-US" sz="2000" b="1" dirty="0"/>
              <a:t>기본 </a:t>
            </a:r>
            <a:r>
              <a:rPr lang="ko-KR" altLang="en-US" sz="2000" b="1" dirty="0" smtClean="0"/>
              <a:t>구조</a:t>
            </a:r>
            <a:endParaRPr lang="en-US" altLang="ko-KR" sz="2000" b="1" dirty="0" smtClean="0"/>
          </a:p>
          <a:p>
            <a:pPr>
              <a:lnSpc>
                <a:spcPct val="110000"/>
              </a:lnSpc>
            </a:pPr>
            <a:endParaRPr lang="en-US" altLang="ko-KR" sz="2000" b="1" dirty="0"/>
          </a:p>
          <a:p>
            <a:pPr>
              <a:lnSpc>
                <a:spcPct val="110000"/>
              </a:lnSpc>
            </a:pPr>
            <a:r>
              <a:rPr lang="en-US" altLang="ko-KR" sz="2000" b="1" dirty="0"/>
              <a:t>PL/SQL </a:t>
            </a:r>
            <a:r>
              <a:rPr lang="ko-KR" altLang="en-US" sz="2000" b="1" dirty="0" smtClean="0"/>
              <a:t>구성요소</a:t>
            </a:r>
            <a:endParaRPr lang="en-US" altLang="ko-KR" sz="2000" b="1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932040" y="4753460"/>
            <a:ext cx="675341" cy="475740"/>
            <a:chOff x="395536" y="1757809"/>
            <a:chExt cx="720080" cy="507256"/>
          </a:xfrm>
        </p:grpSpPr>
        <p:sp>
          <p:nvSpPr>
            <p:cNvPr id="34" name="순서도: 처리 33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07504" y="621944"/>
            <a:ext cx="4566274" cy="523220"/>
          </a:xfrm>
          <a:prstGeom prst="rect">
            <a:avLst/>
          </a:prstGeom>
          <a:noFill/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/>
              <a:t>PL/SQL</a:t>
            </a:r>
            <a:r>
              <a:rPr lang="ko-KR" altLang="en-US" sz="2800" b="1" dirty="0"/>
              <a:t>의 구조와 구성요소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블</a:t>
            </a:r>
            <a:r>
              <a:rPr lang="ko-KR" altLang="en-US" sz="1600" b="1" dirty="0"/>
              <a:t>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/>
              <a:t>PL/SQL </a:t>
            </a:r>
            <a:r>
              <a:rPr lang="ko-KR" altLang="en-US" sz="2800" b="1" dirty="0"/>
              <a:t>기본 구조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86357" y="2132856"/>
            <a:ext cx="8174610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/>
              <a:t>● </a:t>
            </a:r>
            <a:r>
              <a:rPr lang="en-US" altLang="ko-KR" sz="1400" dirty="0" smtClean="0"/>
              <a:t>PL/SQL </a:t>
            </a:r>
            <a:r>
              <a:rPr lang="ko-KR" altLang="en-US" sz="1400" dirty="0"/>
              <a:t>소스 프로그램의 기본 </a:t>
            </a:r>
            <a:r>
              <a:rPr lang="ko-KR" altLang="en-US" sz="1400" dirty="0" smtClean="0"/>
              <a:t>단위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/>
              <a:t>● </a:t>
            </a:r>
            <a:r>
              <a:rPr lang="ko-KR" altLang="en-US" sz="1400" dirty="0" smtClean="0"/>
              <a:t>선언부</a:t>
            </a:r>
            <a:r>
              <a:rPr lang="en-US" altLang="ko-KR" sz="1400" dirty="0"/>
              <a:t>, </a:t>
            </a:r>
            <a:r>
              <a:rPr lang="ko-KR" altLang="en-US" sz="1400" dirty="0"/>
              <a:t>실행부</a:t>
            </a:r>
            <a:r>
              <a:rPr lang="en-US" altLang="ko-KR" sz="1400" dirty="0"/>
              <a:t>, </a:t>
            </a:r>
            <a:r>
              <a:rPr lang="ko-KR" altLang="en-US" sz="1400" dirty="0"/>
              <a:t>예외 </a:t>
            </a:r>
            <a:r>
              <a:rPr lang="ko-KR" altLang="en-US" sz="1400" dirty="0" err="1" smtClean="0"/>
              <a:t>처리부로</a:t>
            </a:r>
            <a:r>
              <a:rPr lang="ko-KR" altLang="en-US" sz="1400" dirty="0" smtClean="0"/>
              <a:t> 구성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●  </a:t>
            </a: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구문</a:t>
            </a:r>
            <a:r>
              <a:rPr lang="en-US" altLang="ko-KR" sz="1400" b="1" dirty="0" smtClean="0"/>
              <a:t>]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ko-KR" altLang="ko-KR" sz="1400" b="1" i="1" dirty="0"/>
              <a:t>이름부 </a:t>
            </a:r>
            <a:endParaRPr lang="ko-KR" altLang="ko-KR" sz="1400" dirty="0"/>
          </a:p>
          <a:p>
            <a:r>
              <a:rPr lang="en-US" altLang="ko-KR" sz="1400" b="1" dirty="0"/>
              <a:t>IS(AS)</a:t>
            </a:r>
            <a:endParaRPr lang="ko-KR" altLang="ko-KR" sz="1400" dirty="0"/>
          </a:p>
          <a:p>
            <a:r>
              <a:rPr lang="en-US" altLang="ko-KR" sz="1400" b="1" dirty="0"/>
              <a:t>   </a:t>
            </a:r>
            <a:r>
              <a:rPr lang="ko-KR" altLang="ko-KR" sz="1400" b="1" i="1" dirty="0"/>
              <a:t>선언부</a:t>
            </a:r>
            <a:endParaRPr lang="ko-KR" altLang="ko-KR" sz="1400" dirty="0"/>
          </a:p>
          <a:p>
            <a:r>
              <a:rPr lang="en-US" altLang="ko-KR" sz="1400" b="1" dirty="0"/>
              <a:t>BEGIN</a:t>
            </a:r>
            <a:endParaRPr lang="ko-KR" altLang="ko-KR" sz="1400" dirty="0"/>
          </a:p>
          <a:p>
            <a:r>
              <a:rPr lang="en-US" altLang="ko-KR" sz="1400" b="1" dirty="0"/>
              <a:t>   </a:t>
            </a:r>
            <a:r>
              <a:rPr lang="ko-KR" altLang="ko-KR" sz="1400" b="1" i="1" dirty="0"/>
              <a:t>실행부</a:t>
            </a:r>
            <a:endParaRPr lang="ko-KR" altLang="ko-KR" sz="1400" dirty="0"/>
          </a:p>
          <a:p>
            <a:r>
              <a:rPr lang="en-US" altLang="ko-KR" sz="1400" b="1" dirty="0"/>
              <a:t>EXCEPTION </a:t>
            </a:r>
            <a:endParaRPr lang="ko-KR" altLang="ko-KR" sz="1400" dirty="0"/>
          </a:p>
          <a:p>
            <a:r>
              <a:rPr lang="en-US" altLang="ko-KR" sz="1400" b="1" dirty="0"/>
              <a:t>   </a:t>
            </a:r>
            <a:r>
              <a:rPr lang="ko-KR" altLang="ko-KR" sz="1400" b="1" i="1" dirty="0"/>
              <a:t>예외 처리부</a:t>
            </a:r>
            <a:endParaRPr lang="ko-KR" altLang="ko-KR" sz="1400" dirty="0"/>
          </a:p>
          <a:p>
            <a:r>
              <a:rPr lang="en-US" altLang="ko-KR" sz="1400" b="1" dirty="0"/>
              <a:t>END</a:t>
            </a:r>
            <a:r>
              <a:rPr lang="en-US" altLang="ko-KR" sz="1400" b="1" dirty="0" smtClean="0"/>
              <a:t>;</a:t>
            </a:r>
            <a:endParaRPr lang="en-US" altLang="ko-KR" sz="1400" b="1" dirty="0"/>
          </a:p>
          <a:p>
            <a:endParaRPr lang="ko-KR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3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블</a:t>
            </a:r>
            <a:r>
              <a:rPr lang="ko-KR" altLang="en-US" sz="1600" b="1" dirty="0"/>
              <a:t>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/>
              <a:t>PL/SQL </a:t>
            </a:r>
            <a:r>
              <a:rPr lang="ko-KR" altLang="en-US" sz="2800" b="1" dirty="0"/>
              <a:t>기본 구조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86357" y="2132856"/>
            <a:ext cx="8174610" cy="31085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endParaRPr lang="en-US" altLang="ko-KR" sz="1400" dirty="0"/>
          </a:p>
          <a:p>
            <a:r>
              <a:rPr lang="ko-KR" altLang="en-US" sz="1400" dirty="0" smtClean="0"/>
              <a:t>●  </a:t>
            </a: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구문</a:t>
            </a:r>
            <a:r>
              <a:rPr lang="en-US" altLang="ko-KR" sz="1400" b="1" dirty="0" smtClean="0"/>
              <a:t>]</a:t>
            </a:r>
          </a:p>
          <a:p>
            <a:endParaRPr lang="en-US" altLang="ko-KR" sz="1400" dirty="0" smtClean="0"/>
          </a:p>
          <a:p>
            <a:r>
              <a:rPr lang="ko-KR" altLang="en-US" sz="1400" dirty="0" err="1" smtClean="0"/>
              <a:t>ㆍ</a:t>
            </a:r>
            <a:r>
              <a:rPr lang="en-US" altLang="ko-KR" sz="1400" dirty="0" smtClean="0"/>
              <a:t> </a:t>
            </a:r>
            <a:r>
              <a:rPr lang="ko-KR" altLang="ko-KR" sz="1400" b="1" dirty="0"/>
              <a:t>이름부</a:t>
            </a:r>
            <a:r>
              <a:rPr lang="en-US" altLang="ko-KR" sz="1400" dirty="0"/>
              <a:t> : </a:t>
            </a:r>
            <a:r>
              <a:rPr lang="ko-KR" altLang="ko-KR" sz="1400" dirty="0"/>
              <a:t>블록의 </a:t>
            </a:r>
            <a:r>
              <a:rPr lang="ko-KR" altLang="ko-KR" sz="1400" dirty="0" smtClean="0"/>
              <a:t>명칭</a:t>
            </a:r>
            <a:r>
              <a:rPr lang="en-US" altLang="ko-KR" sz="1400" dirty="0" smtClean="0"/>
              <a:t>, </a:t>
            </a:r>
            <a:r>
              <a:rPr lang="ko-KR" altLang="ko-KR" sz="1400" dirty="0" smtClean="0"/>
              <a:t>생략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시</a:t>
            </a:r>
            <a:r>
              <a:rPr lang="ko-KR" altLang="ko-KR" sz="1400" dirty="0" smtClean="0"/>
              <a:t> 익명 </a:t>
            </a:r>
            <a:r>
              <a:rPr lang="ko-KR" altLang="ko-KR" sz="1400" dirty="0"/>
              <a:t>블록이 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endParaRPr lang="ko-KR" altLang="ko-KR" sz="1400" dirty="0"/>
          </a:p>
          <a:p>
            <a:r>
              <a:rPr lang="ko-KR" altLang="en-US" sz="1400" dirty="0" err="1"/>
              <a:t>ㆍ</a:t>
            </a:r>
            <a:r>
              <a:rPr lang="en-US" altLang="ko-KR" sz="1400" dirty="0" smtClean="0"/>
              <a:t> </a:t>
            </a:r>
            <a:r>
              <a:rPr lang="ko-KR" altLang="ko-KR" sz="1400" b="1" dirty="0"/>
              <a:t>선언부</a:t>
            </a:r>
            <a:r>
              <a:rPr lang="en-US" altLang="ko-KR" sz="1400" dirty="0"/>
              <a:t> : </a:t>
            </a:r>
            <a:r>
              <a:rPr lang="en-US" altLang="ko-KR" sz="1400" b="1" dirty="0"/>
              <a:t>DECLARE</a:t>
            </a:r>
            <a:r>
              <a:rPr lang="ko-KR" altLang="ko-KR" sz="1400" dirty="0"/>
              <a:t>로 </a:t>
            </a:r>
            <a:r>
              <a:rPr lang="ko-KR" altLang="ko-KR" sz="1400" dirty="0" smtClean="0"/>
              <a:t>시작</a:t>
            </a:r>
            <a:r>
              <a:rPr lang="en-US" altLang="ko-KR" sz="1400" dirty="0" smtClean="0"/>
              <a:t>. </a:t>
            </a:r>
            <a:r>
              <a:rPr lang="ko-KR" altLang="ko-KR" sz="1400" dirty="0" err="1"/>
              <a:t>실행부와</a:t>
            </a:r>
            <a:r>
              <a:rPr lang="ko-KR" altLang="ko-KR" sz="1400" dirty="0"/>
              <a:t> 예외 </a:t>
            </a:r>
            <a:r>
              <a:rPr lang="ko-KR" altLang="ko-KR" sz="1400" dirty="0" err="1"/>
              <a:t>처리부에서</a:t>
            </a:r>
            <a:r>
              <a:rPr lang="ko-KR" altLang="ko-KR" sz="1400" dirty="0"/>
              <a:t> 사용할 각종 변수</a:t>
            </a:r>
            <a:r>
              <a:rPr lang="en-US" altLang="ko-KR" sz="1400" dirty="0"/>
              <a:t>, </a:t>
            </a:r>
            <a:r>
              <a:rPr lang="ko-KR" altLang="ko-KR" sz="1400" dirty="0"/>
              <a:t>상수</a:t>
            </a:r>
            <a:r>
              <a:rPr lang="en-US" altLang="ko-KR" sz="1400" dirty="0"/>
              <a:t>, </a:t>
            </a:r>
            <a:r>
              <a:rPr lang="ko-KR" altLang="ko-KR" sz="1400" dirty="0"/>
              <a:t>커서 등을 </a:t>
            </a:r>
            <a:r>
              <a:rPr lang="ko-KR" altLang="ko-KR" sz="1400" dirty="0" smtClean="0"/>
              <a:t>선언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</a:t>
            </a:r>
            <a:r>
              <a:rPr lang="ko-KR" altLang="en-US" sz="1400" dirty="0" smtClean="0"/>
              <a:t>변수</a:t>
            </a:r>
            <a:r>
              <a:rPr lang="ko-KR" altLang="ko-KR" sz="1400" dirty="0" smtClean="0"/>
              <a:t> 선언</a:t>
            </a:r>
            <a:r>
              <a:rPr lang="ko-KR" altLang="en-US" sz="1400" dirty="0" smtClean="0"/>
              <a:t>과 각 </a:t>
            </a:r>
            <a:r>
              <a:rPr lang="ko-KR" altLang="ko-KR" sz="1400" dirty="0" smtClean="0"/>
              <a:t>문장의 </a:t>
            </a:r>
            <a:r>
              <a:rPr lang="ko-KR" altLang="ko-KR" sz="1400" dirty="0"/>
              <a:t>끝에 반드시 </a:t>
            </a:r>
            <a:r>
              <a:rPr lang="ko-KR" altLang="ko-KR" sz="1400" b="1" dirty="0"/>
              <a:t>세미콜론</a:t>
            </a:r>
            <a:r>
              <a:rPr lang="en-US" altLang="ko-KR" sz="1400" b="1" dirty="0"/>
              <a:t>(;)</a:t>
            </a:r>
            <a:r>
              <a:rPr lang="ko-KR" altLang="ko-KR" sz="1400" dirty="0"/>
              <a:t>을 찍어야 </a:t>
            </a:r>
            <a:r>
              <a:rPr lang="ko-KR" altLang="en-US" sz="1400" dirty="0" smtClean="0"/>
              <a:t>한다</a:t>
            </a:r>
            <a:r>
              <a:rPr lang="en-US" altLang="ko-KR" sz="1400" dirty="0" smtClean="0"/>
              <a:t>.</a:t>
            </a:r>
          </a:p>
          <a:p>
            <a:endParaRPr lang="ko-KR" altLang="ko-KR" sz="1400" dirty="0"/>
          </a:p>
          <a:p>
            <a:r>
              <a:rPr lang="ko-KR" altLang="en-US" sz="1400" dirty="0" err="1"/>
              <a:t>ㆍ</a:t>
            </a:r>
            <a:r>
              <a:rPr lang="en-US" altLang="ko-KR" sz="1400" dirty="0" smtClean="0"/>
              <a:t> </a:t>
            </a:r>
            <a:r>
              <a:rPr lang="ko-KR" altLang="ko-KR" sz="1400" b="1" dirty="0"/>
              <a:t>실행부</a:t>
            </a:r>
            <a:r>
              <a:rPr lang="en-US" altLang="ko-KR" sz="1400" dirty="0"/>
              <a:t> : </a:t>
            </a:r>
            <a:r>
              <a:rPr lang="ko-KR" altLang="ko-KR" sz="1400" dirty="0"/>
              <a:t>실제 </a:t>
            </a:r>
            <a:r>
              <a:rPr lang="ko-KR" altLang="ko-KR" sz="1400" dirty="0" err="1"/>
              <a:t>로직을</a:t>
            </a:r>
            <a:r>
              <a:rPr lang="ko-KR" altLang="ko-KR" sz="1400" dirty="0"/>
              <a:t> 처리하는 </a:t>
            </a:r>
            <a:r>
              <a:rPr lang="ko-KR" altLang="ko-KR" sz="1400" dirty="0" smtClean="0"/>
              <a:t>부분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</a:t>
            </a:r>
            <a:r>
              <a:rPr lang="ko-KR" altLang="ko-KR" sz="1400" dirty="0" smtClean="0"/>
              <a:t> </a:t>
            </a:r>
            <a:r>
              <a:rPr lang="ko-KR" altLang="ko-KR" sz="1400" dirty="0"/>
              <a:t>각종 문장</a:t>
            </a:r>
            <a:r>
              <a:rPr lang="en-US" altLang="ko-KR" sz="1400" dirty="0"/>
              <a:t>(</a:t>
            </a:r>
            <a:r>
              <a:rPr lang="ko-KR" altLang="ko-KR" sz="1400" dirty="0"/>
              <a:t>일반</a:t>
            </a:r>
            <a:r>
              <a:rPr lang="en-US" altLang="ko-KR" sz="1400" dirty="0"/>
              <a:t> SQL</a:t>
            </a:r>
            <a:r>
              <a:rPr lang="ko-KR" altLang="ko-KR" sz="1400" dirty="0"/>
              <a:t>문</a:t>
            </a:r>
            <a:r>
              <a:rPr lang="en-US" altLang="ko-KR" sz="1400" dirty="0"/>
              <a:t>, </a:t>
            </a:r>
            <a:r>
              <a:rPr lang="ko-KR" altLang="ko-KR" sz="1400" dirty="0" err="1"/>
              <a:t>조건문</a:t>
            </a:r>
            <a:r>
              <a:rPr lang="en-US" altLang="ko-KR" sz="1400" dirty="0"/>
              <a:t>, </a:t>
            </a:r>
            <a:r>
              <a:rPr lang="ko-KR" altLang="ko-KR" sz="1400" dirty="0" err="1"/>
              <a:t>반복문</a:t>
            </a:r>
            <a:r>
              <a:rPr lang="ko-KR" altLang="ko-KR" sz="1400" dirty="0"/>
              <a:t> 등</a:t>
            </a:r>
            <a:r>
              <a:rPr lang="en-US" altLang="ko-KR" sz="1400" dirty="0"/>
              <a:t>)</a:t>
            </a:r>
            <a:r>
              <a:rPr lang="ko-KR" altLang="ko-KR" sz="1400" dirty="0"/>
              <a:t>이 </a:t>
            </a:r>
            <a:r>
              <a:rPr lang="ko-KR" altLang="en-US" sz="1400" dirty="0" smtClean="0"/>
              <a:t>온다</a:t>
            </a:r>
            <a:r>
              <a:rPr lang="en-US" altLang="ko-KR" sz="1400" dirty="0" smtClean="0"/>
              <a:t>. DML </a:t>
            </a:r>
            <a:r>
              <a:rPr lang="ko-KR" altLang="ko-KR" sz="1400" dirty="0"/>
              <a:t>문만 </a:t>
            </a:r>
            <a:r>
              <a:rPr lang="ko-KR" altLang="ko-KR" sz="1400" dirty="0" smtClean="0"/>
              <a:t>사용</a:t>
            </a:r>
            <a:r>
              <a:rPr lang="ko-KR" altLang="en-US" sz="1400" dirty="0" smtClean="0"/>
              <a:t>가능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err="1" smtClean="0"/>
              <a:t>ㆍ</a:t>
            </a:r>
            <a:r>
              <a:rPr lang="en-US" altLang="ko-KR" sz="1400" dirty="0" smtClean="0"/>
              <a:t> </a:t>
            </a:r>
            <a:r>
              <a:rPr lang="ko-KR" altLang="ko-KR" sz="1400" b="1" dirty="0"/>
              <a:t>예외 처리부</a:t>
            </a:r>
            <a:r>
              <a:rPr lang="en-US" altLang="ko-KR" sz="1400" dirty="0"/>
              <a:t> : </a:t>
            </a:r>
            <a:r>
              <a:rPr lang="en-US" altLang="ko-KR" sz="1400" b="1" dirty="0"/>
              <a:t>EXCEPTION</a:t>
            </a:r>
            <a:r>
              <a:rPr lang="en-US" altLang="ko-KR" sz="1400" dirty="0"/>
              <a:t> </a:t>
            </a:r>
            <a:r>
              <a:rPr lang="ko-KR" altLang="ko-KR" sz="1400" dirty="0"/>
              <a:t>절로 </a:t>
            </a:r>
            <a:r>
              <a:rPr lang="ko-KR" altLang="ko-KR" sz="1400" dirty="0" smtClean="0"/>
              <a:t>시작</a:t>
            </a:r>
            <a:r>
              <a:rPr lang="en-US" altLang="ko-KR" sz="1400" dirty="0" smtClean="0"/>
              <a:t>.</a:t>
            </a:r>
            <a:r>
              <a:rPr lang="ko-KR" altLang="ko-KR" sz="1400" dirty="0" smtClean="0"/>
              <a:t> </a:t>
            </a:r>
            <a:r>
              <a:rPr lang="ko-KR" altLang="ko-KR" sz="1400" dirty="0" err="1"/>
              <a:t>실행부에서</a:t>
            </a:r>
            <a:r>
              <a:rPr lang="ko-KR" altLang="ko-KR" sz="1400" dirty="0"/>
              <a:t> </a:t>
            </a:r>
            <a:r>
              <a:rPr lang="ko-KR" altLang="ko-KR" sz="1400" dirty="0" err="1" smtClean="0"/>
              <a:t>로직</a:t>
            </a:r>
            <a:r>
              <a:rPr lang="ko-KR" altLang="ko-KR" sz="1400" dirty="0" smtClean="0"/>
              <a:t> 처리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중 </a:t>
            </a:r>
            <a:r>
              <a:rPr lang="ko-KR" altLang="ko-KR" sz="1400" dirty="0" smtClean="0"/>
              <a:t>오류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발생시 </a:t>
            </a:r>
            <a:r>
              <a:rPr lang="ko-KR" altLang="ko-KR" sz="1400" dirty="0" smtClean="0"/>
              <a:t>처리할 내용 기술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</a:t>
            </a:r>
            <a:r>
              <a:rPr lang="ko-KR" altLang="ko-KR" sz="1400" dirty="0" smtClean="0"/>
              <a:t>생략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가</a:t>
            </a:r>
            <a:r>
              <a:rPr lang="ko-KR" altLang="ko-KR" sz="1400" dirty="0" smtClean="0"/>
              <a:t>능</a:t>
            </a:r>
            <a:endParaRPr lang="en-US" altLang="ko-KR" sz="1400" dirty="0" smtClean="0"/>
          </a:p>
          <a:p>
            <a:endParaRPr lang="ko-KR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2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익명블록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/>
              <a:t>PL/SQL </a:t>
            </a:r>
            <a:r>
              <a:rPr lang="ko-KR" altLang="en-US" sz="2800" b="1" dirty="0"/>
              <a:t>기본 구조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86357" y="2132856"/>
            <a:ext cx="8174610" cy="31085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endParaRPr lang="en-US" altLang="ko-KR" sz="1400" dirty="0"/>
          </a:p>
          <a:p>
            <a:r>
              <a:rPr lang="ko-KR" altLang="en-US" sz="1400" dirty="0" smtClean="0"/>
              <a:t>●  블록 명칭이 생략이 된 경우 이를 익명블록</a:t>
            </a:r>
            <a:r>
              <a:rPr lang="en-US" altLang="ko-KR" sz="1400" dirty="0" smtClean="0"/>
              <a:t>(</a:t>
            </a:r>
            <a:r>
              <a:rPr lang="en-US" altLang="ko-KR" sz="1400" dirty="0"/>
              <a:t>anonymous </a:t>
            </a:r>
            <a:r>
              <a:rPr lang="en-US" altLang="ko-KR" sz="1400" dirty="0" smtClean="0"/>
              <a:t>block) </a:t>
            </a:r>
            <a:r>
              <a:rPr lang="ko-KR" altLang="en-US" sz="1400" dirty="0" smtClean="0"/>
              <a:t>이라 한다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● 익명블록 예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en-US" altLang="ko-KR" sz="1400" dirty="0"/>
              <a:t>DECLARE</a:t>
            </a:r>
            <a:endParaRPr lang="ko-KR" altLang="ko-KR" sz="1400" dirty="0"/>
          </a:p>
          <a:p>
            <a:r>
              <a:rPr lang="en-US" altLang="ko-KR" sz="1400" dirty="0" smtClean="0"/>
              <a:t>       </a:t>
            </a:r>
            <a:r>
              <a:rPr lang="en-US" altLang="ko-KR" sz="1400" dirty="0" err="1" smtClean="0"/>
              <a:t>vi_num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NUMBER</a:t>
            </a:r>
            <a:r>
              <a:rPr lang="en-US" altLang="ko-KR" sz="1400" dirty="0" smtClean="0"/>
              <a:t>;</a:t>
            </a:r>
          </a:p>
          <a:p>
            <a:endParaRPr lang="ko-KR" altLang="ko-KR" sz="1400" dirty="0"/>
          </a:p>
          <a:p>
            <a:r>
              <a:rPr lang="en-US" altLang="ko-KR" sz="1400" dirty="0" smtClean="0"/>
              <a:t>     </a:t>
            </a:r>
            <a:r>
              <a:rPr lang="en-US" altLang="ko-KR" sz="1400" dirty="0"/>
              <a:t>BEGIN</a:t>
            </a:r>
            <a:endParaRPr lang="ko-KR" altLang="ko-KR" sz="1400" dirty="0"/>
          </a:p>
          <a:p>
            <a:r>
              <a:rPr lang="en-US" altLang="ko-KR" sz="1400" dirty="0" smtClean="0"/>
              <a:t>       </a:t>
            </a:r>
            <a:r>
              <a:rPr lang="en-US" altLang="ko-KR" sz="1400" dirty="0" err="1"/>
              <a:t>vi_num</a:t>
            </a:r>
            <a:r>
              <a:rPr lang="en-US" altLang="ko-KR" sz="1400" dirty="0"/>
              <a:t> := 100;</a:t>
            </a:r>
            <a:endParaRPr lang="ko-KR" altLang="ko-KR" sz="1400" dirty="0"/>
          </a:p>
          <a:p>
            <a:r>
              <a:rPr lang="en-US" altLang="ko-KR" sz="1400" dirty="0" smtClean="0"/>
              <a:t>    </a:t>
            </a:r>
            <a:endParaRPr lang="ko-KR" altLang="ko-KR" sz="1400" dirty="0"/>
          </a:p>
          <a:p>
            <a:r>
              <a:rPr lang="en-US" altLang="ko-KR" sz="1400" dirty="0" smtClean="0"/>
              <a:t>       </a:t>
            </a:r>
            <a:r>
              <a:rPr lang="en-US" altLang="ko-KR" sz="1400" dirty="0"/>
              <a:t>DBMS_OUTPUT.PUT_LINE(</a:t>
            </a:r>
            <a:r>
              <a:rPr lang="en-US" altLang="ko-KR" sz="1400" dirty="0" err="1"/>
              <a:t>vi_num</a:t>
            </a:r>
            <a:r>
              <a:rPr lang="en-US" altLang="ko-KR" sz="1400" dirty="0"/>
              <a:t>);</a:t>
            </a:r>
            <a:endParaRPr lang="ko-KR" altLang="ko-KR" sz="1400" dirty="0"/>
          </a:p>
          <a:p>
            <a:r>
              <a:rPr lang="en-US" altLang="ko-KR" sz="1400" dirty="0" smtClean="0"/>
              <a:t>     </a:t>
            </a:r>
            <a:r>
              <a:rPr lang="en-US" altLang="ko-KR" sz="1400" dirty="0"/>
              <a:t>END;</a:t>
            </a:r>
            <a:endParaRPr lang="ko-KR" altLang="ko-KR" sz="1400" dirty="0"/>
          </a:p>
          <a:p>
            <a:endParaRPr lang="ko-KR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51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변수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/>
              <a:t>PL/SQL </a:t>
            </a:r>
            <a:r>
              <a:rPr lang="ko-KR" altLang="en-US" sz="2800" b="1" dirty="0" smtClean="0"/>
              <a:t>구성요소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32856"/>
            <a:ext cx="8174610" cy="2462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endParaRPr lang="en-US" altLang="ko-KR" sz="1400" dirty="0"/>
          </a:p>
          <a:p>
            <a:r>
              <a:rPr lang="ko-KR" altLang="en-US" sz="1400" dirty="0" smtClean="0"/>
              <a:t>●  변수선언</a:t>
            </a:r>
            <a:endParaRPr lang="en-US" altLang="ko-KR" sz="1400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</a:t>
            </a:r>
            <a:r>
              <a:rPr lang="ko-KR" altLang="ko-KR" sz="1400" b="1" dirty="0" err="1" smtClean="0"/>
              <a:t>변수명</a:t>
            </a:r>
            <a:r>
              <a:rPr lang="ko-KR" altLang="ko-KR" sz="1400" b="1" dirty="0" smtClean="0"/>
              <a:t> </a:t>
            </a:r>
            <a:r>
              <a:rPr lang="ko-KR" altLang="ko-KR" sz="1400" b="1" dirty="0"/>
              <a:t>데이터타입</a:t>
            </a:r>
            <a:r>
              <a:rPr lang="en-US" altLang="ko-KR" sz="1400" b="1" dirty="0"/>
              <a:t> := </a:t>
            </a:r>
            <a:r>
              <a:rPr lang="ko-KR" altLang="ko-KR" sz="1400" b="1" dirty="0"/>
              <a:t>초기값</a:t>
            </a:r>
            <a:r>
              <a:rPr lang="en-US" altLang="ko-KR" sz="1400" b="1" dirty="0"/>
              <a:t>;</a:t>
            </a:r>
            <a:endParaRPr lang="ko-KR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● 초기값을 할당하지 않는 경우는 </a:t>
            </a:r>
            <a:r>
              <a:rPr lang="en-US" altLang="ko-KR" sz="1400" dirty="0" smtClean="0"/>
              <a:t>NULL </a:t>
            </a:r>
            <a:r>
              <a:rPr lang="ko-KR" altLang="en-US" sz="1400" dirty="0" smtClean="0"/>
              <a:t>값이 할당됨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● 변수 데이터 타입 </a:t>
            </a:r>
            <a:r>
              <a:rPr lang="en-US" altLang="ko-KR" sz="1400" dirty="0" smtClean="0"/>
              <a:t>: SQL </a:t>
            </a:r>
            <a:r>
              <a:rPr lang="ko-KR" altLang="en-US" sz="1400" dirty="0" smtClean="0"/>
              <a:t>타입과 </a:t>
            </a:r>
            <a:r>
              <a:rPr lang="en-US" altLang="ko-KR" sz="1400" dirty="0" smtClean="0"/>
              <a:t>PL/SQL </a:t>
            </a:r>
            <a:r>
              <a:rPr lang="ko-KR" altLang="en-US" sz="1400" dirty="0" smtClean="0"/>
              <a:t>타입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● </a:t>
            </a:r>
            <a:r>
              <a:rPr lang="en-US" altLang="ko-KR" sz="1400" dirty="0" smtClean="0"/>
              <a:t>PL/SQL </a:t>
            </a:r>
            <a:r>
              <a:rPr lang="ko-KR" altLang="en-US" sz="1400" dirty="0" smtClean="0"/>
              <a:t>데이터 타입 </a:t>
            </a:r>
            <a:r>
              <a:rPr lang="en-US" altLang="ko-KR" sz="1400" dirty="0" smtClean="0"/>
              <a:t>:  </a:t>
            </a:r>
            <a:r>
              <a:rPr lang="en-US" altLang="ko-KR" sz="1400" b="1" dirty="0"/>
              <a:t>BOOLEAN, PLS_INTEGER, BINARY_INTEGER</a:t>
            </a:r>
            <a:endParaRPr lang="en-US" altLang="ko-KR" sz="1400" b="1" dirty="0" smtClean="0"/>
          </a:p>
          <a:p>
            <a:endParaRPr lang="en-US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61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/>
              <a:t>상</a:t>
            </a:r>
            <a:r>
              <a:rPr lang="ko-KR" altLang="en-US" sz="1600" b="1" dirty="0" smtClean="0"/>
              <a:t>수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/>
              <a:t>PL/SQL </a:t>
            </a:r>
            <a:r>
              <a:rPr lang="ko-KR" altLang="en-US" sz="2800" b="1" dirty="0" smtClean="0"/>
              <a:t>구성요소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32856"/>
            <a:ext cx="817461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endParaRPr lang="en-US" altLang="ko-KR" sz="1400" dirty="0"/>
          </a:p>
          <a:p>
            <a:r>
              <a:rPr lang="ko-KR" altLang="en-US" sz="1400" dirty="0" smtClean="0"/>
              <a:t>●  상수선언</a:t>
            </a:r>
            <a:endParaRPr lang="en-US" altLang="ko-KR" sz="1400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</a:t>
            </a:r>
            <a:r>
              <a:rPr lang="ko-KR" altLang="ko-KR" sz="1400" b="1" dirty="0" err="1"/>
              <a:t>상수명</a:t>
            </a:r>
            <a:r>
              <a:rPr lang="ko-KR" altLang="ko-KR" sz="1400" b="1" dirty="0"/>
              <a:t> </a:t>
            </a:r>
            <a:r>
              <a:rPr lang="en-US" altLang="ko-KR" sz="1400" b="1" dirty="0"/>
              <a:t>CONSTANT </a:t>
            </a:r>
            <a:r>
              <a:rPr lang="ko-KR" altLang="ko-KR" sz="1400" b="1" dirty="0"/>
              <a:t>데이터타입</a:t>
            </a:r>
            <a:r>
              <a:rPr lang="en-US" altLang="ko-KR" sz="1400" b="1" dirty="0"/>
              <a:t> := </a:t>
            </a:r>
            <a:r>
              <a:rPr lang="ko-KR" altLang="ko-KR" sz="1400" b="1" dirty="0" err="1"/>
              <a:t>상수값</a:t>
            </a:r>
            <a:r>
              <a:rPr lang="en-US" altLang="ko-KR" sz="1400" b="1" dirty="0"/>
              <a:t>;</a:t>
            </a:r>
            <a:endParaRPr lang="ko-KR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ko-KR" sz="1400" dirty="0"/>
              <a:t>변수와는 달리 한 번 값을 할당하면 변하지 </a:t>
            </a:r>
            <a:r>
              <a:rPr lang="ko-KR" altLang="ko-KR" sz="1400" dirty="0" smtClean="0"/>
              <a:t>않는다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● 상수 역시 </a:t>
            </a:r>
            <a:r>
              <a:rPr lang="en-US" altLang="ko-KR" sz="1400" dirty="0" smtClean="0"/>
              <a:t>SQL </a:t>
            </a:r>
            <a:r>
              <a:rPr lang="ko-KR" altLang="en-US" sz="1400" dirty="0" smtClean="0"/>
              <a:t>타입과 </a:t>
            </a:r>
            <a:r>
              <a:rPr lang="en-US" altLang="ko-KR" sz="1400" dirty="0" smtClean="0"/>
              <a:t>PL/SQL </a:t>
            </a:r>
            <a:r>
              <a:rPr lang="ko-KR" altLang="en-US" sz="1400" dirty="0" smtClean="0"/>
              <a:t>타입 사용 가능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8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연산자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/>
              <a:t>PL/SQL </a:t>
            </a:r>
            <a:r>
              <a:rPr lang="ko-KR" altLang="en-US" sz="2800" b="1" dirty="0" smtClean="0"/>
              <a:t>구성요소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32856"/>
            <a:ext cx="8174610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endParaRPr lang="en-US" altLang="ko-KR" sz="1400" dirty="0"/>
          </a:p>
          <a:p>
            <a:r>
              <a:rPr lang="ko-KR" altLang="en-US" sz="1400" dirty="0" smtClean="0"/>
              <a:t>●  </a:t>
            </a:r>
            <a:r>
              <a:rPr lang="en-US" altLang="ko-KR" sz="1400" dirty="0" smtClean="0"/>
              <a:t>SQL</a:t>
            </a:r>
            <a:r>
              <a:rPr lang="ko-KR" altLang="en-US" sz="1400" dirty="0" smtClean="0"/>
              <a:t>에서 사용할 수 있는 모든 연산자를 </a:t>
            </a:r>
            <a:r>
              <a:rPr lang="en-US" altLang="ko-KR" sz="1400" dirty="0" smtClean="0"/>
              <a:t>PL/SQL</a:t>
            </a:r>
            <a:r>
              <a:rPr lang="ko-KR" altLang="en-US" sz="1400" dirty="0" smtClean="0"/>
              <a:t>에서도 사용 가능</a:t>
            </a:r>
            <a:endParaRPr lang="ko-KR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● 연산자 우선순위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055548"/>
              </p:ext>
            </p:extLst>
          </p:nvPr>
        </p:nvGraphicFramePr>
        <p:xfrm>
          <a:off x="866166" y="3284984"/>
          <a:ext cx="6730170" cy="19442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44258"/>
                <a:gridCol w="2285912"/>
              </a:tblGrid>
              <a:tr h="2160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solidFill>
                            <a:schemeClr val="tx1"/>
                          </a:solidFill>
                          <a:effectLst/>
                        </a:rPr>
                        <a:t>연산자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solidFill>
                            <a:schemeClr val="tx1"/>
                          </a:solidFill>
                          <a:effectLst/>
                        </a:rPr>
                        <a:t>설명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**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solidFill>
                            <a:schemeClr val="tx1"/>
                          </a:solidFill>
                          <a:effectLst/>
                        </a:rPr>
                        <a:t>제곱 연산자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+, -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solidFill>
                            <a:schemeClr val="tx1"/>
                          </a:solidFill>
                          <a:effectLst/>
                        </a:rPr>
                        <a:t>양수</a:t>
                      </a:r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sz="900" kern="100">
                          <a:solidFill>
                            <a:schemeClr val="tx1"/>
                          </a:solidFill>
                          <a:effectLst/>
                        </a:rPr>
                        <a:t>음수 식별 연산자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*, /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solidFill>
                            <a:schemeClr val="tx1"/>
                          </a:solidFill>
                          <a:effectLst/>
                        </a:rPr>
                        <a:t>곱셈</a:t>
                      </a: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sz="900" kern="100" dirty="0">
                          <a:solidFill>
                            <a:schemeClr val="tx1"/>
                          </a:solidFill>
                          <a:effectLst/>
                        </a:rPr>
                        <a:t>나눗셈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+, -, ||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solidFill>
                            <a:schemeClr val="tx1"/>
                          </a:solidFill>
                          <a:effectLst/>
                        </a:rPr>
                        <a:t>덧셈</a:t>
                      </a: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sz="900" kern="100" dirty="0">
                          <a:solidFill>
                            <a:schemeClr val="tx1"/>
                          </a:solidFill>
                          <a:effectLst/>
                        </a:rPr>
                        <a:t>뺄셈</a:t>
                      </a: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sz="900" kern="100" dirty="0">
                          <a:solidFill>
                            <a:schemeClr val="tx1"/>
                          </a:solidFill>
                          <a:effectLst/>
                        </a:rPr>
                        <a:t>문자열 연결 연산자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=, &lt;, &gt;, &lt;=, &gt;=, &lt;&gt;, !=, ~=, ^=, IS NULL, LIKE, BETWEEN, IN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solidFill>
                            <a:schemeClr val="tx1"/>
                          </a:solidFill>
                          <a:effectLst/>
                        </a:rPr>
                        <a:t>비교 연산자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NOT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solidFill>
                            <a:schemeClr val="tx1"/>
                          </a:solidFill>
                          <a:effectLst/>
                        </a:rPr>
                        <a:t>논리 연산자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solidFill>
                            <a:schemeClr val="tx1"/>
                          </a:solidFill>
                          <a:effectLst/>
                        </a:rPr>
                        <a:t>논리 연산자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solidFill>
                            <a:schemeClr val="tx1"/>
                          </a:solidFill>
                          <a:effectLst/>
                        </a:rPr>
                        <a:t>논리 연산자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1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6414</TotalTime>
  <Words>569</Words>
  <Application>Microsoft Office PowerPoint</Application>
  <PresentationFormat>화면 슬라이드 쇼(4:3)</PresentationFormat>
  <Paragraphs>186</Paragraphs>
  <Slides>13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chongs</cp:lastModifiedBy>
  <cp:revision>359</cp:revision>
  <dcterms:created xsi:type="dcterms:W3CDTF">2006-10-05T04:04:58Z</dcterms:created>
  <dcterms:modified xsi:type="dcterms:W3CDTF">2015-05-27T12:33:50Z</dcterms:modified>
</cp:coreProperties>
</file>