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1" r:id="rId3"/>
    <p:sldId id="270" r:id="rId4"/>
    <p:sldId id="496" r:id="rId5"/>
    <p:sldId id="497" r:id="rId6"/>
    <p:sldId id="498" r:id="rId7"/>
    <p:sldId id="499" r:id="rId8"/>
    <p:sldId id="500" r:id="rId9"/>
    <p:sldId id="501" r:id="rId10"/>
    <p:sldId id="502" r:id="rId11"/>
    <p:sldId id="503" r:id="rId12"/>
    <p:sldId id="504" r:id="rId13"/>
    <p:sldId id="505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818"/>
    <a:srgbClr val="FCD096"/>
    <a:srgbClr val="F84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06" autoAdjust="0"/>
    <p:restoredTop sz="86413" autoAdjust="0"/>
  </p:normalViewPr>
  <p:slideViewPr>
    <p:cSldViewPr>
      <p:cViewPr varScale="1">
        <p:scale>
          <a:sx n="91" d="100"/>
          <a:sy n="91" d="100"/>
        </p:scale>
        <p:origin x="-18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61496-5B37-492D-87A3-CC4604C03167}" type="datetimeFigureOut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99425-1291-4860-91A8-ADE5CA5A806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13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62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599425-1291-4860-91A8-ADE5CA5A806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81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9DBAC-AFEB-41C5-9E43-AB7AC16F5C61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3D290-3821-4744-BB03-2DF42964573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C011-B3C0-49EB-8920-A6B6965E1CC8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499E3-392B-4BCB-96F0-91213FBA264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6E6F-A37D-4F65-ADFA-54341A32CA5A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65A1A-8047-4CD6-9DBE-24C4AB3F5DAD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2E51-A784-47D5-A8A9-7D821631681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5974-EA40-4179-9C99-BB426E7C45FF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2597-295A-4EE3-A05D-D2C2B20545D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160E-D276-4DCB-8136-AC37263B855C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1E390-285F-467E-ABA7-11A2B3AC7332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8ECF8-94F6-4E88-B5CD-BFF79112FFE6}" type="datetime1">
              <a:rPr lang="ko-KR" altLang="en-US" smtClean="0"/>
              <a:pPr/>
              <a:t>2015-05-27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5589240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The Technique of Java Programming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51" y="404664"/>
            <a:ext cx="6379464" cy="43312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861072"/>
            <a:ext cx="6807199" cy="173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시스템 예외에 이름 부여하기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예외처리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20370"/>
            <a:ext cx="8174610" cy="29546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dirty="0"/>
              <a:t>사용자 예외 정의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ko-KR" sz="1400" dirty="0"/>
              <a:t>사용자</a:t>
            </a:r>
            <a:r>
              <a:rPr lang="en-US" altLang="ko-KR" sz="1400" dirty="0"/>
              <a:t>_</a:t>
            </a:r>
            <a:r>
              <a:rPr lang="ko-KR" altLang="ko-KR" sz="1400" dirty="0"/>
              <a:t>정의</a:t>
            </a:r>
            <a:r>
              <a:rPr lang="en-US" altLang="ko-KR" sz="1400" dirty="0"/>
              <a:t>_</a:t>
            </a:r>
            <a:r>
              <a:rPr lang="ko-KR" altLang="ko-KR" sz="1400" dirty="0" err="1"/>
              <a:t>예외명</a:t>
            </a:r>
            <a:r>
              <a:rPr lang="en-US" altLang="ko-KR" sz="1400" dirty="0"/>
              <a:t>  </a:t>
            </a:r>
            <a:r>
              <a:rPr lang="en-US" altLang="ko-KR" sz="1400" b="1" dirty="0"/>
              <a:t>EXCEPTION;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ko-KR" altLang="ko-KR" sz="1400" b="1" dirty="0"/>
              <a:t>사용자 정의 예외명과 시스템 예외 코드 연결 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b="1" dirty="0"/>
              <a:t>PRAGMA EXCEPTION_INIT (</a:t>
            </a:r>
            <a:r>
              <a:rPr lang="ko-KR" altLang="ko-KR" sz="1400" dirty="0"/>
              <a:t>사용자</a:t>
            </a:r>
            <a:r>
              <a:rPr lang="en-US" altLang="ko-KR" sz="1400" dirty="0"/>
              <a:t>_</a:t>
            </a:r>
            <a:r>
              <a:rPr lang="ko-KR" altLang="ko-KR" sz="1400" dirty="0"/>
              <a:t>정의</a:t>
            </a:r>
            <a:r>
              <a:rPr lang="en-US" altLang="ko-KR" sz="1400" dirty="0"/>
              <a:t>_</a:t>
            </a:r>
            <a:r>
              <a:rPr lang="ko-KR" altLang="ko-KR" sz="1400" dirty="0" err="1"/>
              <a:t>예외명</a:t>
            </a:r>
            <a:r>
              <a:rPr lang="en-US" altLang="ko-KR" sz="1400" dirty="0"/>
              <a:t>, </a:t>
            </a:r>
            <a:r>
              <a:rPr lang="ko-KR" altLang="ko-KR" sz="1400" dirty="0"/>
              <a:t>시스템</a:t>
            </a:r>
            <a:r>
              <a:rPr lang="en-US" altLang="ko-KR" sz="1400" dirty="0"/>
              <a:t>_</a:t>
            </a:r>
            <a:r>
              <a:rPr lang="ko-KR" altLang="ko-KR" sz="1400" dirty="0"/>
              <a:t>예외</a:t>
            </a:r>
            <a:r>
              <a:rPr lang="en-US" altLang="ko-KR" sz="1400" dirty="0"/>
              <a:t>_</a:t>
            </a:r>
            <a:r>
              <a:rPr lang="ko-KR" altLang="ko-KR" sz="1400" dirty="0"/>
              <a:t>코드</a:t>
            </a:r>
            <a:r>
              <a:rPr lang="en-US" altLang="ko-KR" sz="1400" b="1" dirty="0"/>
              <a:t>);</a:t>
            </a:r>
            <a:endParaRPr lang="ko-KR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● 발생된 예외 처리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en-US" altLang="ko-KR" sz="1400" b="1" dirty="0"/>
              <a:t>EXCEPTION  WHEN </a:t>
            </a:r>
            <a:r>
              <a:rPr lang="ko-KR" altLang="en-US" sz="1400" dirty="0"/>
              <a:t>사용자</a:t>
            </a:r>
            <a:r>
              <a:rPr lang="en-US" altLang="ko-KR" sz="1400" dirty="0"/>
              <a:t>_</a:t>
            </a:r>
            <a:r>
              <a:rPr lang="ko-KR" altLang="en-US" sz="1400" dirty="0"/>
              <a:t>정의</a:t>
            </a:r>
            <a:r>
              <a:rPr lang="en-US" altLang="ko-KR" sz="1400" dirty="0"/>
              <a:t>_</a:t>
            </a:r>
            <a:r>
              <a:rPr lang="ko-KR" altLang="en-US" sz="1400" dirty="0" err="1"/>
              <a:t>예외명</a:t>
            </a:r>
            <a:r>
              <a:rPr lang="ko-KR" altLang="en-US" sz="1400" dirty="0"/>
              <a:t>  </a:t>
            </a:r>
            <a:r>
              <a:rPr lang="en-US" altLang="ko-KR" sz="1400" b="1" dirty="0"/>
              <a:t>THEN </a:t>
            </a:r>
          </a:p>
          <a:p>
            <a:r>
              <a:rPr lang="en-US" altLang="ko-KR" sz="1400" dirty="0"/>
              <a:t>             ….</a:t>
            </a:r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5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시스템 예외에 이름 부여하기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예외처리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20370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제한사항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</a:t>
            </a:r>
            <a:r>
              <a:rPr lang="ko-KR" altLang="en-US" sz="1400" dirty="0" err="1" smtClean="0"/>
              <a:t>ㆍ</a:t>
            </a:r>
            <a:r>
              <a:rPr lang="ko-KR" altLang="en-US" sz="1400" dirty="0" smtClean="0"/>
              <a:t> </a:t>
            </a:r>
            <a:r>
              <a:rPr lang="ko-KR" altLang="ko-KR" sz="1400" b="1" dirty="0"/>
              <a:t>미리 정의된 예외 중 </a:t>
            </a:r>
            <a:r>
              <a:rPr lang="en-US" altLang="ko-KR" sz="1400" b="1" dirty="0"/>
              <a:t>NO_DATA_FOUND (-1403)</a:t>
            </a:r>
            <a:r>
              <a:rPr lang="ko-KR" altLang="ko-KR" sz="1400" b="1" dirty="0"/>
              <a:t>는 사용자 정의 </a:t>
            </a:r>
            <a:r>
              <a:rPr lang="ko-KR" altLang="ko-KR" sz="1400" b="1" dirty="0" err="1"/>
              <a:t>예외명에</a:t>
            </a:r>
            <a:r>
              <a:rPr lang="ko-KR" altLang="ko-KR" sz="1400" b="1" dirty="0"/>
              <a:t> </a:t>
            </a:r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    </a:t>
            </a:r>
            <a:r>
              <a:rPr lang="ko-KR" altLang="ko-KR" sz="1400" b="1" dirty="0" smtClean="0"/>
              <a:t>해당 </a:t>
            </a:r>
            <a:r>
              <a:rPr lang="ko-KR" altLang="ko-KR" sz="1400" b="1" dirty="0"/>
              <a:t>코드</a:t>
            </a:r>
            <a:r>
              <a:rPr lang="en-US" altLang="ko-KR" sz="1400" b="1" dirty="0"/>
              <a:t>(-1403)</a:t>
            </a:r>
            <a:r>
              <a:rPr lang="ko-KR" altLang="ko-KR" sz="1400" b="1" dirty="0"/>
              <a:t>을 연결할 수 </a:t>
            </a:r>
            <a:r>
              <a:rPr lang="ko-KR" altLang="ko-KR" sz="1400" b="1" dirty="0" smtClean="0"/>
              <a:t>없다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</a:t>
            </a:r>
            <a:r>
              <a:rPr lang="ko-KR" altLang="en-US" sz="1400" dirty="0" err="1" smtClean="0"/>
              <a:t>ㆍ</a:t>
            </a:r>
            <a:r>
              <a:rPr lang="ko-KR" altLang="ko-KR" sz="1400" b="1" dirty="0"/>
              <a:t> 예외 코드로</a:t>
            </a:r>
            <a:r>
              <a:rPr lang="en-US" altLang="ko-KR" sz="1400" b="1" dirty="0"/>
              <a:t> 0</a:t>
            </a:r>
            <a:r>
              <a:rPr lang="ko-KR" altLang="ko-KR" sz="1400" b="1" dirty="0"/>
              <a:t>이나</a:t>
            </a:r>
            <a:r>
              <a:rPr lang="en-US" altLang="ko-KR" sz="1400" b="1" dirty="0"/>
              <a:t> 100</a:t>
            </a:r>
            <a:r>
              <a:rPr lang="ko-KR" altLang="ko-KR" sz="1400" b="1" dirty="0"/>
              <a:t>을 제외한 양수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그리고</a:t>
            </a:r>
            <a:r>
              <a:rPr lang="en-US" altLang="ko-KR" sz="1400" b="1" dirty="0"/>
              <a:t> -10000000 </a:t>
            </a:r>
            <a:r>
              <a:rPr lang="ko-KR" altLang="ko-KR" sz="1400" b="1" dirty="0"/>
              <a:t>이하 값은 사용할 수 없다</a:t>
            </a:r>
            <a:r>
              <a:rPr lang="en-US" altLang="ko-KR" sz="1400" b="1" dirty="0"/>
              <a:t>.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   </a:t>
            </a:r>
            <a:r>
              <a:rPr lang="ko-KR" altLang="en-US" sz="1400" dirty="0" err="1" smtClean="0"/>
              <a:t>ㆍ</a:t>
            </a:r>
            <a:r>
              <a:rPr lang="ko-KR" altLang="ko-KR" sz="1400" b="1" dirty="0" smtClean="0"/>
              <a:t> </a:t>
            </a:r>
            <a:r>
              <a:rPr lang="ko-KR" altLang="ko-KR" sz="1400" b="1" dirty="0"/>
              <a:t>동일한 </a:t>
            </a:r>
            <a:r>
              <a:rPr lang="ko-KR" altLang="ko-KR" sz="1400" b="1" dirty="0" err="1"/>
              <a:t>예외명으로</a:t>
            </a:r>
            <a:r>
              <a:rPr lang="ko-KR" altLang="ko-KR" sz="1400" b="1" dirty="0"/>
              <a:t> 다른 예외코드를</a:t>
            </a:r>
            <a:r>
              <a:rPr lang="en-US" altLang="ko-KR" sz="1400" b="1" dirty="0"/>
              <a:t> 2</a:t>
            </a:r>
            <a:r>
              <a:rPr lang="ko-KR" altLang="ko-KR" sz="1400" b="1" dirty="0"/>
              <a:t>개 이상 연결하면</a:t>
            </a:r>
            <a:r>
              <a:rPr lang="en-US" altLang="ko-KR" sz="1400" b="1" dirty="0"/>
              <a:t>, </a:t>
            </a:r>
            <a:r>
              <a:rPr lang="ko-KR" altLang="ko-KR" sz="1400" b="1" dirty="0"/>
              <a:t>맨 마지막에 연결한 코드가 적용된다</a:t>
            </a:r>
            <a:r>
              <a:rPr lang="en-US" altLang="ko-KR" sz="1400" b="1" dirty="0"/>
              <a:t>.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en-US" altLang="ko-KR" sz="1400" b="1" dirty="0"/>
              <a:t>RAISE</a:t>
            </a:r>
            <a:r>
              <a:rPr lang="ko-KR" altLang="ko-KR" sz="1400" b="1" dirty="0"/>
              <a:t>와 </a:t>
            </a:r>
            <a:r>
              <a:rPr lang="en-US" altLang="ko-KR" sz="1400" b="1" dirty="0"/>
              <a:t>RAISE_APPLICATION_ERROR </a:t>
            </a:r>
            <a:endParaRPr lang="en-US" altLang="ko-KR" sz="1400" b="1" dirty="0" smtClean="0"/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</a:t>
            </a:r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ko-KR" altLang="ko-KR" sz="1400" dirty="0"/>
              <a:t>예외코드와 원하는 예외 메시지를 직접 매개변수로 넘겨 예외를 </a:t>
            </a:r>
            <a:r>
              <a:rPr lang="ko-KR" altLang="ko-KR" sz="1400" dirty="0" smtClean="0"/>
              <a:t>발생</a:t>
            </a:r>
            <a:r>
              <a:rPr lang="ko-KR" altLang="en-US" sz="1400" dirty="0" smtClean="0"/>
              <a:t>시킴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ㆍ</a:t>
            </a:r>
            <a:r>
              <a:rPr lang="ko-KR" altLang="en-US" sz="1400" dirty="0" smtClean="0"/>
              <a:t> </a:t>
            </a:r>
            <a:r>
              <a:rPr lang="en-US" altLang="ko-KR" sz="1400" b="1" dirty="0"/>
              <a:t>RAISE_APPLICATION_ERROR</a:t>
            </a:r>
            <a:r>
              <a:rPr lang="en-US" altLang="ko-KR" sz="1400" dirty="0"/>
              <a:t> </a:t>
            </a:r>
            <a:r>
              <a:rPr lang="en-US" altLang="ko-KR" sz="1400" b="1" dirty="0"/>
              <a:t>(</a:t>
            </a:r>
            <a:r>
              <a:rPr lang="en-US" altLang="ko-KR" sz="1400" dirty="0"/>
              <a:t> </a:t>
            </a:r>
            <a:r>
              <a:rPr lang="ko-KR" altLang="ko-KR" sz="1400" i="1" dirty="0"/>
              <a:t>예외코드</a:t>
            </a:r>
            <a:r>
              <a:rPr lang="en-US" altLang="ko-KR" sz="1400" i="1" dirty="0"/>
              <a:t>, </a:t>
            </a:r>
            <a:r>
              <a:rPr lang="ko-KR" altLang="ko-KR" sz="1400" i="1" dirty="0"/>
              <a:t>예외메시지</a:t>
            </a:r>
            <a:r>
              <a:rPr lang="ko-KR" altLang="ko-KR" sz="1400" dirty="0"/>
              <a:t> </a:t>
            </a:r>
            <a:r>
              <a:rPr lang="en-US" altLang="ko-KR" sz="1400" b="1" dirty="0" smtClean="0"/>
              <a:t>);</a:t>
            </a:r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6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트랜잭션이란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트랜잭션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20370"/>
            <a:ext cx="8174610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여러 가지 데이터 조작 후 오류가 발생하면 변경된 내역 전체를 원상태로 되돌리고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성공하면 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변경된 내역 전체를 적용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</a:t>
            </a:r>
            <a:endParaRPr lang="en-US" altLang="ko-KR" sz="1400" b="1" dirty="0"/>
          </a:p>
          <a:p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COMMIT</a:t>
            </a:r>
          </a:p>
          <a:p>
            <a:endParaRPr lang="en-US" altLang="ko-KR" sz="1400" b="1" dirty="0"/>
          </a:p>
          <a:p>
            <a:r>
              <a:rPr lang="en-US" altLang="ko-KR" sz="1400" b="1" dirty="0" smtClean="0"/>
              <a:t>    </a:t>
            </a:r>
            <a:r>
              <a:rPr lang="ko-KR" altLang="en-US" sz="1400" b="1" dirty="0" err="1" smtClean="0"/>
              <a:t>ㆍ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INSERT</a:t>
            </a:r>
            <a:r>
              <a:rPr lang="en-US" altLang="ko-KR" sz="1400" dirty="0"/>
              <a:t>, UPDATE, DELETE, MERGE </a:t>
            </a:r>
            <a:r>
              <a:rPr lang="ko-KR" altLang="en-US" sz="1400" dirty="0" smtClean="0"/>
              <a:t>작업 성공 시</a:t>
            </a:r>
            <a:r>
              <a:rPr lang="en-US" altLang="ko-KR" sz="1400" dirty="0" smtClean="0"/>
              <a:t>,</a:t>
            </a:r>
            <a:r>
              <a:rPr lang="ko-KR" altLang="ko-KR" sz="1400" dirty="0" smtClean="0"/>
              <a:t> 최종적으로 </a:t>
            </a:r>
            <a:r>
              <a:rPr lang="ko-KR" altLang="en-US" sz="1400" dirty="0" smtClean="0"/>
              <a:t>변경된 결과를 </a:t>
            </a:r>
            <a:r>
              <a:rPr lang="en-US" altLang="ko-KR" sz="1400" dirty="0" smtClean="0"/>
              <a:t>DB</a:t>
            </a:r>
            <a:r>
              <a:rPr lang="ko-KR" altLang="en-US" sz="1400" dirty="0" smtClean="0"/>
              <a:t>에 반영</a:t>
            </a:r>
            <a:endParaRPr lang="en-US" altLang="ko-KR" sz="1400" dirty="0" smtClean="0"/>
          </a:p>
          <a:p>
            <a:endParaRPr lang="en-US" altLang="ko-KR" sz="1400" b="1" dirty="0" smtClean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err="1" smtClean="0"/>
              <a:t>ㆍ</a:t>
            </a:r>
            <a:r>
              <a:rPr lang="en-US" altLang="ko-KR" sz="1400" b="1" dirty="0"/>
              <a:t> COMMIT [WORK];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en-US" altLang="ko-KR" sz="1400" b="1" dirty="0" smtClean="0"/>
              <a:t>ROLLBACK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err="1" smtClean="0"/>
              <a:t>ㆍ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INSERT</a:t>
            </a:r>
            <a:r>
              <a:rPr lang="en-US" altLang="ko-KR" sz="1400" dirty="0"/>
              <a:t>, UPDATE, DELETE, MERGE </a:t>
            </a:r>
            <a:r>
              <a:rPr lang="ko-KR" altLang="en-US" sz="1400" dirty="0"/>
              <a:t>작업 </a:t>
            </a:r>
            <a:r>
              <a:rPr lang="ko-KR" altLang="en-US" sz="1400" dirty="0" smtClean="0"/>
              <a:t>실</a:t>
            </a:r>
            <a:r>
              <a:rPr lang="ko-KR" altLang="en-US" sz="1400" dirty="0"/>
              <a:t>패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시</a:t>
            </a:r>
            <a:r>
              <a:rPr lang="en-US" altLang="ko-KR" sz="1400" dirty="0"/>
              <a:t>,</a:t>
            </a:r>
            <a:r>
              <a:rPr lang="ko-KR" altLang="ko-KR" sz="1400" dirty="0"/>
              <a:t> </a:t>
            </a:r>
            <a:r>
              <a:rPr lang="ko-KR" altLang="en-US" sz="1400" dirty="0" smtClean="0"/>
              <a:t>변경 전 상태로 되돌린다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ko-KR" altLang="en-US" sz="1400" b="1" dirty="0" smtClean="0"/>
              <a:t>    </a:t>
            </a:r>
            <a:r>
              <a:rPr lang="ko-KR" altLang="en-US" sz="1400" b="1" dirty="0" err="1" smtClean="0"/>
              <a:t>ㆍ</a:t>
            </a:r>
            <a:r>
              <a:rPr lang="ko-KR" altLang="en-US" sz="1400" b="1" dirty="0" smtClean="0"/>
              <a:t> </a:t>
            </a:r>
            <a:r>
              <a:rPr lang="en-US" altLang="ko-KR" sz="1400" b="1" dirty="0"/>
              <a:t>ROLLBACK [WORK] [TO [SAVEPOINT] </a:t>
            </a:r>
            <a:r>
              <a:rPr lang="en-US" altLang="ko-KR" sz="1400" dirty="0" err="1"/>
              <a:t>savepoint</a:t>
            </a:r>
            <a:r>
              <a:rPr lang="ko-KR" altLang="ko-KR" sz="1400" dirty="0"/>
              <a:t>명</a:t>
            </a:r>
            <a:r>
              <a:rPr lang="en-US" altLang="ko-KR" sz="1400" b="1" dirty="0"/>
              <a:t>];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9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SAVEPOINT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트랜잭션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20370"/>
            <a:ext cx="8174610" cy="2462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dirty="0" smtClean="0"/>
              <a:t>ROLLBACK </a:t>
            </a:r>
            <a:r>
              <a:rPr lang="ko-KR" altLang="en-US" sz="1400" dirty="0" smtClean="0"/>
              <a:t>시 특정 지점에서 트랜잭션을 취소시킬 수 있는데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 지점을 </a:t>
            </a:r>
            <a:r>
              <a:rPr lang="en-US" altLang="ko-KR" sz="1400" b="1" dirty="0" smtClean="0"/>
              <a:t>SAVEPOINT</a:t>
            </a:r>
            <a:r>
              <a:rPr lang="ko-KR" altLang="en-US" sz="1400" dirty="0" smtClean="0"/>
              <a:t>로 설정</a:t>
            </a:r>
            <a:endParaRPr lang="en-US" altLang="ko-KR" sz="1400" b="1" dirty="0"/>
          </a:p>
          <a:p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en-US" altLang="ko-KR" sz="1400" b="1" dirty="0"/>
              <a:t>SAVEPOINT </a:t>
            </a:r>
            <a:r>
              <a:rPr lang="ko-KR" altLang="ko-KR" sz="1400" b="1" i="1" dirty="0" err="1"/>
              <a:t>세이브포인트명</a:t>
            </a:r>
            <a:r>
              <a:rPr lang="en-US" altLang="ko-KR" sz="1400" b="1" i="1" dirty="0"/>
              <a:t>;</a:t>
            </a:r>
            <a:endParaRPr lang="ko-KR" altLang="ko-KR" sz="1400" dirty="0"/>
          </a:p>
          <a:p>
            <a:endParaRPr lang="en-US" altLang="ko-KR" sz="1400" b="1" dirty="0"/>
          </a:p>
          <a:p>
            <a:r>
              <a:rPr lang="ko-KR" altLang="en-US" sz="1400" dirty="0"/>
              <a:t>● </a:t>
            </a:r>
            <a:r>
              <a:rPr lang="en-US" altLang="ko-KR" sz="1400" b="1" dirty="0"/>
              <a:t>ROLLBACK TO </a:t>
            </a:r>
            <a:r>
              <a:rPr lang="ko-KR" altLang="ko-KR" sz="1400" b="1" i="1" dirty="0" err="1"/>
              <a:t>세이브포인트명</a:t>
            </a:r>
            <a:r>
              <a:rPr lang="en-US" altLang="ko-KR" sz="1400" i="1" dirty="0"/>
              <a:t>; </a:t>
            </a:r>
            <a:endParaRPr lang="en-US" altLang="ko-KR" sz="1400" i="1" dirty="0" smtClean="0"/>
          </a:p>
          <a:p>
            <a:endParaRPr lang="en-US" altLang="ko-KR" sz="1400" b="1" i="1" dirty="0"/>
          </a:p>
          <a:p>
            <a:r>
              <a:rPr lang="en-US" altLang="ko-KR" sz="1400" b="1" i="1" dirty="0" smtClean="0"/>
              <a:t>    </a:t>
            </a:r>
            <a:r>
              <a:rPr lang="ko-KR" altLang="en-US" sz="1400" b="1" dirty="0" err="1" smtClean="0"/>
              <a:t>ㆍ</a:t>
            </a:r>
            <a:r>
              <a:rPr lang="en-US" altLang="ko-KR" sz="1400" b="1" dirty="0" smtClean="0">
                <a:sym typeface="Wingdings" pitchFamily="2" charset="2"/>
              </a:rPr>
              <a:t> </a:t>
            </a:r>
            <a:r>
              <a:rPr lang="ko-KR" altLang="ko-KR" sz="1400" b="1" i="1" dirty="0" err="1" smtClean="0"/>
              <a:t>세이브포인트명</a:t>
            </a:r>
            <a:r>
              <a:rPr lang="en-US" altLang="ko-KR" sz="1400" b="1" i="1" dirty="0" smtClean="0"/>
              <a:t>  </a:t>
            </a:r>
            <a:r>
              <a:rPr lang="ko-KR" altLang="en-US" sz="1400" b="1" dirty="0" smtClean="0"/>
              <a:t>지점까지만 </a:t>
            </a:r>
            <a:r>
              <a:rPr lang="en-US" altLang="ko-KR" sz="1400" b="1" dirty="0" smtClean="0"/>
              <a:t>ROLLBACK</a:t>
            </a:r>
          </a:p>
          <a:p>
            <a:endParaRPr lang="en-US" altLang="ko-KR" sz="1400" b="1" dirty="0"/>
          </a:p>
          <a:p>
            <a:r>
              <a:rPr lang="en-US" altLang="ko-KR" sz="1400" b="1" dirty="0"/>
              <a:t> </a:t>
            </a:r>
            <a:r>
              <a:rPr lang="en-US" altLang="ko-KR" sz="1400" b="1" dirty="0" smtClean="0"/>
              <a:t>   </a:t>
            </a:r>
            <a:r>
              <a:rPr lang="ko-KR" altLang="en-US" sz="1400" b="1" dirty="0" err="1" smtClean="0"/>
              <a:t>ㆍ</a:t>
            </a:r>
            <a:r>
              <a:rPr lang="ko-KR" altLang="en-US" sz="1400" b="1" dirty="0" smtClean="0"/>
              <a:t> </a:t>
            </a:r>
            <a:r>
              <a:rPr lang="en-US" altLang="ko-KR" sz="1400" dirty="0" smtClean="0"/>
              <a:t>INSERT</a:t>
            </a:r>
            <a:r>
              <a:rPr lang="en-US" altLang="ko-KR" sz="1400" dirty="0"/>
              <a:t>, UPDATE, DELETE, MERGE </a:t>
            </a:r>
            <a:r>
              <a:rPr lang="ko-KR" altLang="en-US" sz="1400" dirty="0"/>
              <a:t>작업 </a:t>
            </a:r>
            <a:r>
              <a:rPr lang="ko-KR" altLang="en-US" sz="1400" dirty="0" smtClean="0"/>
              <a:t>실</a:t>
            </a:r>
            <a:r>
              <a:rPr lang="ko-KR" altLang="en-US" sz="1400" dirty="0"/>
              <a:t>패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시</a:t>
            </a:r>
            <a:r>
              <a:rPr lang="en-US" altLang="ko-KR" sz="1400" dirty="0"/>
              <a:t>,</a:t>
            </a:r>
            <a:r>
              <a:rPr lang="ko-KR" altLang="ko-KR" sz="1400" dirty="0"/>
              <a:t> </a:t>
            </a:r>
            <a:r>
              <a:rPr lang="ko-KR" altLang="en-US" sz="1400" dirty="0" smtClean="0"/>
              <a:t>변경 전 상태로 되돌린다</a:t>
            </a:r>
            <a:endParaRPr lang="en-US" altLang="ko-KR" sz="1400" dirty="0" smtClean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7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형 설명선 11"/>
          <p:cNvSpPr/>
          <p:nvPr/>
        </p:nvSpPr>
        <p:spPr>
          <a:xfrm>
            <a:off x="899592" y="2348880"/>
            <a:ext cx="792088" cy="576064"/>
          </a:xfrm>
          <a:prstGeom prst="wedgeEllipseCallout">
            <a:avLst>
              <a:gd name="adj1" fmla="val 37358"/>
              <a:gd name="adj2" fmla="val 60696"/>
            </a:avLst>
          </a:prstGeom>
          <a:solidFill>
            <a:srgbClr val="F84818"/>
          </a:solidFill>
          <a:ln w="38100">
            <a:solidFill>
              <a:srgbClr val="F848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512" y="144016"/>
            <a:ext cx="8820472" cy="652534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0528" y="2852936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F84818"/>
                </a:solidFill>
              </a:rPr>
              <a:t>예외처리와 트랜잭션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1440160" y="3509719"/>
            <a:ext cx="6552728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0528" y="358172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둘째 마당</a:t>
            </a:r>
            <a:r>
              <a:rPr lang="en-US" altLang="ko-KR" sz="1600" dirty="0"/>
              <a:t>. </a:t>
            </a:r>
            <a:r>
              <a:rPr lang="ko-KR" altLang="en-US" sz="1600" dirty="0"/>
              <a:t>복잡한 비즈니스 </a:t>
            </a:r>
            <a:r>
              <a:rPr lang="ko-KR" altLang="en-US" sz="1600" dirty="0" err="1"/>
              <a:t>로직을</a:t>
            </a:r>
            <a:r>
              <a:rPr lang="ko-KR" altLang="en-US" sz="1600" dirty="0"/>
              <a:t> 처리하는 </a:t>
            </a:r>
            <a:r>
              <a:rPr lang="en-US" altLang="ko-KR" sz="1600" dirty="0"/>
              <a:t>PL/SQL 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864096" y="2420888"/>
            <a:ext cx="89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10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장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한쪽 모서리가 잘린 사각형 19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4932040" y="3874356"/>
            <a:ext cx="675341" cy="447056"/>
            <a:chOff x="395536" y="1757809"/>
            <a:chExt cx="720080" cy="476672"/>
          </a:xfrm>
        </p:grpSpPr>
        <p:sp>
          <p:nvSpPr>
            <p:cNvPr id="11" name="순서도: 처리 10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95536" y="1772816"/>
              <a:ext cx="72008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5580112" y="3875113"/>
            <a:ext cx="396044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2000" b="1" dirty="0" smtClean="0"/>
              <a:t>예외처</a:t>
            </a:r>
            <a:r>
              <a:rPr lang="ko-KR" altLang="en-US" sz="2000" b="1" dirty="0"/>
              <a:t>리</a:t>
            </a:r>
            <a:endParaRPr lang="en-US" altLang="ko-KR" sz="2000" b="1" dirty="0" smtClean="0"/>
          </a:p>
          <a:p>
            <a:pPr>
              <a:lnSpc>
                <a:spcPct val="110000"/>
              </a:lnSpc>
            </a:pPr>
            <a:endParaRPr lang="en-US" altLang="ko-KR" sz="2000" b="1" dirty="0"/>
          </a:p>
          <a:p>
            <a:pPr>
              <a:lnSpc>
                <a:spcPct val="110000"/>
              </a:lnSpc>
            </a:pPr>
            <a:r>
              <a:rPr lang="ko-KR" altLang="en-US" sz="2000" b="1" dirty="0" smtClean="0"/>
              <a:t>트랜잭션</a:t>
            </a:r>
            <a:endParaRPr lang="en-US" altLang="ko-KR" sz="2000" b="1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932040" y="4537436"/>
            <a:ext cx="675341" cy="475740"/>
            <a:chOff x="395536" y="1757809"/>
            <a:chExt cx="720080" cy="507256"/>
          </a:xfrm>
        </p:grpSpPr>
        <p:sp>
          <p:nvSpPr>
            <p:cNvPr id="34" name="순서도: 처리 33"/>
            <p:cNvSpPr/>
            <p:nvPr/>
          </p:nvSpPr>
          <p:spPr>
            <a:xfrm>
              <a:off x="504056" y="1757809"/>
              <a:ext cx="539552" cy="476672"/>
            </a:xfrm>
            <a:prstGeom prst="flowChartProcess">
              <a:avLst/>
            </a:prstGeom>
            <a:solidFill>
              <a:srgbClr val="F848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95536" y="1772816"/>
              <a:ext cx="720080" cy="492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 smtClean="0">
                  <a:solidFill>
                    <a:schemeClr val="bg1"/>
                  </a:solidFill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7504" y="621944"/>
            <a:ext cx="4566274" cy="523220"/>
          </a:xfrm>
          <a:prstGeom prst="rect">
            <a:avLst/>
          </a:prstGeom>
          <a:noFill/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예외처리와 트랜잭션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예외란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예외처리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컴파일 시 발생하는 오류 </a:t>
            </a:r>
            <a:r>
              <a:rPr lang="en-US" altLang="ko-KR" sz="1400" dirty="0" smtClean="0">
                <a:sym typeface="Wingdings" pitchFamily="2" charset="2"/>
              </a:rPr>
              <a:t> </a:t>
            </a:r>
            <a:r>
              <a:rPr lang="ko-KR" altLang="en-US" sz="1400" dirty="0" smtClean="0">
                <a:sym typeface="Wingdings" pitchFamily="2" charset="2"/>
              </a:rPr>
              <a:t>문법 오류</a:t>
            </a:r>
            <a:endParaRPr lang="en-US" altLang="ko-KR" sz="1400" dirty="0" smtClean="0">
              <a:sym typeface="Wingdings" pitchFamily="2" charset="2"/>
            </a:endParaRPr>
          </a:p>
          <a:p>
            <a:endParaRPr lang="en-US" altLang="ko-KR" sz="1400" b="1" dirty="0"/>
          </a:p>
          <a:p>
            <a:r>
              <a:rPr lang="ko-KR" altLang="en-US" sz="1400" dirty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런타임 오류 </a:t>
            </a:r>
            <a:r>
              <a:rPr lang="en-US" altLang="ko-KR" sz="1400" b="1" dirty="0" smtClean="0">
                <a:sym typeface="Wingdings" pitchFamily="2" charset="2"/>
              </a:rPr>
              <a:t> </a:t>
            </a:r>
            <a:r>
              <a:rPr lang="ko-KR" altLang="en-US" sz="1400" b="1" dirty="0" smtClean="0">
                <a:sym typeface="Wingdings" pitchFamily="2" charset="2"/>
              </a:rPr>
              <a:t>예외 </a:t>
            </a:r>
            <a:r>
              <a:rPr lang="en-US" altLang="ko-KR" sz="1400" b="1" dirty="0" smtClean="0">
                <a:sym typeface="Wingdings" pitchFamily="2" charset="2"/>
              </a:rPr>
              <a:t>(Exception)</a:t>
            </a:r>
            <a:endParaRPr lang="en-US" altLang="ko-KR" sz="1400" b="1" dirty="0" smtClean="0"/>
          </a:p>
          <a:p>
            <a:endParaRPr lang="ko-KR" altLang="ko-KR" sz="1400" dirty="0"/>
          </a:p>
          <a:p>
            <a:r>
              <a:rPr lang="ko-KR" altLang="en-US" sz="1400" dirty="0"/>
              <a:t>●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예외처리구문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/>
              <a:t>EXCEPTION WHEN</a:t>
            </a:r>
            <a:r>
              <a:rPr lang="en-US" altLang="ko-KR" sz="1400" dirty="0"/>
              <a:t> </a:t>
            </a:r>
            <a:r>
              <a:rPr lang="ko-KR" altLang="ko-KR" sz="1400" i="1" dirty="0" err="1"/>
              <a:t>예외명</a:t>
            </a:r>
            <a:r>
              <a:rPr lang="en-US" altLang="ko-KR" sz="1400" i="1" dirty="0"/>
              <a:t>1</a:t>
            </a:r>
            <a:r>
              <a:rPr lang="en-US" altLang="ko-KR" sz="1400" dirty="0"/>
              <a:t> </a:t>
            </a:r>
            <a:r>
              <a:rPr lang="en-US" altLang="ko-KR" sz="1400" b="1" dirty="0"/>
              <a:t>THEN</a:t>
            </a:r>
            <a:r>
              <a:rPr lang="en-US" altLang="ko-KR" sz="1400" dirty="0"/>
              <a:t> </a:t>
            </a:r>
            <a:r>
              <a:rPr lang="ko-KR" altLang="ko-KR" sz="1400" i="1" dirty="0"/>
              <a:t>예외처리 구문</a:t>
            </a:r>
            <a:r>
              <a:rPr lang="en-US" altLang="ko-KR" sz="1400" i="1" dirty="0"/>
              <a:t>1</a:t>
            </a:r>
            <a:endParaRPr lang="ko-KR" altLang="ko-KR" sz="1400" dirty="0"/>
          </a:p>
          <a:p>
            <a:r>
              <a:rPr lang="en-US" altLang="ko-KR" sz="1400" dirty="0"/>
              <a:t>          </a:t>
            </a:r>
            <a:r>
              <a:rPr lang="en-US" altLang="ko-KR" sz="1400" dirty="0" smtClean="0"/>
              <a:t>           </a:t>
            </a:r>
            <a:r>
              <a:rPr lang="en-US" altLang="ko-KR" sz="1400" b="1" dirty="0"/>
              <a:t>WHEN</a:t>
            </a:r>
            <a:r>
              <a:rPr lang="en-US" altLang="ko-KR" sz="1400" dirty="0"/>
              <a:t> </a:t>
            </a:r>
            <a:r>
              <a:rPr lang="ko-KR" altLang="ko-KR" sz="1400" dirty="0" err="1"/>
              <a:t>예외명</a:t>
            </a:r>
            <a:r>
              <a:rPr lang="en-US" altLang="ko-KR" sz="1400" dirty="0"/>
              <a:t>2 </a:t>
            </a:r>
            <a:r>
              <a:rPr lang="en-US" altLang="ko-KR" sz="1400" b="1" dirty="0"/>
              <a:t>THEN</a:t>
            </a:r>
            <a:r>
              <a:rPr lang="en-US" altLang="ko-KR" sz="1400" dirty="0"/>
              <a:t> </a:t>
            </a:r>
            <a:r>
              <a:rPr lang="ko-KR" altLang="ko-KR" sz="1400" i="1" dirty="0"/>
              <a:t>예외처리 구문</a:t>
            </a:r>
            <a:r>
              <a:rPr lang="en-US" altLang="ko-KR" sz="1400" i="1" dirty="0"/>
              <a:t>2</a:t>
            </a:r>
            <a:endParaRPr lang="ko-KR" altLang="ko-KR" sz="1400" dirty="0"/>
          </a:p>
          <a:p>
            <a:r>
              <a:rPr lang="en-US" altLang="ko-KR" sz="1400" dirty="0"/>
              <a:t>           </a:t>
            </a:r>
            <a:r>
              <a:rPr lang="en-US" altLang="ko-KR" sz="1400" dirty="0" smtClean="0"/>
              <a:t>           …</a:t>
            </a:r>
            <a:endParaRPr lang="ko-KR" altLang="ko-KR" sz="1400" dirty="0"/>
          </a:p>
          <a:p>
            <a:r>
              <a:rPr lang="en-US" altLang="ko-KR" sz="1400" dirty="0"/>
              <a:t>           </a:t>
            </a:r>
            <a:r>
              <a:rPr lang="en-US" altLang="ko-KR" sz="1400" dirty="0" smtClean="0"/>
              <a:t>           </a:t>
            </a:r>
            <a:r>
              <a:rPr lang="en-US" altLang="ko-KR" sz="1400" b="1" dirty="0" smtClean="0"/>
              <a:t>WHEN </a:t>
            </a:r>
            <a:r>
              <a:rPr lang="en-US" altLang="ko-KR" sz="1400" b="1" dirty="0"/>
              <a:t>OTHERS THEN</a:t>
            </a:r>
            <a:r>
              <a:rPr lang="en-US" altLang="ko-KR" sz="1400" dirty="0"/>
              <a:t> </a:t>
            </a:r>
            <a:r>
              <a:rPr lang="ko-KR" altLang="ko-KR" sz="1400" i="1" dirty="0"/>
              <a:t>예외처리 구문</a:t>
            </a:r>
            <a:r>
              <a:rPr lang="en-US" altLang="ko-KR" sz="1400" i="1" dirty="0"/>
              <a:t>n</a:t>
            </a:r>
            <a:r>
              <a:rPr lang="en-US" altLang="ko-KR" sz="1400" i="1" dirty="0" smtClean="0"/>
              <a:t>;</a:t>
            </a:r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예외란</a:t>
            </a:r>
            <a:r>
              <a:rPr lang="en-US" altLang="ko-KR" sz="1600" b="1" dirty="0" smtClean="0"/>
              <a:t>?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예외처리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예외처리 예제</a:t>
            </a:r>
            <a:endParaRPr lang="en-US" altLang="ko-KR" sz="1400" dirty="0" smtClean="0"/>
          </a:p>
          <a:p>
            <a:endParaRPr lang="en-US" altLang="ko-KR" sz="1400" b="1" dirty="0"/>
          </a:p>
          <a:p>
            <a:r>
              <a:rPr lang="en-US" altLang="ko-KR" sz="1400" dirty="0" smtClean="0"/>
              <a:t>   DECLARE </a:t>
            </a:r>
            <a:endParaRPr lang="ko-KR" altLang="ko-KR" sz="1400" dirty="0"/>
          </a:p>
          <a:p>
            <a:r>
              <a:rPr lang="en-US" altLang="ko-KR" sz="1400" dirty="0"/>
              <a:t>   </a:t>
            </a:r>
            <a:r>
              <a:rPr lang="en-US" altLang="ko-KR" sz="1400" dirty="0" smtClean="0"/>
              <a:t>   </a:t>
            </a:r>
            <a:r>
              <a:rPr lang="en-US" altLang="ko-KR" sz="1400" dirty="0" err="1" smtClean="0"/>
              <a:t>vi_num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NUMBER := 0</a:t>
            </a:r>
            <a:r>
              <a:rPr lang="en-US" altLang="ko-KR" sz="1400" dirty="0" smtClean="0"/>
              <a:t>;</a:t>
            </a:r>
          </a:p>
          <a:p>
            <a:endParaRPr lang="ko-KR" altLang="ko-KR" sz="1400" dirty="0"/>
          </a:p>
          <a:p>
            <a:r>
              <a:rPr lang="en-US" altLang="ko-KR" sz="1400" dirty="0" smtClean="0"/>
              <a:t>   BEGIN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</a:t>
            </a:r>
            <a:r>
              <a:rPr lang="en-US" altLang="ko-KR" sz="1400" dirty="0" err="1" smtClean="0"/>
              <a:t>vi_num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:= 10 / 0;</a:t>
            </a:r>
            <a:endParaRPr lang="ko-KR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DBMS_OUTPUT.PUT_LINE</a:t>
            </a:r>
            <a:r>
              <a:rPr lang="en-US" altLang="ko-KR" sz="1400" dirty="0"/>
              <a:t>('Success!');</a:t>
            </a:r>
            <a:endParaRPr lang="ko-KR" altLang="ko-KR" sz="1400" dirty="0"/>
          </a:p>
          <a:p>
            <a:r>
              <a:rPr lang="en-US" altLang="ko-KR" sz="1400" dirty="0"/>
              <a:t>	 </a:t>
            </a:r>
            <a:endParaRPr lang="ko-KR" altLang="ko-KR" sz="1400" dirty="0"/>
          </a:p>
          <a:p>
            <a:r>
              <a:rPr lang="en-US" altLang="ko-KR" sz="1400" b="1" dirty="0" smtClean="0"/>
              <a:t>   EXCEPTION </a:t>
            </a:r>
            <a:r>
              <a:rPr lang="en-US" altLang="ko-KR" sz="1400" b="1" dirty="0"/>
              <a:t>WHEN OTHERS THEN</a:t>
            </a:r>
            <a:endParaRPr lang="ko-KR" altLang="ko-KR" sz="1400" dirty="0"/>
          </a:p>
          <a:p>
            <a:r>
              <a:rPr lang="en-US" altLang="ko-KR" sz="1400" b="1" dirty="0" smtClean="0"/>
              <a:t>      DBMS_OUTPUT.PUT_LINE</a:t>
            </a:r>
            <a:r>
              <a:rPr lang="en-US" altLang="ko-KR" sz="1400" b="1" dirty="0"/>
              <a:t>('</a:t>
            </a:r>
            <a:r>
              <a:rPr lang="ko-KR" altLang="ko-KR" sz="1400" b="1" dirty="0"/>
              <a:t>오류가 발생했습니다</a:t>
            </a:r>
            <a:r>
              <a:rPr lang="en-US" altLang="ko-KR" sz="1400" b="1" dirty="0"/>
              <a:t>');	</a:t>
            </a:r>
            <a:endParaRPr lang="ko-KR" altLang="ko-KR" sz="1400" dirty="0"/>
          </a:p>
          <a:p>
            <a:r>
              <a:rPr lang="en-US" altLang="ko-KR" sz="1400" dirty="0"/>
              <a:t>END;</a:t>
            </a:r>
            <a:endParaRPr lang="ko-KR" altLang="ko-KR" sz="1400" dirty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8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b="1" dirty="0" smtClean="0"/>
              <a:t>SQLCODE</a:t>
            </a:r>
            <a:r>
              <a:rPr lang="ko-KR" altLang="en-US" sz="1600" b="1" dirty="0" smtClean="0"/>
              <a:t>와 </a:t>
            </a:r>
            <a:r>
              <a:rPr lang="en-US" altLang="ko-KR" sz="1600" b="1" dirty="0" smtClean="0"/>
              <a:t>SQLERRM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예외처리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132856"/>
            <a:ext cx="8174610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SQLCODE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예외 발생 시 예외코드를 반환하는 빌트인 함수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ko-KR" altLang="en-US" sz="1400" dirty="0" smtClean="0"/>
              <a:t>예</a:t>
            </a:r>
            <a:r>
              <a:rPr lang="en-US" altLang="ko-KR" sz="1400" dirty="0" smtClean="0"/>
              <a:t>) DBMS_OUTPUT.PUT_LINE(</a:t>
            </a:r>
            <a:r>
              <a:rPr lang="en-US" altLang="ko-KR" sz="1400" b="1" dirty="0" smtClean="0"/>
              <a:t>SQLCODE</a:t>
            </a:r>
            <a:r>
              <a:rPr lang="en-US" altLang="ko-KR" sz="1400" dirty="0" smtClean="0"/>
              <a:t>); </a:t>
            </a:r>
            <a:r>
              <a:rPr lang="en-US" altLang="ko-KR" sz="1400" dirty="0" smtClean="0">
                <a:sym typeface="Wingdings" pitchFamily="2" charset="2"/>
              </a:rPr>
              <a:t> -1476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 smtClean="0"/>
              <a:t>SQLERRM</a:t>
            </a:r>
            <a:r>
              <a:rPr lang="en-US" altLang="ko-KR" sz="1400" dirty="0" smtClean="0"/>
              <a:t> : </a:t>
            </a:r>
            <a:r>
              <a:rPr lang="ko-KR" altLang="en-US" sz="1400" dirty="0" smtClean="0"/>
              <a:t>예외 발생 시 예외 메시지를 반환하는 함수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    예</a:t>
            </a:r>
            <a:r>
              <a:rPr lang="en-US" altLang="ko-KR" sz="1400" dirty="0"/>
              <a:t>) </a:t>
            </a:r>
            <a:r>
              <a:rPr lang="en-US" altLang="ko-KR" sz="1400" dirty="0" smtClean="0"/>
              <a:t>DBMS_OUTPUT.PUT_LINE(</a:t>
            </a:r>
            <a:r>
              <a:rPr lang="en-US" altLang="ko-KR" sz="1400" b="1" dirty="0" smtClean="0"/>
              <a:t>SQLERRM</a:t>
            </a:r>
            <a:r>
              <a:rPr lang="en-US" altLang="ko-KR" sz="1400" dirty="0" smtClean="0"/>
              <a:t>); </a:t>
            </a:r>
            <a:r>
              <a:rPr lang="en-US" altLang="ko-KR" sz="1400" dirty="0">
                <a:sym typeface="Wingdings" pitchFamily="2" charset="2"/>
              </a:rPr>
              <a:t> </a:t>
            </a:r>
            <a:r>
              <a:rPr lang="ko-KR" altLang="en-US" sz="1400" dirty="0">
                <a:sym typeface="Wingdings" pitchFamily="2" charset="2"/>
              </a:rPr>
              <a:t>제수가 </a:t>
            </a:r>
            <a:r>
              <a:rPr lang="en-US" altLang="ko-KR" sz="1400" dirty="0">
                <a:sym typeface="Wingdings" pitchFamily="2" charset="2"/>
              </a:rPr>
              <a:t>0 </a:t>
            </a:r>
            <a:r>
              <a:rPr lang="ko-KR" altLang="en-US" sz="1400" dirty="0" smtClean="0">
                <a:sym typeface="Wingdings" pitchFamily="2" charset="2"/>
              </a:rPr>
              <a:t>입니다</a:t>
            </a:r>
            <a:endParaRPr lang="en-US" altLang="ko-KR" sz="1400" dirty="0" smtClean="0">
              <a:sym typeface="Wingdings" pitchFamily="2" charset="2"/>
            </a:endParaRPr>
          </a:p>
          <a:p>
            <a:endParaRPr lang="en-US" altLang="ko-KR" sz="1400" dirty="0">
              <a:sym typeface="Wingdings" pitchFamily="2" charset="2"/>
            </a:endParaRPr>
          </a:p>
          <a:p>
            <a:r>
              <a:rPr lang="ko-KR" altLang="en-US" sz="1400" dirty="0" smtClean="0"/>
              <a:t>● </a:t>
            </a:r>
            <a:r>
              <a:rPr lang="en-US" altLang="ko-KR" sz="1400" b="1" dirty="0"/>
              <a:t>DBMS_UTILITY.FORAMT_ERROR_BACKTRACE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함수 </a:t>
            </a:r>
            <a:endParaRPr lang="en-US" altLang="ko-KR" sz="1400" dirty="0" smtClean="0"/>
          </a:p>
          <a:p>
            <a:endParaRPr lang="en-US" altLang="ko-KR" sz="1400" dirty="0">
              <a:sym typeface="Wingdings" pitchFamily="2" charset="2"/>
            </a:endParaRPr>
          </a:p>
          <a:p>
            <a:r>
              <a:rPr lang="en-US" altLang="ko-KR" sz="1400" dirty="0" smtClean="0">
                <a:sym typeface="Wingdings" pitchFamily="2" charset="2"/>
              </a:rPr>
              <a:t>     </a:t>
            </a:r>
            <a:r>
              <a:rPr lang="ko-KR" altLang="en-US" sz="1400" dirty="0" smtClean="0">
                <a:sym typeface="Wingdings" pitchFamily="2" charset="2"/>
              </a:rPr>
              <a:t>예외가 발생한 소스상의 라인번호 반환</a:t>
            </a:r>
            <a:endParaRPr lang="en-US" altLang="ko-KR" sz="1400" dirty="0" smtClean="0"/>
          </a:p>
          <a:p>
            <a:endParaRPr lang="ko-KR" altLang="ko-KR" sz="1400" dirty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8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시스템 예외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예외처리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20370"/>
            <a:ext cx="8174610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ko-KR" sz="1400" b="1" dirty="0"/>
              <a:t>미리 정의된 </a:t>
            </a:r>
            <a:r>
              <a:rPr lang="ko-KR" altLang="ko-KR" sz="1400" b="1" dirty="0" smtClean="0"/>
              <a:t>예외</a:t>
            </a:r>
            <a:r>
              <a:rPr lang="en-US" altLang="ko-KR" sz="1400" b="1" dirty="0" smtClean="0"/>
              <a:t> : </a:t>
            </a:r>
            <a:r>
              <a:rPr lang="ko-KR" altLang="en-US" sz="1400" dirty="0" smtClean="0"/>
              <a:t>예외 처리 시 사용하는 시스템 </a:t>
            </a:r>
            <a:r>
              <a:rPr lang="ko-KR" altLang="en-US" sz="1400" dirty="0" err="1" smtClean="0"/>
              <a:t>예외명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</a:t>
            </a:r>
            <a:r>
              <a:rPr lang="ko-KR" altLang="en-US" sz="1400" b="1" dirty="0" smtClean="0"/>
              <a:t>시스템 예외 종류</a:t>
            </a:r>
            <a:endParaRPr lang="en-US" altLang="ko-KR" sz="1400" b="1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ㆍ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NO_DATA_FOUND </a:t>
            </a:r>
            <a:r>
              <a:rPr lang="en-US" altLang="ko-KR" sz="1400" dirty="0"/>
              <a:t>: SELECT INTO</a:t>
            </a:r>
            <a:r>
              <a:rPr lang="ko-KR" altLang="en-US" sz="1400" dirty="0"/>
              <a:t>시 데이터가 한 건도 없을 경우 </a:t>
            </a:r>
            <a:r>
              <a:rPr lang="en-US" altLang="ko-KR" sz="1400" dirty="0"/>
              <a:t>(ORA-01403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/>
              <a:t> </a:t>
            </a:r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en-US" altLang="ko-KR" sz="1400" dirty="0"/>
              <a:t>TOO_MANY_ROWS : SELECT INTO </a:t>
            </a:r>
            <a:r>
              <a:rPr lang="ko-KR" altLang="ko-KR" sz="1400" dirty="0"/>
              <a:t>절 사용할 때 결과가 한 </a:t>
            </a:r>
            <a:r>
              <a:rPr lang="ko-KR" altLang="ko-KR" sz="1400" dirty="0" err="1"/>
              <a:t>로우</a:t>
            </a:r>
            <a:r>
              <a:rPr lang="ko-KR" altLang="ko-KR" sz="1400" dirty="0"/>
              <a:t> 이상일 </a:t>
            </a:r>
            <a:r>
              <a:rPr lang="ko-KR" altLang="ko-KR" sz="1400" dirty="0" smtClean="0"/>
              <a:t>때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ORA-01422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en-US" altLang="ko-KR" sz="1400" dirty="0"/>
              <a:t>ZERO_DIVIDE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0</a:t>
            </a:r>
            <a:r>
              <a:rPr lang="ko-KR" altLang="ko-KR" sz="1400" dirty="0"/>
              <a:t>으로 나눌 </a:t>
            </a:r>
            <a:r>
              <a:rPr lang="ko-KR" altLang="ko-KR" sz="1400" dirty="0" smtClean="0"/>
              <a:t>때</a:t>
            </a:r>
            <a:r>
              <a:rPr lang="en-US" altLang="ko-KR" sz="1400" dirty="0"/>
              <a:t> (ORA-01476)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en-US" altLang="ko-KR" sz="1400" dirty="0"/>
              <a:t>INVALID_CURSOR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ko-KR" sz="1400" dirty="0"/>
              <a:t>존재하지 않는 커서를 </a:t>
            </a:r>
            <a:r>
              <a:rPr lang="ko-KR" altLang="ko-KR" sz="1400" dirty="0" smtClean="0"/>
              <a:t>참조</a:t>
            </a:r>
            <a:r>
              <a:rPr lang="en-US" altLang="ko-KR" sz="1400" dirty="0" smtClean="0"/>
              <a:t> (</a:t>
            </a:r>
            <a:r>
              <a:rPr lang="en-US" altLang="ko-KR" sz="1400" dirty="0"/>
              <a:t>ORA-01001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en-US" altLang="ko-KR" sz="1400" dirty="0" smtClean="0"/>
              <a:t>DUP_VAL_ON_INDEX : </a:t>
            </a:r>
            <a:r>
              <a:rPr lang="ko-KR" altLang="ko-KR" sz="1400" dirty="0"/>
              <a:t>유일 인덱스가 있는 </a:t>
            </a:r>
            <a:r>
              <a:rPr lang="ko-KR" altLang="ko-KR" sz="1400" dirty="0" err="1"/>
              <a:t>컬럼에</a:t>
            </a:r>
            <a:r>
              <a:rPr lang="ko-KR" altLang="ko-KR" sz="1400" dirty="0"/>
              <a:t> </a:t>
            </a:r>
            <a:r>
              <a:rPr lang="ko-KR" altLang="ko-KR" sz="1400" dirty="0" err="1"/>
              <a:t>중복값으로</a:t>
            </a:r>
            <a:r>
              <a:rPr lang="en-US" altLang="ko-KR" sz="1400" dirty="0"/>
              <a:t> INSERT, UPDATE </a:t>
            </a:r>
            <a:r>
              <a:rPr lang="ko-KR" altLang="ko-KR" sz="1400" dirty="0" smtClean="0"/>
              <a:t>수행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                    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ORA-00001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 </a:t>
            </a:r>
            <a:r>
              <a:rPr lang="ko-KR" altLang="en-US" sz="1400" dirty="0" err="1"/>
              <a:t>ㆍ</a:t>
            </a:r>
            <a:r>
              <a:rPr lang="ko-KR" altLang="en-US" sz="1400" dirty="0"/>
              <a:t> </a:t>
            </a:r>
            <a:r>
              <a:rPr lang="en-US" altLang="ko-KR" sz="1400" dirty="0"/>
              <a:t>LOGIN_DENIED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: </a:t>
            </a:r>
            <a:r>
              <a:rPr lang="ko-KR" altLang="ko-KR" sz="1400" dirty="0"/>
              <a:t>잘못된 사용자 이름이나 비밀번호로 </a:t>
            </a:r>
            <a:r>
              <a:rPr lang="ko-KR" altLang="ko-KR" sz="1400" dirty="0" err="1"/>
              <a:t>로그인을</a:t>
            </a:r>
            <a:r>
              <a:rPr lang="ko-KR" altLang="ko-KR" sz="1400" dirty="0"/>
              <a:t> 시도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</a:t>
            </a:r>
            <a:r>
              <a:rPr lang="en-US" altLang="ko-KR" sz="1400" dirty="0"/>
              <a:t>ORA-01017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0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사용자 정의 예외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예외처리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20370"/>
            <a:ext cx="8174610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시스템 예외와 달리 사용자가 직접 예외명과 예외코드를 정의해 사용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● 사용자 예외 정의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ko-KR" altLang="ko-KR" sz="1400" dirty="0"/>
              <a:t>사용자</a:t>
            </a:r>
            <a:r>
              <a:rPr lang="en-US" altLang="ko-KR" sz="1400" dirty="0"/>
              <a:t>_</a:t>
            </a:r>
            <a:r>
              <a:rPr lang="ko-KR" altLang="ko-KR" sz="1400" dirty="0"/>
              <a:t>정의</a:t>
            </a:r>
            <a:r>
              <a:rPr lang="en-US" altLang="ko-KR" sz="1400" dirty="0"/>
              <a:t>_</a:t>
            </a:r>
            <a:r>
              <a:rPr lang="ko-KR" altLang="ko-KR" sz="1400" dirty="0" err="1"/>
              <a:t>예외명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en-US" altLang="ko-KR" sz="1400" b="1" dirty="0" smtClean="0"/>
              <a:t>EXCEPTION;</a:t>
            </a:r>
          </a:p>
          <a:p>
            <a:endParaRPr lang="en-US" altLang="ko-KR" sz="1400" b="1" dirty="0"/>
          </a:p>
          <a:p>
            <a:r>
              <a:rPr lang="ko-KR" altLang="en-US" sz="1400" dirty="0"/>
              <a:t>● 사용자 예외 </a:t>
            </a:r>
            <a:r>
              <a:rPr lang="ko-KR" altLang="en-US" sz="1400" dirty="0" smtClean="0"/>
              <a:t>발생 시키기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RAISE</a:t>
            </a:r>
            <a:r>
              <a:rPr lang="en-US" altLang="ko-KR" sz="1400" dirty="0" smtClean="0"/>
              <a:t>  </a:t>
            </a:r>
            <a:r>
              <a:rPr lang="ko-KR" altLang="en-US" sz="1400" dirty="0" smtClean="0"/>
              <a:t>사용자</a:t>
            </a:r>
            <a:r>
              <a:rPr lang="en-US" altLang="ko-KR" sz="1400" dirty="0" smtClean="0"/>
              <a:t>_</a:t>
            </a:r>
            <a:r>
              <a:rPr lang="ko-KR" altLang="en-US" sz="1400" dirty="0" smtClean="0"/>
              <a:t>정의</a:t>
            </a:r>
            <a:r>
              <a:rPr lang="en-US" altLang="ko-KR" sz="1400" dirty="0" smtClean="0"/>
              <a:t>_</a:t>
            </a:r>
            <a:r>
              <a:rPr lang="ko-KR" altLang="en-US" sz="1400" dirty="0" err="1" smtClean="0"/>
              <a:t>예외명</a:t>
            </a:r>
            <a:r>
              <a:rPr lang="en-US" altLang="ko-KR" sz="1400" dirty="0" smtClean="0"/>
              <a:t>;</a:t>
            </a:r>
            <a:endParaRPr lang="en-US" altLang="ko-KR" sz="1400" dirty="0"/>
          </a:p>
          <a:p>
            <a:endParaRPr lang="en-US" altLang="ko-KR" sz="1400" dirty="0" smtClean="0"/>
          </a:p>
          <a:p>
            <a:r>
              <a:rPr lang="ko-KR" altLang="en-US" sz="1400" dirty="0"/>
              <a:t>● </a:t>
            </a:r>
            <a:r>
              <a:rPr lang="ko-KR" altLang="en-US" sz="1400" dirty="0" smtClean="0"/>
              <a:t>발생된 예외 처리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en-US" altLang="ko-KR" sz="1400" dirty="0" smtClean="0"/>
              <a:t>    </a:t>
            </a:r>
            <a:r>
              <a:rPr lang="en-US" altLang="ko-KR" sz="1400" b="1" dirty="0" smtClean="0"/>
              <a:t>EXCEPTION  WHEN </a:t>
            </a:r>
            <a:r>
              <a:rPr lang="ko-KR" altLang="en-US" sz="1400" dirty="0"/>
              <a:t>사용자</a:t>
            </a:r>
            <a:r>
              <a:rPr lang="en-US" altLang="ko-KR" sz="1400" dirty="0"/>
              <a:t>_</a:t>
            </a:r>
            <a:r>
              <a:rPr lang="ko-KR" altLang="en-US" sz="1400" dirty="0"/>
              <a:t>정의</a:t>
            </a:r>
            <a:r>
              <a:rPr lang="en-US" altLang="ko-KR" sz="1400" dirty="0"/>
              <a:t>_</a:t>
            </a:r>
            <a:r>
              <a:rPr lang="ko-KR" altLang="en-US" sz="1400" dirty="0" err="1" smtClean="0"/>
              <a:t>예외명</a:t>
            </a:r>
            <a:r>
              <a:rPr lang="ko-KR" altLang="en-US" sz="1400" dirty="0" smtClean="0"/>
              <a:t>  </a:t>
            </a:r>
            <a:r>
              <a:rPr lang="en-US" altLang="ko-KR" sz="1400" b="1" dirty="0" smtClean="0"/>
              <a:t>THEN 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           ….</a:t>
            </a:r>
            <a:endParaRPr lang="ko-KR" altLang="ko-KR" sz="1400" dirty="0"/>
          </a:p>
          <a:p>
            <a:endParaRPr lang="en-US" altLang="ko-KR" sz="1400" dirty="0" smtClean="0"/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1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57150">
            <a:solidFill>
              <a:srgbClr val="F84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0" y="0"/>
            <a:ext cx="539552" cy="476672"/>
          </a:xfrm>
          <a:prstGeom prst="flowChartProcess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-108520" y="15007"/>
            <a:ext cx="72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</a:rPr>
              <a:t>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한쪽 모서리가 잘린 사각형 17"/>
          <p:cNvSpPr/>
          <p:nvPr/>
        </p:nvSpPr>
        <p:spPr>
          <a:xfrm>
            <a:off x="107504" y="1412776"/>
            <a:ext cx="8964488" cy="4680520"/>
          </a:xfrm>
          <a:prstGeom prst="snip1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871664" y="143135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943671" y="142533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48072" y="1650286"/>
            <a:ext cx="8460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b="1" dirty="0" smtClean="0"/>
              <a:t>사용자 정의 예외</a:t>
            </a:r>
            <a:endParaRPr lang="ko-KR" altLang="en-US" sz="1600" b="1" dirty="0"/>
          </a:p>
        </p:txBody>
      </p:sp>
      <p:sp>
        <p:nvSpPr>
          <p:cNvPr id="19" name="직사각형 18"/>
          <p:cNvSpPr/>
          <p:nvPr/>
        </p:nvSpPr>
        <p:spPr>
          <a:xfrm>
            <a:off x="107504" y="620688"/>
            <a:ext cx="480628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177800" dir="16260000" sx="59000" sy="59000" algn="ctr" rotWithShape="0">
              <a:srgbClr val="000000">
                <a:alpha val="52000"/>
              </a:srgbClr>
            </a:outerShdw>
            <a:reflection blurRad="444500" stA="45000" endPos="46000" dir="5400000" sy="-100000" algn="bl" rotWithShape="0"/>
          </a:effectLst>
          <a:scene3d>
            <a:camera prst="orthographicFront"/>
            <a:lightRig rig="threePt" dir="t"/>
          </a:scene3d>
          <a:sp3d prstMaterial="dkEdge"/>
        </p:spPr>
        <p:txBody>
          <a:bodyPr wrap="square">
            <a:spAutoFit/>
          </a:bodyPr>
          <a:lstStyle/>
          <a:p>
            <a:r>
              <a:rPr lang="ko-KR" altLang="en-US" sz="2800" b="1" dirty="0" smtClean="0"/>
              <a:t>예외처리</a:t>
            </a:r>
            <a:endParaRPr lang="ko-KR" altLang="en-US" sz="2800" b="1" dirty="0"/>
          </a:p>
        </p:txBody>
      </p:sp>
      <p:sp>
        <p:nvSpPr>
          <p:cNvPr id="21" name="직사각형 20"/>
          <p:cNvSpPr/>
          <p:nvPr/>
        </p:nvSpPr>
        <p:spPr>
          <a:xfrm>
            <a:off x="486357" y="2020370"/>
            <a:ext cx="8174610" cy="40626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fontAlgn="base"/>
            <a:endParaRPr lang="en-US" altLang="ko-KR" sz="1400" dirty="0" smtClean="0"/>
          </a:p>
          <a:p>
            <a:r>
              <a:rPr lang="ko-KR" altLang="en-US" sz="1400" dirty="0" smtClean="0"/>
              <a:t>● 사용자 정의 예외처리 예제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DECLARE </a:t>
            </a:r>
            <a:endParaRPr lang="en-US" altLang="ko-KR" sz="1200" dirty="0"/>
          </a:p>
          <a:p>
            <a:r>
              <a:rPr lang="en-US" altLang="ko-KR" sz="1200" dirty="0" smtClean="0"/>
              <a:t>       </a:t>
            </a:r>
            <a:r>
              <a:rPr lang="en-US" altLang="ko-KR" sz="1200" dirty="0" err="1" smtClean="0"/>
              <a:t>vn_cnt</a:t>
            </a:r>
            <a:r>
              <a:rPr lang="en-US" altLang="ko-KR" sz="1200" dirty="0" smtClean="0"/>
              <a:t>          </a:t>
            </a:r>
            <a:r>
              <a:rPr lang="en-US" altLang="ko-KR" sz="1200" dirty="0"/>
              <a:t>NUMBER := 0;</a:t>
            </a:r>
            <a:endParaRPr lang="ko-KR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 smtClean="0"/>
              <a:t>    </a:t>
            </a:r>
            <a:r>
              <a:rPr lang="en-US" altLang="ko-KR" sz="1200" b="1" dirty="0" err="1"/>
              <a:t>ex_invalid_depid</a:t>
            </a:r>
            <a:r>
              <a:rPr lang="en-US" altLang="ko-KR" sz="1200" b="1" dirty="0"/>
              <a:t> EXCEPTION;</a:t>
            </a:r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잘못된 부서번호일 경우 예외 </a:t>
            </a:r>
            <a:r>
              <a:rPr lang="ko-KR" altLang="ko-KR" sz="1200" dirty="0" smtClean="0">
                <a:solidFill>
                  <a:srgbClr val="FF0000"/>
                </a:solidFill>
              </a:rPr>
              <a:t>선언</a:t>
            </a:r>
            <a:endParaRPr lang="en-US" altLang="ko-KR" sz="1200" dirty="0" smtClean="0">
              <a:solidFill>
                <a:srgbClr val="FF0000"/>
              </a:solidFill>
            </a:endParaRPr>
          </a:p>
          <a:p>
            <a:endParaRPr lang="en-US" altLang="ko-KR" sz="1200" dirty="0"/>
          </a:p>
          <a:p>
            <a:r>
              <a:rPr lang="en-US" altLang="ko-KR" sz="1200" dirty="0" smtClean="0"/>
              <a:t>    BEGIN</a:t>
            </a:r>
          </a:p>
          <a:p>
            <a:r>
              <a:rPr lang="en-US" altLang="ko-KR" sz="1200" b="1" dirty="0" smtClean="0"/>
              <a:t>      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부서테이블에서 해당 부서번호 존재유무 체크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SELECT </a:t>
            </a:r>
            <a:r>
              <a:rPr lang="en-US" altLang="ko-KR" sz="1200" dirty="0"/>
              <a:t>COUNT(*)</a:t>
            </a:r>
            <a:endParaRPr lang="ko-KR" altLang="ko-KR" sz="1200" dirty="0"/>
          </a:p>
          <a:p>
            <a:r>
              <a:rPr lang="en-US" altLang="ko-KR" sz="1200" dirty="0"/>
              <a:t>  </a:t>
            </a:r>
            <a:r>
              <a:rPr lang="en-US" altLang="ko-KR" sz="1200" dirty="0" smtClean="0"/>
              <a:t>       </a:t>
            </a:r>
            <a:r>
              <a:rPr lang="en-US" altLang="ko-KR" sz="1200" dirty="0"/>
              <a:t>INTO </a:t>
            </a:r>
            <a:r>
              <a:rPr lang="en-US" altLang="ko-KR" sz="1200" dirty="0" err="1"/>
              <a:t>vn_cnt</a:t>
            </a:r>
            <a:endParaRPr lang="ko-KR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 smtClean="0"/>
              <a:t>    FROM </a:t>
            </a:r>
            <a:r>
              <a:rPr lang="en-US" altLang="ko-KR" sz="1200" dirty="0"/>
              <a:t>departments</a:t>
            </a:r>
            <a:endParaRPr lang="ko-KR" altLang="ko-KR" sz="1200" dirty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</a:t>
            </a:r>
            <a:r>
              <a:rPr lang="en-US" altLang="ko-KR" sz="1200" dirty="0"/>
              <a:t>WHERE </a:t>
            </a:r>
            <a:r>
              <a:rPr lang="en-US" altLang="ko-KR" sz="1200" dirty="0" err="1"/>
              <a:t>department_id</a:t>
            </a:r>
            <a:r>
              <a:rPr lang="en-US" altLang="ko-KR" sz="1200" dirty="0"/>
              <a:t> = </a:t>
            </a:r>
            <a:r>
              <a:rPr lang="en-US" altLang="ko-KR" sz="1200" dirty="0" smtClean="0"/>
              <a:t>999999999999999;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      </a:t>
            </a:r>
            <a:r>
              <a:rPr lang="en-US" altLang="ko-KR" sz="1200" dirty="0"/>
              <a:t>IF </a:t>
            </a:r>
            <a:r>
              <a:rPr lang="en-US" altLang="ko-KR" sz="1200" dirty="0" err="1"/>
              <a:t>vn_cnt</a:t>
            </a:r>
            <a:r>
              <a:rPr lang="en-US" altLang="ko-KR" sz="1200" dirty="0"/>
              <a:t> = 0 THEN</a:t>
            </a:r>
            <a:endParaRPr lang="ko-KR" altLang="ko-KR" sz="1200" dirty="0"/>
          </a:p>
          <a:p>
            <a:r>
              <a:rPr lang="en-US" altLang="ko-KR" sz="1200" dirty="0" smtClean="0"/>
              <a:t>         </a:t>
            </a:r>
            <a:r>
              <a:rPr lang="en-US" altLang="ko-KR" sz="1200" b="1" dirty="0"/>
              <a:t>RAISE </a:t>
            </a:r>
            <a:r>
              <a:rPr lang="en-US" altLang="ko-KR" sz="1200" b="1" dirty="0" err="1"/>
              <a:t>ex_invalid_depid</a:t>
            </a:r>
            <a:r>
              <a:rPr lang="en-US" altLang="ko-KR" sz="1200" b="1" dirty="0"/>
              <a:t>;</a:t>
            </a:r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사용자 정의 예외를 의도적으로 발생시킴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/>
              <a:t>END IF</a:t>
            </a:r>
            <a:r>
              <a:rPr lang="en-US" altLang="ko-KR" sz="1200" dirty="0" smtClean="0"/>
              <a:t>;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    EXCEPTION </a:t>
            </a:r>
            <a:r>
              <a:rPr lang="en-US" altLang="ko-KR" sz="1200" b="1" dirty="0"/>
              <a:t>WHEN </a:t>
            </a:r>
            <a:r>
              <a:rPr lang="en-US" altLang="ko-KR" sz="1200" b="1" dirty="0" err="1"/>
              <a:t>ex_invalid_depid</a:t>
            </a:r>
            <a:r>
              <a:rPr lang="en-US" altLang="ko-KR" sz="1200" b="1" dirty="0"/>
              <a:t> THEN</a:t>
            </a:r>
            <a:r>
              <a:rPr lang="en-US" altLang="ko-KR" sz="1200" dirty="0"/>
              <a:t>  </a:t>
            </a:r>
            <a:r>
              <a:rPr lang="en-US" altLang="ko-KR" sz="1200" dirty="0">
                <a:solidFill>
                  <a:srgbClr val="FF0000"/>
                </a:solidFill>
              </a:rPr>
              <a:t>-- </a:t>
            </a:r>
            <a:r>
              <a:rPr lang="ko-KR" altLang="ko-KR" sz="1200" dirty="0">
                <a:solidFill>
                  <a:srgbClr val="FF0000"/>
                </a:solidFill>
              </a:rPr>
              <a:t>사용자 정의 예외 처리</a:t>
            </a:r>
          </a:p>
          <a:p>
            <a:r>
              <a:rPr lang="en-US" altLang="ko-KR" sz="1200" dirty="0"/>
              <a:t>               </a:t>
            </a:r>
            <a:r>
              <a:rPr lang="en-US" altLang="ko-KR" sz="1200" b="1" dirty="0"/>
              <a:t>DBMS_OUTPUT.PUT_LINE('</a:t>
            </a:r>
            <a:r>
              <a:rPr lang="ko-KR" altLang="ko-KR" sz="1200" b="1" dirty="0"/>
              <a:t>해당 부서번호가 없습니다</a:t>
            </a:r>
            <a:r>
              <a:rPr lang="en-US" altLang="ko-KR" sz="1200" b="1" dirty="0"/>
              <a:t>');</a:t>
            </a:r>
            <a:endParaRPr lang="ko-KR" altLang="ko-KR" sz="1200" dirty="0"/>
          </a:p>
          <a:p>
            <a:r>
              <a:rPr lang="en-US" altLang="ko-KR" sz="1200" dirty="0" smtClean="0"/>
              <a:t>     END;</a:t>
            </a:r>
          </a:p>
        </p:txBody>
      </p:sp>
      <p:sp>
        <p:nvSpPr>
          <p:cNvPr id="22" name="순서도: 추출 21"/>
          <p:cNvSpPr/>
          <p:nvPr/>
        </p:nvSpPr>
        <p:spPr>
          <a:xfrm rot="5400000">
            <a:off x="374533" y="1721811"/>
            <a:ext cx="252028" cy="210023"/>
          </a:xfrm>
          <a:prstGeom prst="flowChartExtract">
            <a:avLst/>
          </a:prstGeom>
          <a:solidFill>
            <a:srgbClr val="F84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25" y="6140628"/>
            <a:ext cx="4106999" cy="6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4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</TotalTime>
  <Words>699</Words>
  <Application>Microsoft Office PowerPoint</Application>
  <PresentationFormat>화면 슬라이드 쇼(4:3)</PresentationFormat>
  <Paragraphs>196</Paragraphs>
  <Slides>13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chongs</cp:lastModifiedBy>
  <cp:revision>369</cp:revision>
  <dcterms:created xsi:type="dcterms:W3CDTF">2006-10-05T04:04:58Z</dcterms:created>
  <dcterms:modified xsi:type="dcterms:W3CDTF">2015-05-27T12:35:45Z</dcterms:modified>
</cp:coreProperties>
</file>