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71" r:id="rId3"/>
    <p:sldId id="270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818"/>
    <a:srgbClr val="FCD096"/>
    <a:srgbClr val="F84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86413" autoAdjust="0"/>
  </p:normalViewPr>
  <p:slideViewPr>
    <p:cSldViewPr>
      <p:cViewPr varScale="1">
        <p:scale>
          <a:sx n="91" d="100"/>
          <a:sy n="91" d="100"/>
        </p:scale>
        <p:origin x="-1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1496-5B37-492D-87A3-CC4604C03167}" type="datetimeFigureOut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9425-1291-4860-91A8-ADE5CA5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6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DBAC-AFEB-41C5-9E43-AB7AC16F5C61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D290-3821-4744-BB03-2DF42964573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C011-B3C0-49EB-8920-A6B6965E1CC8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99E3-392B-4BCB-96F0-91213FBA264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E6F-A37D-4F65-ADFA-54341A32CA5A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5A1A-8047-4CD6-9DBE-24C4AB3F5DAD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2E51-A784-47D5-A8A9-7D821631681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5974-EA40-4179-9C99-BB426E7C45FF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2597-295A-4EE3-A05D-D2C2B20545D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60E-D276-4DCB-8136-AC37263B855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390-285F-467E-ABA7-11A2B3AC7332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F8-94F6-4E88-B5CD-BFF79112FFE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1" y="404664"/>
            <a:ext cx="6379464" cy="4331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1072"/>
            <a:ext cx="6807199" cy="173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커서 변수의 사용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커서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커서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변수와 커서 정의 </a:t>
            </a:r>
            <a:r>
              <a:rPr lang="ko-KR" altLang="en-US" sz="1400" b="1" dirty="0" err="1" smtClean="0"/>
              <a:t>쿼리문</a:t>
            </a:r>
            <a:r>
              <a:rPr lang="ko-KR" altLang="en-US" sz="1400" b="1" dirty="0" smtClean="0"/>
              <a:t> 연결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OPEN </a:t>
            </a:r>
            <a:r>
              <a:rPr lang="ko-KR" altLang="ko-KR" sz="1400" b="1" i="1" dirty="0" err="1" smtClean="0"/>
              <a:t>커서변수명</a:t>
            </a:r>
            <a:r>
              <a:rPr lang="en-US" altLang="ko-KR" sz="1400" b="1" dirty="0" smtClean="0"/>
              <a:t>  FOR </a:t>
            </a:r>
            <a:r>
              <a:rPr lang="en-US" altLang="ko-KR" sz="1400" b="1" i="1" dirty="0"/>
              <a:t>select </a:t>
            </a:r>
            <a:r>
              <a:rPr lang="ko-KR" altLang="ko-KR" sz="1400" b="1" i="1" dirty="0"/>
              <a:t>문</a:t>
            </a:r>
            <a:r>
              <a:rPr lang="en-US" altLang="ko-KR" sz="1400" b="1" i="1" dirty="0"/>
              <a:t>;</a:t>
            </a:r>
            <a:endParaRPr lang="ko-KR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ko-KR" altLang="en-US" sz="1400" b="1" dirty="0"/>
              <a:t>커서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변수에서 결과집합 가져오기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• FETCH </a:t>
            </a:r>
            <a:r>
              <a:rPr lang="ko-KR" altLang="ko-KR" sz="1400" b="1" i="1" dirty="0" err="1" smtClean="0"/>
              <a:t>커서변수명</a:t>
            </a:r>
            <a:r>
              <a:rPr lang="ko-KR" altLang="ko-KR" sz="1400" b="1" dirty="0" smtClean="0"/>
              <a:t>  </a:t>
            </a:r>
            <a:r>
              <a:rPr lang="en-US" altLang="ko-KR" sz="1400" b="1" dirty="0"/>
              <a:t>INTO </a:t>
            </a:r>
            <a:r>
              <a:rPr lang="ko-KR" altLang="ko-KR" sz="1400" b="1" i="1" dirty="0"/>
              <a:t>변수</a:t>
            </a:r>
            <a:r>
              <a:rPr lang="en-US" altLang="ko-KR" sz="1400" b="1" i="1" dirty="0"/>
              <a:t>1, </a:t>
            </a:r>
            <a:r>
              <a:rPr lang="ko-KR" altLang="ko-KR" sz="1400" b="1" i="1" dirty="0"/>
              <a:t>변수</a:t>
            </a:r>
            <a:r>
              <a:rPr lang="en-US" altLang="ko-KR" sz="1400" b="1" i="1" dirty="0"/>
              <a:t>2, …;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smtClean="0"/>
              <a:t>혹은</a:t>
            </a:r>
            <a:endParaRPr lang="ko-KR" altLang="ko-KR" sz="1400" dirty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• </a:t>
            </a:r>
            <a:r>
              <a:rPr lang="en-US" altLang="ko-KR" sz="1400" b="1" dirty="0"/>
              <a:t>FETCH </a:t>
            </a:r>
            <a:r>
              <a:rPr lang="ko-KR" altLang="ko-KR" sz="1400" b="1" i="1" dirty="0" err="1" smtClean="0"/>
              <a:t>커서변수명</a:t>
            </a:r>
            <a:r>
              <a:rPr lang="ko-KR" altLang="ko-KR" sz="1400" b="1" dirty="0" smtClean="0"/>
              <a:t>  </a:t>
            </a:r>
            <a:r>
              <a:rPr lang="en-US" altLang="ko-KR" sz="1400" b="1" dirty="0"/>
              <a:t>INTO </a:t>
            </a:r>
            <a:r>
              <a:rPr lang="ko-KR" altLang="ko-KR" sz="1400" b="1" i="1" dirty="0" err="1"/>
              <a:t>레코드명</a:t>
            </a:r>
            <a:r>
              <a:rPr lang="en-US" altLang="ko-KR" sz="1400" b="1" dirty="0"/>
              <a:t>;</a:t>
            </a:r>
            <a:endParaRPr lang="ko-KR" altLang="ko-KR" sz="1400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커서 변수 사용 예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커서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3477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sz="1100" dirty="0" smtClean="0"/>
              <a:t> DECLARE</a:t>
            </a:r>
          </a:p>
          <a:p>
            <a:pPr fontAlgn="base"/>
            <a:endParaRPr lang="en-US" altLang="ko-KR" sz="1100" b="1" dirty="0" smtClean="0"/>
          </a:p>
          <a:p>
            <a:r>
              <a:rPr lang="en-US" altLang="ko-KR" sz="1100" dirty="0" smtClean="0"/>
              <a:t>   TYPE </a:t>
            </a:r>
            <a:r>
              <a:rPr lang="en-US" altLang="ko-KR" sz="1100" dirty="0" err="1"/>
              <a:t>emp_dep_curtype</a:t>
            </a:r>
            <a:r>
              <a:rPr lang="en-US" altLang="ko-KR" sz="1100" dirty="0"/>
              <a:t> IS REF CURSOR</a:t>
            </a:r>
            <a:r>
              <a:rPr lang="en-US" altLang="ko-KR" sz="1100" dirty="0" smtClean="0"/>
              <a:t>; </a:t>
            </a:r>
            <a:r>
              <a:rPr lang="en-US" altLang="ko-KR" sz="1100" dirty="0">
                <a:solidFill>
                  <a:srgbClr val="FF0000"/>
                </a:solidFill>
              </a:rPr>
              <a:t>-- </a:t>
            </a:r>
            <a:r>
              <a:rPr lang="ko-KR" altLang="en-US" sz="1100" dirty="0">
                <a:solidFill>
                  <a:srgbClr val="FF0000"/>
                </a:solidFill>
              </a:rPr>
              <a:t>약한 커서 타입 </a:t>
            </a:r>
            <a:r>
              <a:rPr lang="ko-KR" altLang="en-US" sz="1100" dirty="0" smtClean="0">
                <a:solidFill>
                  <a:srgbClr val="FF0000"/>
                </a:solidFill>
              </a:rPr>
              <a:t>선언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emp_dep_curvar</a:t>
            </a:r>
            <a:r>
              <a:rPr lang="en-US" altLang="ko-KR" sz="1100" dirty="0" smtClean="0"/>
              <a:t>  </a:t>
            </a:r>
            <a:r>
              <a:rPr lang="en-US" altLang="ko-KR" sz="1100" dirty="0" err="1"/>
              <a:t>emp_dep_curtype</a:t>
            </a:r>
            <a:r>
              <a:rPr lang="en-US" altLang="ko-KR" sz="1100" dirty="0" smtClean="0"/>
              <a:t>;      </a:t>
            </a:r>
            <a:r>
              <a:rPr lang="en-US" altLang="ko-KR" sz="1100" dirty="0" smtClean="0">
                <a:solidFill>
                  <a:srgbClr val="FF0000"/>
                </a:solidFill>
              </a:rPr>
              <a:t>-- </a:t>
            </a:r>
            <a:r>
              <a:rPr lang="ko-KR" altLang="en-US" sz="1100" dirty="0">
                <a:solidFill>
                  <a:srgbClr val="FF0000"/>
                </a:solidFill>
              </a:rPr>
              <a:t>커서 변수 선언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BEGIN</a:t>
            </a:r>
            <a:endParaRPr lang="en-US" altLang="ko-KR" sz="1100" dirty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-- </a:t>
            </a:r>
            <a:r>
              <a:rPr lang="ko-KR" altLang="ko-KR" sz="1100" dirty="0">
                <a:solidFill>
                  <a:srgbClr val="FF0000"/>
                </a:solidFill>
              </a:rPr>
              <a:t>커서 변수를 사용한 커서 정의 및 오픈</a:t>
            </a:r>
          </a:p>
          <a:p>
            <a:r>
              <a:rPr lang="en-US" altLang="ko-KR" sz="1100" dirty="0"/>
              <a:t>  OPEN </a:t>
            </a:r>
            <a:r>
              <a:rPr lang="en-US" altLang="ko-KR" sz="1100" dirty="0" err="1"/>
              <a:t>emp_dep_curvar</a:t>
            </a:r>
            <a:r>
              <a:rPr lang="en-US" altLang="ko-KR" sz="1100" dirty="0"/>
              <a:t> FOR SELECT </a:t>
            </a:r>
            <a:r>
              <a:rPr lang="en-US" altLang="ko-KR" sz="1100" dirty="0" err="1"/>
              <a:t>emp_name</a:t>
            </a:r>
            <a:endParaRPr lang="ko-KR" altLang="ko-KR" sz="1100" dirty="0"/>
          </a:p>
          <a:p>
            <a:r>
              <a:rPr lang="en-US" altLang="ko-KR" sz="1100" dirty="0"/>
              <a:t>                  </a:t>
            </a:r>
            <a:r>
              <a:rPr lang="en-US" altLang="ko-KR" sz="1100" dirty="0" smtClean="0"/>
              <a:t>                    </a:t>
            </a:r>
            <a:r>
              <a:rPr lang="en-US" altLang="ko-KR" sz="1100" dirty="0"/>
              <a:t>FROM employees</a:t>
            </a:r>
            <a:endParaRPr lang="ko-KR" altLang="ko-KR" sz="1100" dirty="0"/>
          </a:p>
          <a:p>
            <a:r>
              <a:rPr lang="en-US" altLang="ko-KR" sz="1100" dirty="0"/>
              <a:t>               </a:t>
            </a:r>
            <a:r>
              <a:rPr lang="en-US" altLang="ko-KR" sz="1100" dirty="0" smtClean="0"/>
              <a:t>                       </a:t>
            </a:r>
            <a:r>
              <a:rPr lang="en-US" altLang="ko-KR" sz="1100" dirty="0"/>
              <a:t>WHERE </a:t>
            </a:r>
            <a:r>
              <a:rPr lang="en-US" altLang="ko-KR" sz="1100" dirty="0" err="1"/>
              <a:t>department_id</a:t>
            </a:r>
            <a:r>
              <a:rPr lang="en-US" altLang="ko-KR" sz="1100" dirty="0"/>
              <a:t> = 90	;</a:t>
            </a:r>
            <a:endParaRPr lang="ko-KR" altLang="ko-KR" sz="1100" dirty="0"/>
          </a:p>
          <a:p>
            <a:r>
              <a:rPr lang="en-US" altLang="ko-KR" sz="1100" dirty="0"/>
              <a:t> </a:t>
            </a:r>
            <a:endParaRPr lang="ko-KR" altLang="ko-KR" sz="1100" dirty="0"/>
          </a:p>
          <a:p>
            <a:r>
              <a:rPr lang="en-US" altLang="ko-KR" sz="1100" dirty="0"/>
              <a:t>  -- LOOP</a:t>
            </a:r>
            <a:r>
              <a:rPr lang="ko-KR" altLang="ko-KR" sz="1100" dirty="0"/>
              <a:t>문</a:t>
            </a:r>
          </a:p>
          <a:p>
            <a:r>
              <a:rPr lang="en-US" altLang="ko-KR" sz="1100" dirty="0"/>
              <a:t>  LOOP</a:t>
            </a:r>
            <a:endParaRPr lang="ko-KR" altLang="ko-KR" sz="1100" dirty="0"/>
          </a:p>
          <a:p>
            <a:r>
              <a:rPr lang="en-US" altLang="ko-KR" sz="1100" dirty="0"/>
              <a:t>     </a:t>
            </a:r>
            <a:r>
              <a:rPr lang="en-US" altLang="ko-KR" sz="1100" dirty="0">
                <a:solidFill>
                  <a:srgbClr val="FF0000"/>
                </a:solidFill>
              </a:rPr>
              <a:t>-- </a:t>
            </a:r>
            <a:r>
              <a:rPr lang="ko-KR" altLang="ko-KR" sz="1100" dirty="0">
                <a:solidFill>
                  <a:srgbClr val="FF0000"/>
                </a:solidFill>
              </a:rPr>
              <a:t>커서 변수를 사용해 결과 집합을 </a:t>
            </a:r>
            <a:r>
              <a:rPr lang="en-US" altLang="ko-KR" sz="1100" dirty="0" err="1">
                <a:solidFill>
                  <a:srgbClr val="FF0000"/>
                </a:solidFill>
              </a:rPr>
              <a:t>vs_emp_name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ko-KR" altLang="ko-KR" sz="1100" dirty="0">
                <a:solidFill>
                  <a:srgbClr val="FF0000"/>
                </a:solidFill>
              </a:rPr>
              <a:t>변수에 할당</a:t>
            </a:r>
            <a:r>
              <a:rPr lang="ko-KR" altLang="ko-KR" sz="1100" dirty="0"/>
              <a:t> </a:t>
            </a:r>
          </a:p>
          <a:p>
            <a:r>
              <a:rPr lang="en-US" altLang="ko-KR" sz="1100" b="1" dirty="0"/>
              <a:t>     FETCH </a:t>
            </a:r>
            <a:r>
              <a:rPr lang="en-US" altLang="ko-KR" sz="1100" b="1" dirty="0" err="1"/>
              <a:t>emp_dep_curvar</a:t>
            </a:r>
            <a:r>
              <a:rPr lang="en-US" altLang="ko-KR" sz="1100" b="1" dirty="0"/>
              <a:t> INTO </a:t>
            </a:r>
            <a:r>
              <a:rPr lang="en-US" altLang="ko-KR" sz="1100" b="1" dirty="0" err="1"/>
              <a:t>vs_emp_name</a:t>
            </a:r>
            <a:r>
              <a:rPr lang="en-US" altLang="ko-KR" sz="1100" b="1" dirty="0" smtClean="0"/>
              <a:t>;</a:t>
            </a:r>
          </a:p>
          <a:p>
            <a:r>
              <a:rPr lang="en-US" altLang="ko-KR" sz="1100" dirty="0" smtClean="0"/>
              <a:t>    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EXIT </a:t>
            </a:r>
            <a:r>
              <a:rPr lang="en-US" altLang="ko-KR" sz="1100" dirty="0"/>
              <a:t>WHEN </a:t>
            </a:r>
            <a:r>
              <a:rPr lang="en-US" altLang="ko-KR" sz="1100" dirty="0" err="1" smtClean="0"/>
              <a:t>emp_dep_curvar%NOTFOUND</a:t>
            </a:r>
            <a:r>
              <a:rPr lang="en-US" altLang="ko-KR" sz="1100" dirty="0" smtClean="0"/>
              <a:t>;</a:t>
            </a:r>
            <a:endParaRPr lang="en-US" altLang="ko-KR" sz="1100" dirty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DBMS_OUTPUT.PUT_LINE(</a:t>
            </a:r>
            <a:r>
              <a:rPr lang="en-US" altLang="ko-KR" sz="1100" dirty="0" err="1" smtClean="0"/>
              <a:t>vs_emp_name</a:t>
            </a:r>
            <a:r>
              <a:rPr lang="en-US" altLang="ko-KR" sz="1100" dirty="0"/>
              <a:t>); </a:t>
            </a:r>
            <a:r>
              <a:rPr lang="en-US" altLang="ko-KR" sz="1100" dirty="0">
                <a:solidFill>
                  <a:srgbClr val="FF0000"/>
                </a:solidFill>
              </a:rPr>
              <a:t>-- </a:t>
            </a:r>
            <a:r>
              <a:rPr lang="ko-KR" altLang="ko-KR" sz="1100" dirty="0">
                <a:solidFill>
                  <a:srgbClr val="FF0000"/>
                </a:solidFill>
              </a:rPr>
              <a:t>사원명을 </a:t>
            </a:r>
            <a:r>
              <a:rPr lang="ko-KR" altLang="ko-KR" sz="1100" dirty="0" smtClean="0">
                <a:solidFill>
                  <a:srgbClr val="FF0000"/>
                </a:solidFill>
              </a:rPr>
              <a:t>출력</a:t>
            </a:r>
            <a:endParaRPr lang="ko-KR" altLang="ko-KR" sz="1100" dirty="0"/>
          </a:p>
          <a:p>
            <a:r>
              <a:rPr lang="en-US" altLang="ko-KR" sz="1100" dirty="0"/>
              <a:t>  </a:t>
            </a:r>
            <a:endParaRPr lang="ko-KR" altLang="ko-KR" sz="1100" dirty="0"/>
          </a:p>
          <a:p>
            <a:r>
              <a:rPr lang="en-US" altLang="ko-KR" sz="1100" dirty="0"/>
              <a:t>  END LOOP; 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커서 </a:t>
            </a:r>
            <a:r>
              <a:rPr lang="ko-KR" altLang="en-US" sz="1600" b="1" dirty="0" err="1" smtClean="0"/>
              <a:t>표현식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커서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SELECT </a:t>
            </a:r>
            <a:r>
              <a:rPr lang="ko-KR" altLang="ko-KR" sz="1400" b="1" dirty="0"/>
              <a:t>문에서 </a:t>
            </a:r>
            <a:r>
              <a:rPr lang="ko-KR" altLang="ko-KR" sz="1400" b="1" dirty="0" err="1"/>
              <a:t>컬럼</a:t>
            </a:r>
            <a:r>
              <a:rPr lang="ko-KR" altLang="ko-KR" sz="1400" b="1" dirty="0"/>
              <a:t> 형태로 커서를 </a:t>
            </a:r>
            <a:r>
              <a:rPr lang="ko-KR" altLang="ko-KR" sz="1400" b="1" dirty="0" smtClean="0"/>
              <a:t>사용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/>
              <a:t>CURSOR ( </a:t>
            </a:r>
            <a:r>
              <a:rPr lang="ko-KR" altLang="ko-KR" sz="1400" b="1" i="1" dirty="0"/>
              <a:t>서브쿼리</a:t>
            </a:r>
            <a:r>
              <a:rPr lang="en-US" altLang="ko-KR" sz="1400" b="1" dirty="0"/>
              <a:t> )</a:t>
            </a:r>
            <a:endParaRPr lang="ko-KR" altLang="ko-KR" sz="1400" dirty="0"/>
          </a:p>
          <a:p>
            <a:endParaRPr lang="en-US" altLang="ko-KR" sz="1400" b="1" dirty="0" smtClean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사용 예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/>
              <a:t>   SELECT </a:t>
            </a:r>
            <a:r>
              <a:rPr lang="en-US" altLang="ko-KR" sz="1400" dirty="0" err="1"/>
              <a:t>d.department_name</a:t>
            </a:r>
            <a:r>
              <a:rPr lang="en-US" altLang="ko-KR" sz="1400" dirty="0"/>
              <a:t>,      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      </a:t>
            </a:r>
            <a:r>
              <a:rPr lang="en-US" altLang="ko-KR" sz="1400" b="1" dirty="0"/>
              <a:t>CURSOR ( </a:t>
            </a:r>
            <a:r>
              <a:rPr lang="en-US" altLang="ko-KR" sz="1400" dirty="0"/>
              <a:t>SELECT </a:t>
            </a:r>
            <a:r>
              <a:rPr lang="en-US" altLang="ko-KR" sz="1400" dirty="0" err="1"/>
              <a:t>e.emp_name</a:t>
            </a:r>
            <a:endParaRPr lang="ko-KR" altLang="ko-KR" sz="1400" dirty="0"/>
          </a:p>
          <a:p>
            <a:r>
              <a:rPr lang="en-US" altLang="ko-KR" sz="1400" dirty="0"/>
              <a:t>      </a:t>
            </a:r>
            <a:r>
              <a:rPr lang="en-US" altLang="ko-KR" sz="1400" dirty="0" smtClean="0"/>
              <a:t>                     </a:t>
            </a:r>
            <a:r>
              <a:rPr lang="en-US" altLang="ko-KR" sz="1400" dirty="0"/>
              <a:t>FROM employees e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smtClean="0"/>
              <a:t>                  </a:t>
            </a:r>
            <a:r>
              <a:rPr lang="en-US" altLang="ko-KR" sz="1400" dirty="0"/>
              <a:t>WHERE </a:t>
            </a:r>
            <a:r>
              <a:rPr lang="en-US" altLang="ko-KR" sz="1400" dirty="0" err="1"/>
              <a:t>e.department_id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d.department_id</a:t>
            </a:r>
            <a:r>
              <a:rPr lang="en-US" altLang="ko-KR" sz="1400" dirty="0"/>
              <a:t> </a:t>
            </a:r>
            <a:r>
              <a:rPr lang="en-US" altLang="ko-KR" sz="1400" b="1" dirty="0"/>
              <a:t>)</a:t>
            </a:r>
            <a:r>
              <a:rPr lang="en-US" altLang="ko-KR" sz="1400" dirty="0"/>
              <a:t> AS </a:t>
            </a:r>
            <a:r>
              <a:rPr lang="en-US" altLang="ko-KR" sz="1400" dirty="0" err="1"/>
              <a:t>emp_name</a:t>
            </a:r>
            <a:r>
              <a:rPr lang="en-US" altLang="ko-KR" sz="1400" dirty="0"/>
              <a:t>        </a:t>
            </a:r>
            <a:endParaRPr lang="ko-KR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 FROM </a:t>
            </a:r>
            <a:r>
              <a:rPr lang="en-US" altLang="ko-KR" sz="1400" dirty="0"/>
              <a:t>departments d</a:t>
            </a:r>
            <a:endParaRPr lang="ko-KR" altLang="ko-KR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/>
              <a:t>WHERE </a:t>
            </a:r>
            <a:r>
              <a:rPr lang="en-US" altLang="ko-KR" sz="1400" dirty="0" err="1"/>
              <a:t>d.department_id</a:t>
            </a:r>
            <a:r>
              <a:rPr lang="en-US" altLang="ko-KR" sz="1400" dirty="0"/>
              <a:t> = 90</a:t>
            </a:r>
            <a:r>
              <a:rPr lang="en-US" altLang="ko-KR" sz="1400" dirty="0" smtClean="0"/>
              <a:t>;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레코드란</a:t>
            </a:r>
            <a:r>
              <a:rPr lang="en-US" altLang="ko-KR" sz="1600" b="1" dirty="0" smtClean="0"/>
              <a:t>?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레코드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PL/SQL </a:t>
            </a:r>
            <a:r>
              <a:rPr lang="ko-KR" altLang="en-US" sz="1400" b="1" dirty="0" smtClean="0"/>
              <a:t>에서 제공하는 여러 </a:t>
            </a:r>
            <a:r>
              <a:rPr lang="ko-KR" altLang="en-US" sz="1400" b="1" dirty="0" err="1" smtClean="0"/>
              <a:t>원시형</a:t>
            </a:r>
            <a:r>
              <a:rPr lang="ko-KR" altLang="en-US" sz="1400" b="1" dirty="0" smtClean="0"/>
              <a:t> 데이터타입이 섞인 하나의 타입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테이블과 </a:t>
            </a:r>
            <a:r>
              <a:rPr lang="ko-KR" altLang="en-US" sz="1400" b="1" dirty="0" err="1" smtClean="0"/>
              <a:t>비슷</a:t>
            </a:r>
            <a:r>
              <a:rPr lang="en-US" altLang="ko-KR" sz="1400" b="1" dirty="0"/>
              <a:t>.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로우</a:t>
            </a:r>
            <a:r>
              <a:rPr lang="ko-KR" altLang="en-US" sz="1400" b="1" dirty="0" smtClean="0"/>
              <a:t> 수가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개인 테이블 형태임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서로 다른 유형의 데이터타입이 죽 연결된 형태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dirty="0"/>
              <a:t>● </a:t>
            </a:r>
            <a:r>
              <a:rPr lang="ko-KR" altLang="en-US" sz="1400" b="1" dirty="0" err="1" smtClean="0"/>
              <a:t>커서형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사용자 정의형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테이블 형 레코드로 구분 가능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ko-KR" altLang="en-US" sz="1400" dirty="0"/>
              <a:t>● </a:t>
            </a:r>
            <a:r>
              <a:rPr lang="ko-KR" altLang="en-US" sz="1400" b="1" dirty="0" err="1" smtClean="0"/>
              <a:t>커서형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레코드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커서 변수 형태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사용자 정의형 레코드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레코드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사용자가 직접 레코드를 정의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선언해서 사용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 smtClean="0"/>
              <a:t>● 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TYPE</a:t>
            </a:r>
            <a:r>
              <a:rPr lang="en-US" altLang="ko-KR" sz="1400" dirty="0" smtClean="0"/>
              <a:t> </a:t>
            </a:r>
            <a:r>
              <a:rPr lang="ko-KR" altLang="ko-KR" sz="1400" b="1" i="1" dirty="0" err="1"/>
              <a:t>레코드명</a:t>
            </a:r>
            <a:r>
              <a:rPr lang="ko-KR" altLang="ko-KR" sz="1400" b="1" i="1" dirty="0"/>
              <a:t> </a:t>
            </a:r>
            <a:r>
              <a:rPr lang="ko-KR" altLang="ko-KR" sz="1400" dirty="0"/>
              <a:t> </a:t>
            </a:r>
            <a:r>
              <a:rPr lang="en-US" altLang="ko-KR" sz="1400" b="1" dirty="0"/>
              <a:t>IS RECORD (</a:t>
            </a:r>
            <a:endParaRPr lang="ko-KR" altLang="ko-KR" sz="1400" dirty="0"/>
          </a:p>
          <a:p>
            <a:r>
              <a:rPr lang="en-US" altLang="ko-KR" sz="1400" b="1" dirty="0"/>
              <a:t>   </a:t>
            </a:r>
            <a:r>
              <a:rPr lang="en-US" altLang="ko-KR" sz="1400" b="1" dirty="0" smtClean="0"/>
              <a:t>        </a:t>
            </a:r>
            <a:r>
              <a:rPr lang="ko-KR" altLang="ko-KR" sz="1400" b="1" i="1" dirty="0" err="1"/>
              <a:t>필드명</a:t>
            </a:r>
            <a:r>
              <a:rPr lang="en-US" altLang="ko-KR" sz="1400" b="1" i="1" dirty="0"/>
              <a:t>1  </a:t>
            </a:r>
            <a:r>
              <a:rPr lang="ko-KR" altLang="ko-KR" sz="1400" b="1" i="1" dirty="0"/>
              <a:t>필드</a:t>
            </a:r>
            <a:r>
              <a:rPr lang="en-US" altLang="ko-KR" sz="1400" b="1" i="1" dirty="0"/>
              <a:t>1</a:t>
            </a:r>
            <a:r>
              <a:rPr lang="ko-KR" altLang="ko-KR" sz="1400" b="1" i="1" dirty="0"/>
              <a:t>타입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 [[</a:t>
            </a:r>
            <a:r>
              <a:rPr lang="en-US" altLang="ko-KR" sz="1400" b="1" dirty="0"/>
              <a:t>NOT NULL] := </a:t>
            </a:r>
            <a:r>
              <a:rPr lang="en-US" altLang="ko-KR" sz="1400" b="1" dirty="0" smtClean="0"/>
              <a:t> </a:t>
            </a:r>
            <a:r>
              <a:rPr lang="ko-KR" altLang="ko-KR" sz="1400" b="1" i="1" dirty="0" err="1" smtClean="0"/>
              <a:t>디폴트값</a:t>
            </a:r>
            <a:r>
              <a:rPr lang="en-US" altLang="ko-KR" sz="1400" b="1" dirty="0"/>
              <a:t>], </a:t>
            </a:r>
            <a:endParaRPr lang="ko-KR" altLang="ko-KR" sz="1400" dirty="0"/>
          </a:p>
          <a:p>
            <a:r>
              <a:rPr lang="en-US" altLang="ko-KR" sz="1400" b="1" dirty="0"/>
              <a:t>   </a:t>
            </a:r>
            <a:r>
              <a:rPr lang="en-US" altLang="ko-KR" sz="1400" b="1" dirty="0" smtClean="0"/>
              <a:t>        </a:t>
            </a:r>
            <a:r>
              <a:rPr lang="ko-KR" altLang="ko-KR" sz="1400" b="1" i="1" dirty="0" err="1" smtClean="0"/>
              <a:t>필드명</a:t>
            </a:r>
            <a:r>
              <a:rPr lang="en-US" altLang="ko-KR" sz="1400" b="1" i="1" dirty="0"/>
              <a:t>2  </a:t>
            </a:r>
            <a:r>
              <a:rPr lang="ko-KR" altLang="ko-KR" sz="1400" b="1" i="1" dirty="0"/>
              <a:t>필드</a:t>
            </a:r>
            <a:r>
              <a:rPr lang="en-US" altLang="ko-KR" sz="1400" b="1" i="1" dirty="0"/>
              <a:t>2</a:t>
            </a:r>
            <a:r>
              <a:rPr lang="ko-KR" altLang="ko-KR" sz="1400" b="1" i="1" dirty="0" smtClean="0"/>
              <a:t>타입</a:t>
            </a:r>
            <a:r>
              <a:rPr lang="en-US" altLang="ko-KR" sz="1400" b="1" i="1" dirty="0" smtClean="0"/>
              <a:t> 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[[NOT NULL] := </a:t>
            </a:r>
            <a:r>
              <a:rPr lang="en-US" altLang="ko-KR" sz="1400" b="1" dirty="0" smtClean="0"/>
              <a:t> </a:t>
            </a:r>
            <a:r>
              <a:rPr lang="ko-KR" altLang="ko-KR" sz="1400" b="1" i="1" dirty="0" err="1" smtClean="0"/>
              <a:t>디폴트값</a:t>
            </a:r>
            <a:r>
              <a:rPr lang="en-US" altLang="ko-KR" sz="1400" b="1" dirty="0"/>
              <a:t>],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      </a:t>
            </a:r>
            <a:r>
              <a:rPr lang="en-US" altLang="ko-KR" sz="1400" dirty="0"/>
              <a:t>…</a:t>
            </a:r>
            <a:endParaRPr lang="ko-KR" altLang="ko-KR" sz="1400" dirty="0"/>
          </a:p>
          <a:p>
            <a:r>
              <a:rPr lang="en-US" altLang="ko-KR" sz="1400" dirty="0" smtClean="0"/>
              <a:t>            );</a:t>
            </a:r>
            <a:endParaRPr lang="ko-KR" altLang="ko-KR" sz="1400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i="1" dirty="0" smtClean="0"/>
              <a:t>     </a:t>
            </a:r>
            <a:r>
              <a:rPr lang="ko-KR" altLang="ko-KR" sz="1400" b="1" i="1" dirty="0" err="1" smtClean="0"/>
              <a:t>레코드변수명</a:t>
            </a:r>
            <a:r>
              <a:rPr lang="ko-KR" altLang="ko-KR" sz="1400" b="1" i="1" dirty="0" smtClean="0"/>
              <a:t> </a:t>
            </a:r>
            <a:r>
              <a:rPr lang="ko-KR" altLang="ko-KR" sz="1400" b="1" i="1" dirty="0" err="1"/>
              <a:t>레코드명</a:t>
            </a:r>
            <a:r>
              <a:rPr lang="en-US" altLang="ko-KR" sz="1400" b="1" dirty="0" smtClean="0"/>
              <a:t>;</a:t>
            </a:r>
          </a:p>
          <a:p>
            <a:endParaRPr lang="ko-KR" altLang="ko-KR" sz="1400" dirty="0"/>
          </a:p>
          <a:p>
            <a:endParaRPr lang="en-US" altLang="ko-KR" sz="1400" b="1" dirty="0" smtClean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레코드 필드 사용 </a:t>
            </a:r>
            <a:r>
              <a:rPr lang="en-US" altLang="ko-KR" sz="1400" b="1" dirty="0" smtClean="0"/>
              <a:t>: </a:t>
            </a:r>
            <a:r>
              <a:rPr lang="ko-KR" altLang="en-US" sz="1400" b="1" dirty="0" err="1" smtClean="0"/>
              <a:t>레코드변수명</a:t>
            </a:r>
            <a:r>
              <a:rPr lang="en-US" altLang="ko-KR" sz="1400" b="1" dirty="0" smtClean="0"/>
              <a:t>.</a:t>
            </a:r>
            <a:r>
              <a:rPr lang="ko-KR" altLang="en-US" sz="1400" b="1" dirty="0" err="1" smtClean="0"/>
              <a:t>필드명</a:t>
            </a:r>
            <a:r>
              <a:rPr lang="ko-KR" altLang="en-US" sz="1400" b="1" dirty="0" smtClean="0"/>
              <a:t> 형태로 접근 가능</a:t>
            </a:r>
            <a:endParaRPr lang="en-US" altLang="ko-KR" sz="1400" b="1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err="1" smtClean="0"/>
              <a:t>테이블형</a:t>
            </a:r>
            <a:r>
              <a:rPr lang="ko-KR" altLang="en-US" sz="1600" b="1" dirty="0" smtClean="0"/>
              <a:t> 레코드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레코드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36625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b="1" dirty="0" smtClean="0"/>
              <a:t>● 특정 테이블의 </a:t>
            </a:r>
            <a:r>
              <a:rPr lang="ko-KR" altLang="en-US" sz="1400" b="1" dirty="0" err="1" smtClean="0"/>
              <a:t>컬럼</a:t>
            </a:r>
            <a:r>
              <a:rPr lang="ko-KR" altLang="en-US" sz="1400" b="1" dirty="0" smtClean="0"/>
              <a:t> 전체를 레코드로 선언해 사용 가능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 smtClean="0"/>
              <a:t>● 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ko-KR" altLang="ko-KR" sz="1400" b="1" dirty="0" err="1"/>
              <a:t>레코드변수명</a:t>
            </a:r>
            <a:r>
              <a:rPr lang="ko-KR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ko-KR" sz="1400" b="1" dirty="0" err="1" smtClean="0"/>
              <a:t>테이블명</a:t>
            </a:r>
            <a:r>
              <a:rPr lang="en-US" altLang="ko-KR" sz="1400" b="1" dirty="0" smtClean="0"/>
              <a:t>%</a:t>
            </a:r>
            <a:r>
              <a:rPr lang="en-US" altLang="ko-KR" sz="1400" b="1" dirty="0"/>
              <a:t>ROWTYPE;</a:t>
            </a:r>
            <a:endParaRPr lang="ko-KR" altLang="ko-KR" sz="1400" b="1" dirty="0"/>
          </a:p>
          <a:p>
            <a:endParaRPr lang="ko-KR" altLang="ko-KR" sz="1400" dirty="0"/>
          </a:p>
          <a:p>
            <a:r>
              <a:rPr lang="ko-KR" altLang="en-US" sz="1400" b="1" dirty="0" smtClean="0"/>
              <a:t>● 사용 예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/>
              <a:t> </a:t>
            </a:r>
            <a:r>
              <a:rPr lang="en-US" altLang="ko-KR" sz="1400" b="1" dirty="0" smtClean="0"/>
              <a:t>   </a:t>
            </a:r>
            <a:r>
              <a:rPr lang="en-US" altLang="ko-KR" sz="1400" b="1" dirty="0" err="1"/>
              <a:t>vr_dep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departments%ROWTYPE</a:t>
            </a:r>
            <a:r>
              <a:rPr lang="en-US" altLang="ko-KR" sz="1400" b="1" dirty="0" smtClean="0"/>
              <a:t>; </a:t>
            </a:r>
            <a:r>
              <a:rPr lang="en-US" altLang="ko-KR" sz="1400" dirty="0">
                <a:solidFill>
                  <a:srgbClr val="FF0000"/>
                </a:solidFill>
              </a:rPr>
              <a:t>-- </a:t>
            </a:r>
            <a:r>
              <a:rPr lang="ko-KR" altLang="ko-KR" sz="1400" dirty="0" err="1">
                <a:solidFill>
                  <a:srgbClr val="FF0000"/>
                </a:solidFill>
              </a:rPr>
              <a:t>테이블형</a:t>
            </a:r>
            <a:r>
              <a:rPr lang="ko-KR" altLang="ko-KR" sz="1400" dirty="0">
                <a:solidFill>
                  <a:srgbClr val="FF0000"/>
                </a:solidFill>
              </a:rPr>
              <a:t> 레코드 변수 선언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endParaRPr lang="en-US" altLang="ko-KR" sz="1400" b="1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smtClean="0">
                <a:solidFill>
                  <a:srgbClr val="FF0000"/>
                </a:solidFill>
              </a:rPr>
              <a:t>-- </a:t>
            </a:r>
            <a:r>
              <a:rPr lang="ko-KR" altLang="ko-KR" sz="1400" dirty="0">
                <a:solidFill>
                  <a:srgbClr val="FF0000"/>
                </a:solidFill>
              </a:rPr>
              <a:t>부서 테이블의 모든 정보를 레코드 변수에 넣는다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SELECT </a:t>
            </a:r>
            <a:r>
              <a:rPr lang="en-US" altLang="ko-KR" sz="1400" dirty="0"/>
              <a:t>*</a:t>
            </a:r>
            <a:endParaRPr lang="ko-KR" altLang="ko-KR" sz="1400" dirty="0"/>
          </a:p>
          <a:p>
            <a:r>
              <a:rPr lang="en-US" altLang="ko-KR" sz="1400" b="1" dirty="0"/>
              <a:t>    </a:t>
            </a:r>
            <a:r>
              <a:rPr lang="en-US" altLang="ko-KR" sz="1400" b="1" dirty="0" smtClean="0"/>
              <a:t>   </a:t>
            </a:r>
            <a:r>
              <a:rPr lang="en-US" altLang="ko-KR" sz="1400" b="1" dirty="0"/>
              <a:t>INTO </a:t>
            </a:r>
            <a:r>
              <a:rPr lang="en-US" altLang="ko-KR" sz="1400" b="1" dirty="0" err="1"/>
              <a:t>vr_dep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FROM departments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</a:t>
            </a:r>
            <a:r>
              <a:rPr lang="en-US" altLang="ko-KR" sz="1400" dirty="0"/>
              <a:t>WHERE </a:t>
            </a:r>
            <a:r>
              <a:rPr lang="en-US" altLang="ko-KR" sz="1400" dirty="0" err="1"/>
              <a:t>department_id</a:t>
            </a:r>
            <a:r>
              <a:rPr lang="en-US" altLang="ko-KR" sz="1400" dirty="0"/>
              <a:t> = 20;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err="1" smtClean="0"/>
              <a:t>커서형</a:t>
            </a:r>
            <a:r>
              <a:rPr lang="ko-KR" altLang="en-US" sz="1600" b="1" dirty="0" smtClean="0"/>
              <a:t> 레코드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레코드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b="1" dirty="0" smtClean="0"/>
              <a:t>● 커서를 레코드 변수로 받아 사용 </a:t>
            </a:r>
            <a:r>
              <a:rPr lang="en-US" altLang="ko-KR" sz="1400" b="1" dirty="0" smtClean="0"/>
              <a:t>: </a:t>
            </a:r>
            <a:r>
              <a:rPr lang="ko-KR" altLang="en-US" sz="1400" b="1" dirty="0" err="1" smtClean="0"/>
              <a:t>커서명</a:t>
            </a:r>
            <a:r>
              <a:rPr lang="en-US" altLang="ko-KR" sz="1400" b="1" dirty="0" smtClean="0"/>
              <a:t>%ROWTYPE </a:t>
            </a:r>
          </a:p>
          <a:p>
            <a:endParaRPr lang="en-US" altLang="ko-KR" sz="1400" b="1" dirty="0"/>
          </a:p>
          <a:p>
            <a:r>
              <a:rPr lang="ko-KR" altLang="en-US" sz="1400" b="1" dirty="0" smtClean="0"/>
              <a:t>● 사용 예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-- </a:t>
            </a:r>
            <a:r>
              <a:rPr lang="ko-KR" altLang="ko-KR" sz="1400" dirty="0">
                <a:solidFill>
                  <a:srgbClr val="FF0000"/>
                </a:solidFill>
              </a:rPr>
              <a:t>커서 선언</a:t>
            </a:r>
          </a:p>
          <a:p>
            <a:r>
              <a:rPr lang="en-US" altLang="ko-KR" sz="1400" b="1" dirty="0"/>
              <a:t>   CURSOR c1 IS</a:t>
            </a:r>
            <a:endParaRPr lang="ko-KR" altLang="ko-KR" sz="1400" dirty="0"/>
          </a:p>
          <a:p>
            <a:r>
              <a:rPr lang="en-US" altLang="ko-KR" sz="1400" b="1" dirty="0"/>
              <a:t>       SELECT </a:t>
            </a:r>
            <a:r>
              <a:rPr lang="en-US" altLang="ko-KR" sz="1400" b="1" dirty="0" err="1"/>
              <a:t>department_id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department_name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parent_id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manager_id</a:t>
            </a:r>
            <a:endParaRPr lang="ko-KR" altLang="ko-KR" sz="1400" dirty="0"/>
          </a:p>
          <a:p>
            <a:r>
              <a:rPr lang="en-US" altLang="ko-KR" sz="1400" b="1" dirty="0"/>
              <a:t>         FROM departments;       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>
                <a:solidFill>
                  <a:srgbClr val="FF0000"/>
                </a:solidFill>
              </a:rPr>
              <a:t>-- </a:t>
            </a:r>
            <a:r>
              <a:rPr lang="ko-KR" altLang="ko-KR" sz="1400" dirty="0" err="1">
                <a:solidFill>
                  <a:srgbClr val="FF0000"/>
                </a:solidFill>
              </a:rPr>
              <a:t>커서형</a:t>
            </a:r>
            <a:r>
              <a:rPr lang="ko-KR" altLang="ko-KR" sz="1400" dirty="0">
                <a:solidFill>
                  <a:srgbClr val="FF0000"/>
                </a:solidFill>
              </a:rPr>
              <a:t> 레코드 변수 선언</a:t>
            </a: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   </a:t>
            </a:r>
            <a:r>
              <a:rPr lang="en-US" altLang="ko-KR" sz="1400" b="1" dirty="0" err="1"/>
              <a:t>vr_dep</a:t>
            </a:r>
            <a:r>
              <a:rPr lang="en-US" altLang="ko-KR" sz="1400" b="1" dirty="0"/>
              <a:t>  c1%ROWTYPE</a:t>
            </a:r>
            <a:r>
              <a:rPr lang="en-US" altLang="ko-KR" sz="1400" b="1" dirty="0" smtClean="0"/>
              <a:t>;</a:t>
            </a:r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중첩 레코드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레코드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b="1" dirty="0" smtClean="0"/>
              <a:t>● 레코드의 한 필드의 타입이 또 다른 레코드 형인 경우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 smtClean="0"/>
              <a:t>● 중첩 레코드의 필드 접근 방식 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ko-KR" altLang="en-US" sz="1400" b="1" dirty="0" err="1" smtClean="0"/>
              <a:t>ㆍ</a:t>
            </a:r>
            <a:r>
              <a:rPr lang="ko-KR" altLang="en-US" sz="1400" b="1" dirty="0" smtClean="0"/>
              <a:t> 일반 필드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레코드</a:t>
            </a:r>
            <a:r>
              <a:rPr lang="en-US" altLang="ko-KR" sz="1400" b="1" dirty="0" smtClean="0"/>
              <a:t>1.</a:t>
            </a:r>
            <a:r>
              <a:rPr lang="ko-KR" altLang="en-US" sz="1400" b="1" dirty="0" err="1" smtClean="0"/>
              <a:t>필드명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 err="1" smtClean="0"/>
              <a:t>ㆍ</a:t>
            </a:r>
            <a:r>
              <a:rPr lang="ko-KR" altLang="en-US" sz="1400" b="1" dirty="0" smtClean="0"/>
              <a:t> 중첩 필드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레코드</a:t>
            </a:r>
            <a:r>
              <a:rPr lang="en-US" altLang="ko-KR" sz="1400" b="1" dirty="0" smtClean="0"/>
              <a:t>1.</a:t>
            </a:r>
            <a:r>
              <a:rPr lang="ko-KR" altLang="en-US" sz="1400" b="1" dirty="0" smtClean="0"/>
              <a:t>레코드</a:t>
            </a:r>
            <a:r>
              <a:rPr lang="en-US" altLang="ko-KR" sz="1400" b="1" dirty="0" smtClean="0"/>
              <a:t>2.</a:t>
            </a:r>
            <a:r>
              <a:rPr lang="ko-KR" altLang="en-US" sz="1400" b="1" dirty="0" err="1" smtClean="0"/>
              <a:t>필드명</a:t>
            </a:r>
            <a:endParaRPr lang="en-US" altLang="ko-KR" sz="1400" b="1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컬렉션이란</a:t>
            </a:r>
            <a:r>
              <a:rPr lang="en-US" altLang="ko-KR" sz="1600" b="1" dirty="0" smtClean="0"/>
              <a:t>?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컬렉션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b="1" dirty="0" smtClean="0"/>
              <a:t>● 레코드와 유사하지만 같은 데이터 타입의 요소로 구성되며 여러 </a:t>
            </a:r>
            <a:r>
              <a:rPr lang="ko-KR" altLang="en-US" sz="1400" b="1" dirty="0" err="1" smtClean="0"/>
              <a:t>로우를</a:t>
            </a:r>
            <a:r>
              <a:rPr lang="ko-KR" altLang="en-US" sz="1400" b="1" dirty="0" smtClean="0"/>
              <a:t> 가진 타입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 smtClean="0"/>
              <a:t>● 객체지향 프로그램의 클래스와 유사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err="1" smtClean="0">
                <a:sym typeface="Wingdings" pitchFamily="2" charset="2"/>
              </a:rPr>
              <a:t>생성자와</a:t>
            </a:r>
            <a:r>
              <a:rPr lang="ko-KR" altLang="en-US" sz="1400" b="1" dirty="0" smtClean="0">
                <a:sym typeface="Wingdings" pitchFamily="2" charset="2"/>
              </a:rPr>
              <a:t> 컬렉션 </a:t>
            </a:r>
            <a:r>
              <a:rPr lang="ko-KR" altLang="en-US" sz="1400" b="1" dirty="0" err="1" smtClean="0">
                <a:sym typeface="Wingdings" pitchFamily="2" charset="2"/>
              </a:rPr>
              <a:t>메소드</a:t>
            </a:r>
            <a:r>
              <a:rPr lang="ko-KR" altLang="en-US" sz="1400" b="1" dirty="0" smtClean="0">
                <a:sym typeface="Wingdings" pitchFamily="2" charset="2"/>
              </a:rPr>
              <a:t> 사용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ko-KR" altLang="en-US" sz="1400" b="1" dirty="0"/>
              <a:t>● 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가지 타입의 컬렉션 존재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/>
              <a:t>● </a:t>
            </a:r>
            <a:r>
              <a:rPr lang="ko-KR" altLang="en-US" sz="1400" b="1" dirty="0" smtClean="0"/>
              <a:t>연관배열 </a:t>
            </a:r>
            <a:r>
              <a:rPr lang="en-US" altLang="ko-KR" sz="1400" b="1" dirty="0" smtClean="0"/>
              <a:t>(Associative Array)</a:t>
            </a:r>
          </a:p>
          <a:p>
            <a:endParaRPr lang="en-US" altLang="ko-KR" sz="1400" b="1" dirty="0" smtClean="0"/>
          </a:p>
          <a:p>
            <a:r>
              <a:rPr lang="ko-KR" altLang="en-US" sz="1400" b="1" dirty="0" smtClean="0"/>
              <a:t>● </a:t>
            </a:r>
            <a:r>
              <a:rPr lang="en-US" altLang="ko-KR" sz="1400" b="1" dirty="0" smtClean="0"/>
              <a:t>VARRAY</a:t>
            </a:r>
          </a:p>
          <a:p>
            <a:endParaRPr lang="en-US" altLang="ko-KR" sz="1400" b="1" dirty="0"/>
          </a:p>
          <a:p>
            <a:r>
              <a:rPr lang="ko-KR" altLang="en-US" sz="1400" b="1" dirty="0"/>
              <a:t>● </a:t>
            </a:r>
            <a:r>
              <a:rPr lang="ko-KR" altLang="en-US" sz="1400" b="1" dirty="0" smtClean="0"/>
              <a:t>중첩 테이블</a:t>
            </a:r>
            <a:r>
              <a:rPr lang="en-US" altLang="ko-KR" sz="1400" b="1" dirty="0" smtClean="0"/>
              <a:t>(Nested Table)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/>
              <a:t>연관배열 </a:t>
            </a:r>
            <a:r>
              <a:rPr lang="en-US" altLang="ko-KR" sz="1600" b="1" dirty="0"/>
              <a:t>(Associative Array)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컬렉션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b="1" dirty="0" smtClean="0"/>
              <a:t>● 키</a:t>
            </a: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값으로 구성 </a:t>
            </a:r>
            <a:r>
              <a:rPr lang="en-US" altLang="ko-KR" sz="1400" b="1" dirty="0" smtClean="0"/>
              <a:t>(</a:t>
            </a:r>
            <a:r>
              <a:rPr lang="ko-KR" altLang="en-US" sz="1400" b="1" dirty="0"/>
              <a:t>키를 인덱스라고도 부르기 때문에 </a:t>
            </a:r>
            <a:r>
              <a:rPr lang="en-US" altLang="ko-KR" sz="1400" b="1" dirty="0"/>
              <a:t>Index-by </a:t>
            </a:r>
            <a:r>
              <a:rPr lang="ko-KR" altLang="en-US" sz="1400" b="1" dirty="0"/>
              <a:t>테이블 이라고도 </a:t>
            </a:r>
            <a:r>
              <a:rPr lang="ko-KR" altLang="en-US" sz="1400" b="1" dirty="0" smtClean="0"/>
              <a:t>함</a:t>
            </a:r>
            <a:r>
              <a:rPr lang="en-US" altLang="ko-KR" sz="1400" b="1" dirty="0" smtClean="0"/>
              <a:t>)</a:t>
            </a:r>
          </a:p>
          <a:p>
            <a:endParaRPr lang="en-US" altLang="ko-KR" sz="1400" b="1" dirty="0"/>
          </a:p>
          <a:p>
            <a:r>
              <a:rPr lang="ko-KR" altLang="en-US" sz="1400" b="1" dirty="0" smtClean="0"/>
              <a:t>● 전화번호부와 </a:t>
            </a:r>
            <a:r>
              <a:rPr lang="ko-KR" altLang="en-US" sz="1400" b="1" dirty="0" err="1" smtClean="0"/>
              <a:t>비슷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b="1" dirty="0"/>
              <a:t>● </a:t>
            </a:r>
            <a:r>
              <a:rPr lang="ko-KR" altLang="en-US" sz="1400" b="1" dirty="0" smtClean="0"/>
              <a:t>생성구문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TYPE </a:t>
            </a:r>
            <a:r>
              <a:rPr lang="ko-KR" altLang="ko-KR" sz="1400" b="1" i="1" dirty="0"/>
              <a:t>연관</a:t>
            </a:r>
            <a:r>
              <a:rPr lang="en-US" altLang="ko-KR" sz="1400" b="1" i="1" dirty="0"/>
              <a:t>_</a:t>
            </a:r>
            <a:r>
              <a:rPr lang="ko-KR" altLang="ko-KR" sz="1400" b="1" i="1" dirty="0" err="1"/>
              <a:t>배열명</a:t>
            </a:r>
            <a:r>
              <a:rPr lang="ko-KR" altLang="ko-KR" sz="1400" b="1" dirty="0"/>
              <a:t>  </a:t>
            </a:r>
            <a:r>
              <a:rPr lang="en-US" altLang="ko-KR" sz="1400" b="1" dirty="0"/>
              <a:t>IS TABLE OF </a:t>
            </a:r>
            <a:r>
              <a:rPr lang="ko-KR" altLang="ko-KR" sz="1400" b="1" i="1" dirty="0"/>
              <a:t>연관</a:t>
            </a:r>
            <a:r>
              <a:rPr lang="en-US" altLang="ko-KR" sz="1400" b="1" i="1" dirty="0"/>
              <a:t>_</a:t>
            </a:r>
            <a:r>
              <a:rPr lang="ko-KR" altLang="ko-KR" sz="1400" b="1" i="1" dirty="0"/>
              <a:t>배열</a:t>
            </a:r>
            <a:r>
              <a:rPr lang="en-US" altLang="ko-KR" sz="1400" b="1" i="1" dirty="0"/>
              <a:t>_</a:t>
            </a:r>
            <a:r>
              <a:rPr lang="ko-KR" altLang="ko-KR" sz="1400" b="1" i="1" dirty="0"/>
              <a:t>값타입</a:t>
            </a:r>
            <a:r>
              <a:rPr lang="ko-KR" altLang="ko-KR" sz="1400" b="1" dirty="0"/>
              <a:t>  </a:t>
            </a:r>
            <a:r>
              <a:rPr lang="en-US" altLang="ko-KR" sz="1400" b="1" dirty="0"/>
              <a:t>INDEX BY </a:t>
            </a:r>
            <a:r>
              <a:rPr lang="ko-KR" altLang="ko-KR" sz="1400" b="1" i="1" dirty="0"/>
              <a:t>인덱스타입 </a:t>
            </a:r>
            <a:r>
              <a:rPr lang="en-US" altLang="ko-KR" sz="1400" b="1" dirty="0" smtClean="0"/>
              <a:t>;</a:t>
            </a:r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 smtClean="0"/>
              <a:t>● 인덱스타입으로는 문자형과 </a:t>
            </a:r>
            <a:r>
              <a:rPr lang="en-US" altLang="ko-KR" sz="1400" b="1" dirty="0" smtClean="0"/>
              <a:t>PLS_INTEGER </a:t>
            </a:r>
            <a:r>
              <a:rPr lang="ko-KR" altLang="en-US" sz="1400" b="1" dirty="0" smtClean="0"/>
              <a:t>타입이 </a:t>
            </a:r>
            <a:r>
              <a:rPr lang="ko-KR" altLang="en-US" sz="1400" b="1" dirty="0"/>
              <a:t>올 수 있음</a:t>
            </a:r>
            <a:endParaRPr lang="ko-KR" altLang="ko-KR" sz="1400" dirty="0"/>
          </a:p>
          <a:p>
            <a:endParaRPr lang="en-US" altLang="ko-KR" sz="1400" b="1" dirty="0" smtClean="0"/>
          </a:p>
          <a:p>
            <a:r>
              <a:rPr lang="ko-KR" altLang="en-US" sz="1400" b="1" dirty="0" smtClean="0"/>
              <a:t>● </a:t>
            </a:r>
            <a:r>
              <a:rPr lang="ko-KR" altLang="ko-KR" sz="1400" b="1" dirty="0"/>
              <a:t>연관</a:t>
            </a:r>
            <a:r>
              <a:rPr lang="en-US" altLang="ko-KR" sz="1400" b="1" dirty="0"/>
              <a:t>_</a:t>
            </a:r>
            <a:r>
              <a:rPr lang="ko-KR" altLang="ko-KR" sz="1400" b="1" dirty="0"/>
              <a:t>배열</a:t>
            </a:r>
            <a:r>
              <a:rPr lang="en-US" altLang="ko-KR" sz="1400" b="1" dirty="0"/>
              <a:t>_</a:t>
            </a:r>
            <a:r>
              <a:rPr lang="ko-KR" altLang="ko-KR" sz="1400" b="1" dirty="0" err="1"/>
              <a:t>변수명</a:t>
            </a:r>
            <a:r>
              <a:rPr lang="en-US" altLang="ko-KR" sz="1400" b="1" dirty="0"/>
              <a:t>(</a:t>
            </a:r>
            <a:r>
              <a:rPr lang="ko-KR" altLang="ko-KR" sz="1400" b="1" dirty="0"/>
              <a:t>인덱스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형태로 접근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b="1" dirty="0"/>
              <a:t>● </a:t>
            </a:r>
            <a:r>
              <a:rPr lang="ko-KR" altLang="en-US" sz="1400" b="1" dirty="0" smtClean="0"/>
              <a:t>크기 제한이 없음 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99592" y="2348880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85293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84818"/>
                </a:solidFill>
              </a:rPr>
              <a:t>커서</a:t>
            </a:r>
            <a:r>
              <a:rPr lang="en-US" altLang="ko-KR" sz="3200" b="1" dirty="0">
                <a:solidFill>
                  <a:srgbClr val="F84818"/>
                </a:solidFill>
              </a:rPr>
              <a:t>, </a:t>
            </a:r>
            <a:r>
              <a:rPr lang="ko-KR" altLang="en-US" sz="3200" b="1" dirty="0">
                <a:solidFill>
                  <a:srgbClr val="F84818"/>
                </a:solidFill>
              </a:rPr>
              <a:t>레코드</a:t>
            </a:r>
            <a:r>
              <a:rPr lang="en-US" altLang="ko-KR" sz="3200" b="1" dirty="0">
                <a:solidFill>
                  <a:srgbClr val="F84818"/>
                </a:solidFill>
              </a:rPr>
              <a:t>, </a:t>
            </a:r>
            <a:r>
              <a:rPr lang="ko-KR" altLang="en-US" sz="3200" b="1" dirty="0">
                <a:solidFill>
                  <a:srgbClr val="F84818"/>
                </a:solidFill>
              </a:rPr>
              <a:t>컬렉션을 살펴보자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둘째 마당</a:t>
            </a:r>
            <a:r>
              <a:rPr lang="en-US" altLang="ko-KR" sz="1600" dirty="0"/>
              <a:t>. </a:t>
            </a:r>
            <a:r>
              <a:rPr lang="ko-KR" altLang="en-US" sz="1600" dirty="0"/>
              <a:t>복잡한 비즈니스 </a:t>
            </a:r>
            <a:r>
              <a:rPr lang="ko-KR" altLang="en-US" sz="1600" dirty="0" err="1"/>
              <a:t>로직을</a:t>
            </a:r>
            <a:r>
              <a:rPr lang="ko-KR" altLang="en-US" sz="1600" dirty="0"/>
              <a:t> 처리하는 </a:t>
            </a:r>
            <a:r>
              <a:rPr lang="en-US" altLang="ko-KR" sz="1600" dirty="0"/>
              <a:t>PL/SQL 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64096" y="2420888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11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VARRY (</a:t>
            </a:r>
            <a:r>
              <a:rPr lang="en-US" altLang="ko-KR" sz="1600" b="1" dirty="0"/>
              <a:t>Variable-Size </a:t>
            </a:r>
            <a:r>
              <a:rPr lang="en-US" altLang="ko-KR" sz="1600" b="1" dirty="0" smtClean="0"/>
              <a:t>Array)</a:t>
            </a:r>
            <a:endParaRPr lang="en-US" altLang="ko-KR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컬렉션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b="1" dirty="0" smtClean="0"/>
              <a:t>● 선언 시 크기 지정하므로 크기 제한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지정한 크기보다 많은 요소 입력 시 오류 발생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/>
          </a:p>
          <a:p>
            <a:r>
              <a:rPr lang="ko-KR" altLang="en-US" sz="1400" b="1" dirty="0"/>
              <a:t>● </a:t>
            </a:r>
            <a:r>
              <a:rPr lang="ko-KR" altLang="en-US" sz="1400" b="1" dirty="0" smtClean="0"/>
              <a:t>인덱스타입은 </a:t>
            </a:r>
            <a:r>
              <a:rPr lang="ko-KR" altLang="en-US" sz="1400" b="1" dirty="0" err="1" smtClean="0"/>
              <a:t>숫자형만</a:t>
            </a:r>
            <a:r>
              <a:rPr lang="ko-KR" altLang="en-US" sz="1400" b="1" dirty="0" smtClean="0"/>
              <a:t> 가능하며 자동 </a:t>
            </a:r>
            <a:r>
              <a:rPr lang="ko-KR" altLang="en-US" sz="1400" b="1" dirty="0" err="1" smtClean="0"/>
              <a:t>채번됨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최</a:t>
            </a:r>
            <a:r>
              <a:rPr lang="ko-KR" altLang="en-US" sz="1400" b="1" dirty="0">
                <a:sym typeface="Wingdings" pitchFamily="2" charset="2"/>
              </a:rPr>
              <a:t>소</a:t>
            </a:r>
            <a:r>
              <a:rPr lang="ko-KR" altLang="en-US" sz="1400" b="1" dirty="0" smtClean="0">
                <a:sym typeface="Wingdings" pitchFamily="2" charset="2"/>
              </a:rPr>
              <a:t>값은 </a:t>
            </a:r>
            <a:r>
              <a:rPr lang="en-US" altLang="ko-KR" sz="1400" b="1" dirty="0" smtClean="0">
                <a:sym typeface="Wingdings" pitchFamily="2" charset="2"/>
              </a:rPr>
              <a:t>1</a:t>
            </a:r>
            <a:endParaRPr lang="ko-KR" altLang="ko-KR" sz="1400" dirty="0"/>
          </a:p>
          <a:p>
            <a:endParaRPr lang="en-US" altLang="ko-KR" sz="1400" b="1" dirty="0"/>
          </a:p>
          <a:p>
            <a:r>
              <a:rPr lang="ko-KR" altLang="en-US" sz="1400" b="1" dirty="0" smtClean="0"/>
              <a:t>● 생성구문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/>
              <a:t>TYPE </a:t>
            </a:r>
            <a:r>
              <a:rPr lang="en-US" altLang="ko-KR" sz="1400" b="1" i="1" dirty="0"/>
              <a:t>VARRAY</a:t>
            </a:r>
            <a:r>
              <a:rPr lang="ko-KR" altLang="ko-KR" sz="1400" b="1" i="1" dirty="0"/>
              <a:t>명</a:t>
            </a:r>
            <a:r>
              <a:rPr lang="ko-KR" altLang="ko-KR" sz="1400" b="1" dirty="0"/>
              <a:t>  </a:t>
            </a:r>
            <a:r>
              <a:rPr lang="en-US" altLang="ko-KR" sz="1400" b="1" dirty="0"/>
              <a:t>IS VARRAY(</a:t>
            </a:r>
            <a:r>
              <a:rPr lang="ko-KR" altLang="ko-KR" sz="1400" b="1" i="1" dirty="0"/>
              <a:t>최대크기</a:t>
            </a:r>
            <a:r>
              <a:rPr lang="en-US" altLang="ko-KR" sz="1400" b="1" dirty="0"/>
              <a:t>) OF </a:t>
            </a:r>
            <a:r>
              <a:rPr lang="ko-KR" altLang="ko-KR" sz="1400" b="1" i="1" dirty="0" err="1"/>
              <a:t>요소값</a:t>
            </a:r>
            <a:r>
              <a:rPr lang="en-US" altLang="ko-KR" sz="1400" b="1" i="1" dirty="0"/>
              <a:t>_</a:t>
            </a:r>
            <a:r>
              <a:rPr lang="ko-KR" altLang="ko-KR" sz="1400" b="1" i="1" dirty="0"/>
              <a:t>타입 </a:t>
            </a:r>
            <a:r>
              <a:rPr lang="en-US" altLang="ko-KR" sz="1400" b="1" dirty="0"/>
              <a:t>;</a:t>
            </a:r>
            <a:endParaRPr lang="ko-KR" altLang="ko-KR" sz="1400" dirty="0"/>
          </a:p>
          <a:p>
            <a:endParaRPr lang="en-US" altLang="ko-KR" sz="1400" b="1" dirty="0"/>
          </a:p>
          <a:p>
            <a:r>
              <a:rPr lang="ko-KR" altLang="en-US" sz="1400" b="1" dirty="0" smtClean="0"/>
              <a:t>● </a:t>
            </a:r>
            <a:r>
              <a:rPr lang="ko-KR" altLang="en-US" sz="1400" b="1" dirty="0" err="1" smtClean="0"/>
              <a:t>생성자를</a:t>
            </a:r>
            <a:r>
              <a:rPr lang="ko-KR" altLang="en-US" sz="1400" b="1" dirty="0" smtClean="0"/>
              <a:t> 사용해 초기화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초기화 전에는 접근 불가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 smtClean="0"/>
          </a:p>
          <a:p>
            <a:r>
              <a:rPr lang="ko-KR" altLang="en-US" sz="1400" b="1" dirty="0" smtClean="0"/>
              <a:t>● </a:t>
            </a:r>
            <a:r>
              <a:rPr lang="ko-KR" altLang="ko-KR" sz="1400" b="1" dirty="0" err="1"/>
              <a:t>변수명</a:t>
            </a:r>
            <a:r>
              <a:rPr lang="en-US" altLang="ko-KR" sz="1400" b="1" dirty="0"/>
              <a:t>(</a:t>
            </a:r>
            <a:r>
              <a:rPr lang="ko-KR" altLang="ko-KR" sz="1400" b="1" dirty="0"/>
              <a:t>인덱스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형태로 접근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b="1" dirty="0"/>
              <a:t>● </a:t>
            </a:r>
            <a:r>
              <a:rPr lang="ko-KR" altLang="en-US" sz="1400" b="1" dirty="0" smtClean="0"/>
              <a:t>일반 테이블의 </a:t>
            </a:r>
            <a:r>
              <a:rPr lang="ko-KR" altLang="en-US" sz="1400" b="1" dirty="0" err="1" smtClean="0"/>
              <a:t>컬럼</a:t>
            </a:r>
            <a:r>
              <a:rPr lang="ko-KR" altLang="en-US" sz="1400" b="1" dirty="0" smtClean="0"/>
              <a:t> 타입으로 사용 가능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 smtClean="0">
                <a:sym typeface="Wingdings" pitchFamily="2" charset="2"/>
              </a:rPr>
              <a:t> CREATE OR REPLACE TYPE </a:t>
            </a:r>
            <a:r>
              <a:rPr lang="ko-KR" altLang="en-US" sz="1400" b="1" dirty="0" smtClean="0">
                <a:sym typeface="Wingdings" pitchFamily="2" charset="2"/>
              </a:rPr>
              <a:t>구문으로 </a:t>
            </a:r>
            <a:r>
              <a:rPr lang="en-US" altLang="ko-KR" sz="1400" b="1" dirty="0" smtClean="0">
                <a:sym typeface="Wingdings" pitchFamily="2" charset="2"/>
              </a:rPr>
              <a:t>VARRAY </a:t>
            </a:r>
            <a:r>
              <a:rPr lang="ko-KR" altLang="en-US" sz="1400" b="1" dirty="0" smtClean="0">
                <a:sym typeface="Wingdings" pitchFamily="2" charset="2"/>
              </a:rPr>
              <a:t>형의 </a:t>
            </a:r>
            <a:r>
              <a:rPr lang="en-US" altLang="ko-KR" sz="1400" b="1" dirty="0" smtClean="0">
                <a:sym typeface="Wingdings" pitchFamily="2" charset="2"/>
              </a:rPr>
              <a:t>TYPE </a:t>
            </a:r>
            <a:r>
              <a:rPr lang="ko-KR" altLang="en-US" sz="1400" b="1" dirty="0" smtClean="0">
                <a:sym typeface="Wingdings" pitchFamily="2" charset="2"/>
              </a:rPr>
              <a:t>객체 생성 후 사용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중첩 테이블</a:t>
            </a:r>
            <a:r>
              <a:rPr lang="en-US" altLang="ko-KR" sz="1600" b="1" dirty="0" smtClean="0"/>
              <a:t> (Nested Table)</a:t>
            </a:r>
            <a:endParaRPr lang="en-US" altLang="ko-KR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컬렉션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b="1" dirty="0" smtClean="0"/>
              <a:t>● 크기 제한이 없고 </a:t>
            </a:r>
            <a:r>
              <a:rPr lang="ko-KR" altLang="en-US" sz="1400" b="1" dirty="0" err="1" smtClean="0"/>
              <a:t>숫자형</a:t>
            </a:r>
            <a:r>
              <a:rPr lang="ko-KR" altLang="en-US" sz="1400" b="1" dirty="0" smtClean="0"/>
              <a:t> 인덱스만 사용 가능하며 </a:t>
            </a:r>
            <a:r>
              <a:rPr lang="ko-KR" altLang="en-US" sz="1400" b="1" dirty="0" err="1" smtClean="0"/>
              <a:t>생성자를</a:t>
            </a:r>
            <a:r>
              <a:rPr lang="ko-KR" altLang="en-US" sz="1400" b="1" dirty="0" smtClean="0"/>
              <a:t> 사용해 초기화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/>
          </a:p>
          <a:p>
            <a:r>
              <a:rPr lang="ko-KR" altLang="en-US" sz="1400" b="1" dirty="0"/>
              <a:t>● </a:t>
            </a:r>
            <a:r>
              <a:rPr lang="ko-KR" altLang="en-US" sz="1400" b="1" dirty="0" smtClean="0"/>
              <a:t>연관 배열보다는 </a:t>
            </a:r>
            <a:r>
              <a:rPr lang="en-US" altLang="ko-KR" sz="1400" b="1" dirty="0" smtClean="0"/>
              <a:t>VARRAY</a:t>
            </a:r>
            <a:r>
              <a:rPr lang="ko-KR" altLang="en-US" sz="1400" b="1" dirty="0" smtClean="0"/>
              <a:t>와 유사</a:t>
            </a:r>
            <a:endParaRPr lang="ko-KR" altLang="ko-KR" sz="1400" dirty="0"/>
          </a:p>
          <a:p>
            <a:endParaRPr lang="en-US" altLang="ko-KR" sz="1400" b="1" dirty="0"/>
          </a:p>
          <a:p>
            <a:r>
              <a:rPr lang="ko-KR" altLang="en-US" sz="1400" b="1" dirty="0" smtClean="0"/>
              <a:t>● 생성구문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/>
              <a:t>TYPE </a:t>
            </a:r>
            <a:r>
              <a:rPr lang="ko-KR" altLang="ko-KR" sz="1400" b="1" i="1" dirty="0"/>
              <a:t>중첩</a:t>
            </a:r>
            <a:r>
              <a:rPr lang="en-US" altLang="ko-KR" sz="1400" b="1" i="1" dirty="0"/>
              <a:t>_</a:t>
            </a:r>
            <a:r>
              <a:rPr lang="ko-KR" altLang="ko-KR" sz="1400" b="1" i="1" dirty="0" err="1"/>
              <a:t>테이블명</a:t>
            </a:r>
            <a:r>
              <a:rPr lang="ko-KR" altLang="ko-KR" sz="1400" b="1" dirty="0"/>
              <a:t>  </a:t>
            </a:r>
            <a:r>
              <a:rPr lang="en-US" altLang="ko-KR" sz="1400" b="1" dirty="0"/>
              <a:t>IS TABLE OF </a:t>
            </a:r>
            <a:r>
              <a:rPr lang="ko-KR" altLang="ko-KR" sz="1400" b="1" i="1" dirty="0"/>
              <a:t>값타입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;</a:t>
            </a:r>
          </a:p>
          <a:p>
            <a:endParaRPr lang="en-US" altLang="ko-KR" sz="1400" b="1" dirty="0"/>
          </a:p>
          <a:p>
            <a:r>
              <a:rPr lang="ko-KR" altLang="en-US" sz="1400" b="1" dirty="0"/>
              <a:t>● 일반 테이블의 </a:t>
            </a:r>
            <a:r>
              <a:rPr lang="ko-KR" altLang="en-US" sz="1400" b="1" dirty="0" err="1"/>
              <a:t>컬럼</a:t>
            </a:r>
            <a:r>
              <a:rPr lang="ko-KR" altLang="en-US" sz="1400" b="1" dirty="0"/>
              <a:t> 타입으로 사용 가능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en-US" altLang="ko-KR" sz="1400" b="1" dirty="0" smtClean="0">
                <a:sym typeface="Wingdings" pitchFamily="2" charset="2"/>
              </a:rPr>
              <a:t>   </a:t>
            </a:r>
            <a:r>
              <a:rPr lang="en-US" altLang="ko-KR" sz="1400" b="1" dirty="0">
                <a:sym typeface="Wingdings" pitchFamily="2" charset="2"/>
              </a:rPr>
              <a:t>CREATE OR REPLACE TYPE </a:t>
            </a:r>
            <a:r>
              <a:rPr lang="ko-KR" altLang="en-US" sz="1400" b="1" dirty="0">
                <a:sym typeface="Wingdings" pitchFamily="2" charset="2"/>
              </a:rPr>
              <a:t>구문으로 </a:t>
            </a:r>
            <a:r>
              <a:rPr lang="ko-KR" altLang="en-US" sz="1400" b="1" dirty="0" smtClean="0">
                <a:sym typeface="Wingdings" pitchFamily="2" charset="2"/>
              </a:rPr>
              <a:t>중첩테이블 형의 </a:t>
            </a:r>
            <a:r>
              <a:rPr lang="en-US" altLang="ko-KR" sz="1400" b="1" dirty="0">
                <a:sym typeface="Wingdings" pitchFamily="2" charset="2"/>
              </a:rPr>
              <a:t>TYPE </a:t>
            </a:r>
            <a:r>
              <a:rPr lang="ko-KR" altLang="en-US" sz="1400" b="1" dirty="0">
                <a:sym typeface="Wingdings" pitchFamily="2" charset="2"/>
              </a:rPr>
              <a:t>객체 생성 후 사용</a:t>
            </a:r>
            <a:endParaRPr lang="en-US" altLang="ko-KR" sz="1400" b="1" dirty="0">
              <a:sym typeface="Wingdings" pitchFamily="2" charset="2"/>
            </a:endParaRPr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86357" y="2123559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b="1" dirty="0" smtClean="0"/>
              <a:t>● 컬렉션 요소에 접근해 값을 가져오거나 수정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삭제하는 일련의 빌트인 </a:t>
            </a:r>
            <a:r>
              <a:rPr lang="ko-KR" altLang="en-US" sz="1400" b="1" dirty="0" err="1" smtClean="0"/>
              <a:t>메소드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 smtClean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컬렉션 </a:t>
            </a:r>
            <a:r>
              <a:rPr lang="ko-KR" altLang="en-US" sz="1600" b="1" dirty="0" err="1" smtClean="0"/>
              <a:t>메소드</a:t>
            </a:r>
            <a:endParaRPr lang="en-US" altLang="ko-KR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컬렉션</a:t>
            </a:r>
            <a:endParaRPr lang="ko-KR" altLang="en-US" sz="28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64399"/>
              </p:ext>
            </p:extLst>
          </p:nvPr>
        </p:nvGraphicFramePr>
        <p:xfrm>
          <a:off x="827584" y="2852936"/>
          <a:ext cx="7488832" cy="2736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6172"/>
                <a:gridCol w="960203"/>
                <a:gridCol w="5272457"/>
              </a:tblGrid>
              <a:tr h="2487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 err="1">
                          <a:solidFill>
                            <a:schemeClr val="tx1"/>
                          </a:solidFill>
                          <a:effectLst/>
                        </a:rPr>
                        <a:t>메소드명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chemeClr val="tx1"/>
                          </a:solidFill>
                          <a:effectLst/>
                        </a:rPr>
                        <a:t>메소드 타입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DELETE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chemeClr val="tx1"/>
                          </a:solidFill>
                          <a:effectLst/>
                        </a:rPr>
                        <a:t>프로시저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chemeClr val="tx1"/>
                          </a:solidFill>
                          <a:effectLst/>
                        </a:rPr>
                        <a:t>컬렉션 요소를 삭제한다</a:t>
                      </a: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TRIM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프로시저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VARRAY</a:t>
                      </a: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나 중첩 테이블의 끝에서 요소를 삭제한다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EXTEND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프로시저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VARRAY</a:t>
                      </a:r>
                      <a:r>
                        <a:rPr lang="ko-KR" sz="900" kern="100">
                          <a:solidFill>
                            <a:schemeClr val="tx1"/>
                          </a:solidFill>
                          <a:effectLst/>
                        </a:rPr>
                        <a:t>나 중첩 테이블의 끝에 요소를 추가한다</a:t>
                      </a: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EXISTS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함수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VARRAY</a:t>
                      </a:r>
                      <a:r>
                        <a:rPr lang="ko-KR" sz="900" kern="100">
                          <a:solidFill>
                            <a:schemeClr val="tx1"/>
                          </a:solidFill>
                          <a:effectLst/>
                        </a:rPr>
                        <a:t>나 중첩 테이블에 특정 요소가 존재하면</a:t>
                      </a: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 TRUE</a:t>
                      </a:r>
                      <a:r>
                        <a:rPr lang="ko-KR" sz="900" kern="100">
                          <a:solidFill>
                            <a:schemeClr val="tx1"/>
                          </a:solidFill>
                          <a:effectLst/>
                        </a:rPr>
                        <a:t>를 반환한다</a:t>
                      </a: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FIRST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chemeClr val="tx1"/>
                          </a:solidFill>
                          <a:effectLst/>
                        </a:rPr>
                        <a:t>함수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컬렉션이 첫 번째 인덱스를 반환한다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LAST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chemeClr val="tx1"/>
                          </a:solidFill>
                          <a:effectLst/>
                        </a:rPr>
                        <a:t>함수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컬렉션의 마지막 인덱스를 반환한다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함수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컬렉션의 요소의 총 수를 반환한다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LIMIT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chemeClr val="tx1"/>
                          </a:solidFill>
                          <a:effectLst/>
                        </a:rPr>
                        <a:t>함수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컬렉션이 가질 수 있는 요소의 최대수를 반환한다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PRIOR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함수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특정 인덱스 이전의 인덱스를 반환한다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24875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NEXT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함수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특정 인덱스 다음의 인덱스를 반환한다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사용자 정의 데이터 타입</a:t>
            </a:r>
            <a:endParaRPr lang="en-US" altLang="ko-KR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컬렉션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b="1" dirty="0" smtClean="0"/>
              <a:t>● </a:t>
            </a:r>
            <a:r>
              <a:rPr lang="en-US" altLang="ko-KR" sz="1400" b="1" dirty="0" smtClean="0"/>
              <a:t>VARCHAR2, NUMBER </a:t>
            </a:r>
            <a:r>
              <a:rPr lang="ko-KR" altLang="en-US" sz="1400" b="1" dirty="0" smtClean="0"/>
              <a:t>같은 빌트인 타입이 아닌 사용자가 직접 정의해 사용하는 데이터 타입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/>
          </a:p>
          <a:p>
            <a:r>
              <a:rPr lang="ko-KR" altLang="en-US" sz="1400" b="1" dirty="0"/>
              <a:t>● 사용자 정의 타입으로 </a:t>
            </a:r>
            <a:r>
              <a:rPr lang="en-US" altLang="ko-KR" sz="1400" b="1" dirty="0"/>
              <a:t>VARRY</a:t>
            </a:r>
            <a:r>
              <a:rPr lang="ko-KR" altLang="en-US" sz="1400" b="1" dirty="0"/>
              <a:t>와 중첩 </a:t>
            </a:r>
            <a:r>
              <a:rPr lang="ko-KR" altLang="en-US" sz="1400" b="1" dirty="0" smtClean="0"/>
              <a:t>테이블</a:t>
            </a:r>
            <a:r>
              <a:rPr lang="en-US" altLang="ko-KR" sz="1400" b="1" dirty="0" smtClean="0"/>
              <a:t>, OBJECT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타입 생성 가능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 smtClean="0"/>
              <a:t>● </a:t>
            </a:r>
            <a:r>
              <a:rPr lang="en-US" altLang="ko-KR" sz="1400" b="1" dirty="0"/>
              <a:t>CREATE OR REPLACE TYPE </a:t>
            </a:r>
            <a:r>
              <a:rPr lang="ko-KR" altLang="en-US" sz="1400" b="1" dirty="0"/>
              <a:t>구문으로 생성</a:t>
            </a:r>
            <a:endParaRPr lang="ko-KR" altLang="ko-KR" sz="1400" dirty="0"/>
          </a:p>
          <a:p>
            <a:endParaRPr lang="en-US" altLang="ko-KR" sz="1400" b="1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b="1" dirty="0"/>
              <a:t>VARRAY</a:t>
            </a:r>
            <a:r>
              <a:rPr lang="en-US" altLang="ko-KR" sz="1400" dirty="0"/>
              <a:t>   : </a:t>
            </a:r>
            <a:r>
              <a:rPr lang="en-US" altLang="ko-KR" sz="1400" b="1" dirty="0"/>
              <a:t>CREATE OR REPLACE TYPE </a:t>
            </a:r>
            <a:r>
              <a:rPr lang="ko-KR" altLang="ko-KR" sz="1400" b="1" i="1" dirty="0" err="1"/>
              <a:t>타입명</a:t>
            </a:r>
            <a:r>
              <a:rPr lang="en-US" altLang="ko-KR" sz="1400" b="1" dirty="0"/>
              <a:t> IS VARRAY(</a:t>
            </a:r>
            <a:r>
              <a:rPr lang="ko-KR" altLang="ko-KR" sz="1400" b="1" i="1" dirty="0"/>
              <a:t>최대크기</a:t>
            </a:r>
            <a:r>
              <a:rPr lang="en-US" altLang="ko-KR" sz="1400" b="1" dirty="0"/>
              <a:t>) OF </a:t>
            </a:r>
            <a:r>
              <a:rPr lang="ko-KR" altLang="ko-KR" sz="1400" b="1" i="1" dirty="0"/>
              <a:t>값타입</a:t>
            </a:r>
            <a:r>
              <a:rPr lang="en-US" altLang="ko-KR" sz="1400" b="1" dirty="0"/>
              <a:t> ;</a:t>
            </a:r>
            <a:endParaRPr lang="ko-KR" altLang="ko-KR" sz="1400" dirty="0"/>
          </a:p>
          <a:p>
            <a:r>
              <a:rPr lang="en-US" altLang="ko-KR" sz="1400" b="1" dirty="0"/>
              <a:t> 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ko-KR" altLang="ko-KR" sz="1400" b="1" dirty="0"/>
              <a:t>중첩 테이블</a:t>
            </a:r>
            <a:r>
              <a:rPr lang="en-US" altLang="ko-KR" sz="1400" dirty="0"/>
              <a:t> : </a:t>
            </a:r>
            <a:r>
              <a:rPr lang="en-US" altLang="ko-KR" sz="1400" b="1" dirty="0"/>
              <a:t>CREATE OR REPLACE TYPE </a:t>
            </a:r>
            <a:r>
              <a:rPr lang="ko-KR" altLang="ko-KR" sz="1400" b="1" i="1" dirty="0" err="1"/>
              <a:t>타입명</a:t>
            </a:r>
            <a:r>
              <a:rPr lang="en-US" altLang="ko-KR" sz="1400" b="1" dirty="0"/>
              <a:t> IS TABLE OF </a:t>
            </a:r>
            <a:r>
              <a:rPr lang="ko-KR" altLang="ko-KR" sz="1400" b="1" i="1" dirty="0"/>
              <a:t>값타입</a:t>
            </a:r>
            <a:r>
              <a:rPr lang="en-US" altLang="ko-KR" sz="1400" b="1" dirty="0"/>
              <a:t> 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b="1" dirty="0"/>
              <a:t>OBJECT</a:t>
            </a:r>
            <a:r>
              <a:rPr lang="en-US" altLang="ko-KR" sz="1400" dirty="0"/>
              <a:t>     : </a:t>
            </a:r>
            <a:r>
              <a:rPr lang="en-US" altLang="ko-KR" sz="1400" b="1" dirty="0"/>
              <a:t>CREATE OR REPLACE TYPE </a:t>
            </a:r>
            <a:r>
              <a:rPr lang="ko-KR" altLang="ko-KR" sz="1400" b="1" i="1" dirty="0" err="1"/>
              <a:t>타입명</a:t>
            </a:r>
            <a:r>
              <a:rPr lang="en-US" altLang="ko-KR" sz="1400" b="1" dirty="0"/>
              <a:t> IS OBJECT (</a:t>
            </a:r>
            <a:endParaRPr lang="ko-KR" altLang="ko-KR" sz="1400" dirty="0"/>
          </a:p>
          <a:p>
            <a:r>
              <a:rPr lang="en-US" altLang="ko-KR" sz="1400" b="1" dirty="0"/>
              <a:t>                          </a:t>
            </a:r>
            <a:r>
              <a:rPr lang="ko-KR" altLang="ko-KR" sz="1400" b="1" i="1" dirty="0"/>
              <a:t>멤버</a:t>
            </a:r>
            <a:r>
              <a:rPr lang="en-US" altLang="ko-KR" sz="1400" b="1" i="1" dirty="0"/>
              <a:t>1  </a:t>
            </a:r>
            <a:r>
              <a:rPr lang="ko-KR" altLang="ko-KR" sz="1400" b="1" i="1" dirty="0"/>
              <a:t>멤버</a:t>
            </a:r>
            <a:r>
              <a:rPr lang="en-US" altLang="ko-KR" sz="1400" b="1" i="1" dirty="0"/>
              <a:t>1_</a:t>
            </a:r>
            <a:r>
              <a:rPr lang="ko-KR" altLang="ko-KR" sz="1400" b="1" i="1" dirty="0"/>
              <a:t>데이터 타입</a:t>
            </a:r>
            <a:r>
              <a:rPr lang="en-US" altLang="ko-KR" sz="1400" b="1" i="1" dirty="0"/>
              <a:t>, </a:t>
            </a:r>
            <a:endParaRPr lang="ko-KR" altLang="ko-KR" sz="1400" dirty="0"/>
          </a:p>
          <a:p>
            <a:r>
              <a:rPr lang="en-US" altLang="ko-KR" sz="1400" b="1" dirty="0"/>
              <a:t>                          </a:t>
            </a:r>
            <a:r>
              <a:rPr lang="ko-KR" altLang="ko-KR" sz="1400" b="1" i="1" dirty="0"/>
              <a:t>멤버</a:t>
            </a:r>
            <a:r>
              <a:rPr lang="en-US" altLang="ko-KR" sz="1400" b="1" i="1" dirty="0"/>
              <a:t>2  </a:t>
            </a:r>
            <a:r>
              <a:rPr lang="ko-KR" altLang="ko-KR" sz="1400" b="1" i="1" dirty="0"/>
              <a:t>멤버</a:t>
            </a:r>
            <a:r>
              <a:rPr lang="en-US" altLang="ko-KR" sz="1400" b="1" i="1" dirty="0"/>
              <a:t>2_</a:t>
            </a:r>
            <a:r>
              <a:rPr lang="ko-KR" altLang="ko-KR" sz="1400" b="1" i="1" dirty="0"/>
              <a:t>데이터 타입</a:t>
            </a:r>
            <a:r>
              <a:rPr lang="en-US" altLang="ko-KR" sz="1400" b="1" i="1" dirty="0"/>
              <a:t>, </a:t>
            </a:r>
            <a:endParaRPr lang="ko-KR" altLang="ko-KR" sz="1400" dirty="0"/>
          </a:p>
          <a:p>
            <a:r>
              <a:rPr lang="en-US" altLang="ko-KR" sz="1400" b="1" dirty="0"/>
              <a:t>                          … </a:t>
            </a:r>
            <a:endParaRPr lang="ko-KR" altLang="ko-KR" sz="1400" dirty="0"/>
          </a:p>
          <a:p>
            <a:r>
              <a:rPr lang="en-US" altLang="ko-KR" sz="1400" b="1" dirty="0" smtClean="0"/>
              <a:t>                     );</a:t>
            </a:r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다차원 컬렉션</a:t>
            </a:r>
            <a:endParaRPr lang="en-US" altLang="ko-KR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컬렉션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b="1" dirty="0" smtClean="0"/>
              <a:t>● 컬렉션의 요소 타입이 </a:t>
            </a:r>
            <a:r>
              <a:rPr lang="en-US" altLang="ko-KR" sz="1400" b="1" dirty="0" smtClean="0"/>
              <a:t>VARCHAR2, NUMBER </a:t>
            </a:r>
            <a:r>
              <a:rPr lang="ko-KR" altLang="en-US" sz="1400" b="1" dirty="0" smtClean="0"/>
              <a:t>같은 빌트인 타입이 아닌 또 다른 컬렉션인 경우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컬렉션 안에 또 다른 컬렉션이 있는 형태라서 다차원 컬렉션이라고 함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b="1" dirty="0"/>
              <a:t>● </a:t>
            </a:r>
            <a:r>
              <a:rPr lang="ko-KR" altLang="en-US" sz="1400" b="1" dirty="0" smtClean="0"/>
              <a:t>사용 예</a:t>
            </a:r>
            <a:endParaRPr lang="en-US" altLang="ko-KR" sz="1400" b="1" dirty="0" smtClean="0"/>
          </a:p>
          <a:p>
            <a:endParaRPr lang="en-US" altLang="ko-KR" sz="1200" b="1" dirty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smtClean="0">
                <a:solidFill>
                  <a:srgbClr val="FF0000"/>
                </a:solidFill>
              </a:rPr>
              <a:t>-- </a:t>
            </a:r>
            <a:r>
              <a:rPr lang="ko-KR" altLang="ko-KR" sz="1200" dirty="0">
                <a:solidFill>
                  <a:srgbClr val="FF0000"/>
                </a:solidFill>
              </a:rPr>
              <a:t>첫 번째</a:t>
            </a:r>
            <a:r>
              <a:rPr lang="en-US" altLang="ko-KR" sz="1200" dirty="0">
                <a:solidFill>
                  <a:srgbClr val="FF0000"/>
                </a:solidFill>
              </a:rPr>
              <a:t> VARRAY </a:t>
            </a:r>
            <a:r>
              <a:rPr lang="ko-KR" altLang="ko-KR" sz="1200" dirty="0" smtClean="0">
                <a:solidFill>
                  <a:srgbClr val="FF0000"/>
                </a:solidFill>
              </a:rPr>
              <a:t>타입선언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    TYPE </a:t>
            </a:r>
            <a:r>
              <a:rPr lang="en-US" altLang="ko-KR" sz="1200" b="1" dirty="0"/>
              <a:t>va_type1</a:t>
            </a:r>
            <a:r>
              <a:rPr lang="en-US" altLang="ko-KR" sz="1200" dirty="0"/>
              <a:t>  IS VARRAY(5) OF NUMBER;</a:t>
            </a:r>
            <a:endParaRPr lang="ko-KR" altLang="ko-KR" sz="1200" dirty="0"/>
          </a:p>
          <a:p>
            <a:r>
              <a:rPr lang="en-US" altLang="ko-KR" sz="1200" dirty="0"/>
              <a:t>    </a:t>
            </a:r>
            <a:endParaRPr lang="ko-KR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-- </a:t>
            </a:r>
            <a:r>
              <a:rPr lang="en-US" altLang="ko-KR" sz="1200" dirty="0" smtClean="0">
                <a:solidFill>
                  <a:srgbClr val="FF0000"/>
                </a:solidFill>
              </a:rPr>
              <a:t>va_type1</a:t>
            </a:r>
            <a:r>
              <a:rPr lang="ko-KR" altLang="ko-KR" sz="1200" dirty="0">
                <a:solidFill>
                  <a:srgbClr val="FF0000"/>
                </a:solidFill>
              </a:rPr>
              <a:t>을 요소 타입으로 하는</a:t>
            </a:r>
            <a:r>
              <a:rPr lang="en-US" altLang="ko-KR" sz="1200" dirty="0">
                <a:solidFill>
                  <a:srgbClr val="FF0000"/>
                </a:solidFill>
              </a:rPr>
              <a:t> VARRAY </a:t>
            </a:r>
            <a:r>
              <a:rPr lang="ko-KR" altLang="ko-KR" sz="1200" dirty="0">
                <a:solidFill>
                  <a:srgbClr val="FF0000"/>
                </a:solidFill>
              </a:rPr>
              <a:t>타입 </a:t>
            </a:r>
            <a:r>
              <a:rPr lang="ko-KR" altLang="ko-KR" sz="1200" dirty="0" smtClean="0">
                <a:solidFill>
                  <a:srgbClr val="FF0000"/>
                </a:solidFill>
              </a:rPr>
              <a:t>선언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    TYPE </a:t>
            </a:r>
            <a:r>
              <a:rPr lang="en-US" altLang="ko-KR" sz="1200" b="1" dirty="0"/>
              <a:t>va_type11</a:t>
            </a:r>
            <a:r>
              <a:rPr lang="en-US" altLang="ko-KR" sz="1200" dirty="0"/>
              <a:t>  IS VARRAY(3) OF </a:t>
            </a:r>
            <a:r>
              <a:rPr lang="en-US" altLang="ko-KR" sz="1200" b="1" dirty="0"/>
              <a:t>va_type1</a:t>
            </a:r>
            <a:r>
              <a:rPr lang="en-US" altLang="ko-KR" sz="1200" b="1" dirty="0" smtClean="0"/>
              <a:t>;</a:t>
            </a:r>
          </a:p>
          <a:p>
            <a:endParaRPr lang="en-US" altLang="ko-KR" sz="12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VARRAY </a:t>
            </a:r>
            <a:r>
              <a:rPr lang="ko-KR" altLang="en-US" sz="1600" b="1" dirty="0" err="1" smtClean="0"/>
              <a:t>컬럼</a:t>
            </a:r>
            <a:r>
              <a:rPr lang="ko-KR" altLang="en-US" sz="1600" b="1" dirty="0" smtClean="0"/>
              <a:t> 타입</a:t>
            </a:r>
            <a:endParaRPr lang="en-US" altLang="ko-KR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컬렉션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30162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b="1" dirty="0" smtClean="0"/>
              <a:t>● 일반 테이블의 </a:t>
            </a:r>
            <a:r>
              <a:rPr lang="ko-KR" altLang="en-US" sz="1400" b="1" dirty="0" err="1" smtClean="0"/>
              <a:t>컬럼</a:t>
            </a:r>
            <a:r>
              <a:rPr lang="ko-KR" altLang="en-US" sz="1400" b="1" dirty="0" smtClean="0"/>
              <a:t> 타입으로 </a:t>
            </a:r>
            <a:r>
              <a:rPr lang="en-US" altLang="ko-KR" sz="1400" b="1" dirty="0" smtClean="0"/>
              <a:t>VARRAY </a:t>
            </a:r>
            <a:r>
              <a:rPr lang="ko-KR" altLang="en-US" sz="1400" b="1" dirty="0" smtClean="0"/>
              <a:t>타입 사용 가능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b="1" dirty="0"/>
              <a:t>● </a:t>
            </a:r>
            <a:r>
              <a:rPr lang="ko-KR" altLang="en-US" sz="1400" b="1" dirty="0" smtClean="0"/>
              <a:t>사용 예</a:t>
            </a:r>
            <a:endParaRPr lang="en-US" altLang="ko-KR" sz="1400" b="1" dirty="0" smtClean="0"/>
          </a:p>
          <a:p>
            <a:endParaRPr lang="en-US" altLang="ko-KR" sz="1200" b="1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smtClean="0">
                <a:solidFill>
                  <a:srgbClr val="FF0000"/>
                </a:solidFill>
              </a:rPr>
              <a:t>-- </a:t>
            </a:r>
            <a:r>
              <a:rPr lang="ko-KR" altLang="ko-KR" sz="1200" dirty="0" smtClean="0">
                <a:solidFill>
                  <a:srgbClr val="FF0000"/>
                </a:solidFill>
              </a:rPr>
              <a:t>국가 </a:t>
            </a:r>
            <a:r>
              <a:rPr lang="ko-KR" altLang="ko-KR" sz="1200" dirty="0">
                <a:solidFill>
                  <a:srgbClr val="FF0000"/>
                </a:solidFill>
              </a:rPr>
              <a:t>이름을 가지고 있는</a:t>
            </a:r>
            <a:r>
              <a:rPr lang="en-US" altLang="ko-KR" sz="1200" dirty="0">
                <a:solidFill>
                  <a:srgbClr val="FF0000"/>
                </a:solidFill>
              </a:rPr>
              <a:t> VARRAY </a:t>
            </a:r>
            <a:r>
              <a:rPr lang="ko-KR" altLang="ko-KR" sz="1200" dirty="0">
                <a:solidFill>
                  <a:srgbClr val="FF0000"/>
                </a:solidFill>
              </a:rPr>
              <a:t>타입 생성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    CREATE </a:t>
            </a:r>
            <a:r>
              <a:rPr lang="en-US" altLang="ko-KR" sz="1200" b="1" dirty="0"/>
              <a:t>OR REPLACE TYPE </a:t>
            </a:r>
            <a:r>
              <a:rPr lang="en-US" altLang="ko-KR" sz="1200" b="1" dirty="0" err="1"/>
              <a:t>country_var</a:t>
            </a:r>
            <a:r>
              <a:rPr lang="en-US" altLang="ko-KR" sz="1200" b="1" dirty="0"/>
              <a:t> IS VARRAY(7) OF VARCHAR2(30);</a:t>
            </a:r>
            <a:endParaRPr lang="ko-KR" altLang="ko-KR" sz="1200" dirty="0"/>
          </a:p>
          <a:p>
            <a:r>
              <a:rPr lang="en-US" altLang="ko-KR" sz="1200" dirty="0"/>
              <a:t> </a:t>
            </a:r>
            <a:endParaRPr lang="ko-KR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smtClean="0">
                <a:solidFill>
                  <a:srgbClr val="FF0000"/>
                </a:solidFill>
              </a:rPr>
              <a:t>-- </a:t>
            </a:r>
            <a:r>
              <a:rPr lang="ko-KR" altLang="ko-KR" sz="1200" dirty="0" err="1">
                <a:solidFill>
                  <a:srgbClr val="FF0000"/>
                </a:solidFill>
              </a:rPr>
              <a:t>대륙별</a:t>
            </a:r>
            <a:r>
              <a:rPr lang="ko-KR" altLang="ko-KR" sz="1200" dirty="0">
                <a:solidFill>
                  <a:srgbClr val="FF0000"/>
                </a:solidFill>
              </a:rPr>
              <a:t> 국가 리스트를 담을 테이블 </a:t>
            </a:r>
            <a:r>
              <a:rPr lang="ko-KR" altLang="ko-KR" sz="1200" dirty="0" smtClean="0">
                <a:solidFill>
                  <a:srgbClr val="FF0000"/>
                </a:solidFill>
              </a:rPr>
              <a:t>생성</a:t>
            </a:r>
          </a:p>
          <a:p>
            <a:r>
              <a:rPr lang="en-US" altLang="ko-KR" sz="1200" b="1" dirty="0" smtClean="0"/>
              <a:t>   CREATE TABLE ch11_continent ( </a:t>
            </a:r>
            <a:endParaRPr lang="ko-KR" altLang="ko-KR" sz="1200" dirty="0" smtClean="0"/>
          </a:p>
          <a:p>
            <a:r>
              <a:rPr lang="en-US" altLang="ko-KR" sz="1200" dirty="0" smtClean="0"/>
              <a:t>              </a:t>
            </a:r>
            <a:r>
              <a:rPr lang="en-US" altLang="ko-KR" sz="1200" b="1" dirty="0"/>
              <a:t>continent   VARCHAR2(50),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-- </a:t>
            </a:r>
            <a:r>
              <a:rPr lang="ko-KR" altLang="ko-KR" sz="1200" dirty="0" err="1">
                <a:solidFill>
                  <a:srgbClr val="FF0000"/>
                </a:solidFill>
              </a:rPr>
              <a:t>대륙명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     </a:t>
            </a:r>
            <a:r>
              <a:rPr lang="en-US" altLang="ko-KR" sz="1200" dirty="0" smtClean="0"/>
              <a:t>         </a:t>
            </a:r>
            <a:r>
              <a:rPr lang="en-US" altLang="ko-KR" sz="1200" b="1" dirty="0" err="1"/>
              <a:t>country_nm</a:t>
            </a:r>
            <a:r>
              <a:rPr lang="en-US" altLang="ko-KR" sz="1200" b="1" dirty="0"/>
              <a:t>  </a:t>
            </a:r>
            <a:r>
              <a:rPr lang="en-US" altLang="ko-KR" sz="1200" b="1" dirty="0" err="1"/>
              <a:t>country_var</a:t>
            </a:r>
            <a:r>
              <a:rPr lang="en-US" altLang="ko-KR" sz="1200" dirty="0"/>
              <a:t>  </a:t>
            </a:r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-- </a:t>
            </a:r>
            <a:r>
              <a:rPr lang="ko-KR" altLang="ko-KR" sz="1200" dirty="0" err="1">
                <a:solidFill>
                  <a:srgbClr val="FF0000"/>
                </a:solidFill>
              </a:rPr>
              <a:t>국가명을</a:t>
            </a:r>
            <a:r>
              <a:rPr lang="ko-KR" altLang="ko-KR" sz="1200" dirty="0">
                <a:solidFill>
                  <a:srgbClr val="FF0000"/>
                </a:solidFill>
              </a:rPr>
              <a:t> 넣을</a:t>
            </a:r>
            <a:r>
              <a:rPr lang="en-US" altLang="ko-KR" sz="1200" dirty="0">
                <a:solidFill>
                  <a:srgbClr val="FF0000"/>
                </a:solidFill>
              </a:rPr>
              <a:t> VARRAY </a:t>
            </a:r>
            <a:r>
              <a:rPr lang="ko-KR" altLang="ko-KR" sz="1200" dirty="0" err="1">
                <a:solidFill>
                  <a:srgbClr val="FF0000"/>
                </a:solidFill>
              </a:rPr>
              <a:t>타입컬럼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b="1" dirty="0"/>
              <a:t>            );</a:t>
            </a:r>
            <a:endParaRPr lang="ko-KR" altLang="ko-KR" sz="1200" dirty="0"/>
          </a:p>
          <a:p>
            <a:endParaRPr lang="en-US" altLang="ko-KR" sz="12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중첩테이블</a:t>
            </a:r>
            <a:r>
              <a:rPr lang="en-US" altLang="ko-KR" sz="1600" b="1" dirty="0" smtClean="0"/>
              <a:t> </a:t>
            </a:r>
            <a:r>
              <a:rPr lang="ko-KR" altLang="en-US" sz="1600" b="1" dirty="0" err="1" smtClean="0"/>
              <a:t>컬럼</a:t>
            </a:r>
            <a:r>
              <a:rPr lang="ko-KR" altLang="en-US" sz="1600" b="1" dirty="0" smtClean="0"/>
              <a:t> 타입</a:t>
            </a:r>
            <a:endParaRPr lang="en-US" altLang="ko-KR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컬렉션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33855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b="1" dirty="0" smtClean="0"/>
              <a:t>● 일반 테이블의 </a:t>
            </a:r>
            <a:r>
              <a:rPr lang="ko-KR" altLang="en-US" sz="1400" b="1" dirty="0" err="1" smtClean="0"/>
              <a:t>컬럼</a:t>
            </a:r>
            <a:r>
              <a:rPr lang="ko-KR" altLang="en-US" sz="1400" b="1" dirty="0" smtClean="0"/>
              <a:t> 타입으로 중첩테이블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타입 사용 가능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b="1" dirty="0"/>
              <a:t>● </a:t>
            </a:r>
            <a:r>
              <a:rPr lang="ko-KR" altLang="en-US" sz="1400" b="1" dirty="0" smtClean="0"/>
              <a:t>사용 예</a:t>
            </a:r>
            <a:endParaRPr lang="en-US" altLang="ko-KR" sz="1400" b="1" dirty="0" smtClean="0"/>
          </a:p>
          <a:p>
            <a:endParaRPr lang="en-US" altLang="ko-KR" sz="1200" b="1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smtClean="0">
                <a:solidFill>
                  <a:srgbClr val="FF0000"/>
                </a:solidFill>
              </a:rPr>
              <a:t>-- </a:t>
            </a:r>
            <a:r>
              <a:rPr lang="ko-KR" altLang="en-US" sz="1200" dirty="0" smtClean="0">
                <a:solidFill>
                  <a:srgbClr val="FF0000"/>
                </a:solidFill>
              </a:rPr>
              <a:t>중첩 테이블 타입 선언 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    </a:t>
            </a:r>
            <a:r>
              <a:rPr lang="en-US" altLang="ko-KR" sz="1200" b="1" dirty="0"/>
              <a:t>CREATE OR REPLACE TYPE </a:t>
            </a:r>
            <a:r>
              <a:rPr lang="en-US" altLang="ko-KR" sz="1200" b="1" dirty="0" err="1"/>
              <a:t>country_nt</a:t>
            </a:r>
            <a:r>
              <a:rPr lang="en-US" altLang="ko-KR" sz="1200" b="1" dirty="0"/>
              <a:t> IS TABLE OF VARCHAR2(30);</a:t>
            </a:r>
            <a:endParaRPr lang="ko-KR" altLang="ko-KR" sz="1200" dirty="0"/>
          </a:p>
          <a:p>
            <a:r>
              <a:rPr lang="en-US" altLang="ko-KR" sz="1200" dirty="0"/>
              <a:t> </a:t>
            </a:r>
            <a:endParaRPr lang="ko-KR" altLang="ko-KR" sz="1200" dirty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smtClean="0">
                <a:solidFill>
                  <a:srgbClr val="FF0000"/>
                </a:solidFill>
              </a:rPr>
              <a:t>--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country_nt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라는 중첩테이블 타입의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컬럼을</a:t>
            </a:r>
            <a:r>
              <a:rPr lang="ko-KR" altLang="en-US" sz="1200" dirty="0" smtClean="0">
                <a:solidFill>
                  <a:srgbClr val="FF0000"/>
                </a:solidFill>
              </a:rPr>
              <a:t> 가진 테이블 생성</a:t>
            </a:r>
            <a:endParaRPr lang="ko-KR" altLang="ko-KR" sz="1200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   </a:t>
            </a:r>
            <a:r>
              <a:rPr lang="en-US" altLang="ko-KR" sz="1200" b="1" dirty="0"/>
              <a:t>CREATE TABLE ch11_continent_nt ( </a:t>
            </a:r>
            <a:endParaRPr lang="ko-KR" altLang="ko-KR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b="1" dirty="0"/>
              <a:t>continent   VARCHAR2(50),</a:t>
            </a:r>
            <a:r>
              <a:rPr lang="en-US" altLang="ko-KR" sz="1200" dirty="0"/>
              <a:t> -- </a:t>
            </a:r>
            <a:r>
              <a:rPr lang="ko-KR" altLang="ko-KR" sz="1200" dirty="0" err="1"/>
              <a:t>대륙명</a:t>
            </a:r>
            <a:endParaRPr lang="ko-KR" altLang="ko-KR" sz="1200" dirty="0"/>
          </a:p>
          <a:p>
            <a:r>
              <a:rPr lang="en-US" altLang="ko-KR" sz="1200" b="1" dirty="0"/>
              <a:t>            </a:t>
            </a:r>
            <a:r>
              <a:rPr lang="en-US" altLang="ko-KR" sz="1200" b="1" dirty="0" err="1"/>
              <a:t>country_nm</a:t>
            </a:r>
            <a:r>
              <a:rPr lang="en-US" altLang="ko-KR" sz="1200" b="1" dirty="0"/>
              <a:t>  </a:t>
            </a:r>
            <a:r>
              <a:rPr lang="en-US" altLang="ko-KR" sz="1200" b="1" dirty="0" err="1"/>
              <a:t>country_nt</a:t>
            </a:r>
            <a:r>
              <a:rPr lang="en-US" altLang="ko-KR" sz="1200" dirty="0"/>
              <a:t>    -- </a:t>
            </a:r>
            <a:r>
              <a:rPr lang="ko-KR" altLang="ko-KR" sz="1200" dirty="0" err="1"/>
              <a:t>국가명을</a:t>
            </a:r>
            <a:r>
              <a:rPr lang="ko-KR" altLang="ko-KR" sz="1200" dirty="0"/>
              <a:t> 넣을 중첩 테이블 타입</a:t>
            </a:r>
          </a:p>
          <a:p>
            <a:r>
              <a:rPr lang="en-US" altLang="ko-KR" sz="1200" b="1" dirty="0"/>
              <a:t>            )</a:t>
            </a:r>
            <a:endParaRPr lang="ko-KR" altLang="ko-KR" sz="1200" dirty="0"/>
          </a:p>
          <a:p>
            <a:r>
              <a:rPr lang="en-US" altLang="ko-KR" sz="1200" b="1" dirty="0" smtClean="0"/>
              <a:t>     NESTED </a:t>
            </a:r>
            <a:r>
              <a:rPr lang="en-US" altLang="ko-KR" sz="1200" b="1" dirty="0"/>
              <a:t>TABLE </a:t>
            </a:r>
            <a:r>
              <a:rPr lang="en-US" altLang="ko-KR" sz="1200" b="1" dirty="0" err="1"/>
              <a:t>country_nm</a:t>
            </a:r>
            <a:r>
              <a:rPr lang="en-US" altLang="ko-KR" sz="1200" b="1" dirty="0"/>
              <a:t> STORE AS </a:t>
            </a:r>
            <a:r>
              <a:rPr lang="en-US" altLang="ko-KR" sz="1200" b="1" dirty="0" err="1" smtClean="0"/>
              <a:t>country_nm_nt</a:t>
            </a:r>
            <a:r>
              <a:rPr lang="en-US" altLang="ko-KR" sz="1200" b="1" dirty="0" smtClean="0"/>
              <a:t>  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-–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중첩테이블의 경우 별도의 저장공간 명시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; </a:t>
            </a:r>
          </a:p>
          <a:p>
            <a:endParaRPr lang="en-US" altLang="ko-KR" sz="12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/>
              <a:t>컬렉션 </a:t>
            </a:r>
            <a:r>
              <a:rPr lang="ko-KR" altLang="en-US" sz="1600" b="1" dirty="0" err="1" smtClean="0"/>
              <a:t>타입별</a:t>
            </a:r>
            <a:r>
              <a:rPr lang="ko-KR" altLang="en-US" sz="1600" b="1" dirty="0" smtClean="0"/>
              <a:t> 비교</a:t>
            </a:r>
            <a:endParaRPr lang="en-US" altLang="ko-KR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컬렉션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75960"/>
              </p:ext>
            </p:extLst>
          </p:nvPr>
        </p:nvGraphicFramePr>
        <p:xfrm>
          <a:off x="755576" y="2348882"/>
          <a:ext cx="7560840" cy="3312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8250"/>
                <a:gridCol w="1831664"/>
                <a:gridCol w="2263538"/>
                <a:gridCol w="2197388"/>
              </a:tblGrid>
              <a:tr h="3279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solidFill>
                            <a:schemeClr val="tx1"/>
                          </a:solidFill>
                          <a:effectLst/>
                        </a:rPr>
                        <a:t>연관 배열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1"/>
                          </a:solidFill>
                          <a:effectLst/>
                        </a:rPr>
                        <a:t>VARRAY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중첩 테이블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68911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생성구문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TYPE </a:t>
                      </a:r>
                      <a:r>
                        <a:rPr lang="ko-KR" sz="900" kern="100" dirty="0">
                          <a:effectLst/>
                        </a:rPr>
                        <a:t>명칭 </a:t>
                      </a:r>
                      <a:r>
                        <a:rPr lang="en-US" sz="900" kern="100" dirty="0">
                          <a:effectLst/>
                        </a:rPr>
                        <a:t>IS TABLE OF </a:t>
                      </a:r>
                      <a:r>
                        <a:rPr lang="ko-KR" sz="900" kern="100" dirty="0">
                          <a:effectLst/>
                        </a:rPr>
                        <a:t>값타입 </a:t>
                      </a:r>
                      <a:r>
                        <a:rPr lang="en-US" sz="900" kern="100" dirty="0">
                          <a:effectLst/>
                        </a:rPr>
                        <a:t>INDEX BY </a:t>
                      </a:r>
                      <a:r>
                        <a:rPr lang="ko-KR" sz="900" kern="100" dirty="0">
                          <a:effectLst/>
                        </a:rPr>
                        <a:t>인덱스타입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TYPE </a:t>
                      </a:r>
                      <a:r>
                        <a:rPr lang="ko-KR" sz="900" kern="100" dirty="0">
                          <a:effectLst/>
                        </a:rPr>
                        <a:t>명칭 </a:t>
                      </a:r>
                      <a:r>
                        <a:rPr lang="en-US" sz="900" kern="100" dirty="0">
                          <a:effectLst/>
                        </a:rPr>
                        <a:t>IS VARRAY(</a:t>
                      </a:r>
                      <a:r>
                        <a:rPr lang="ko-KR" sz="900" kern="100" dirty="0">
                          <a:effectLst/>
                        </a:rPr>
                        <a:t>최대크기</a:t>
                      </a:r>
                      <a:r>
                        <a:rPr lang="en-US" sz="900" kern="100" dirty="0">
                          <a:effectLst/>
                        </a:rPr>
                        <a:t>) OF </a:t>
                      </a:r>
                      <a:r>
                        <a:rPr lang="ko-KR" sz="900" kern="100" dirty="0">
                          <a:effectLst/>
                        </a:rPr>
                        <a:t>값타입</a:t>
                      </a:r>
                      <a:r>
                        <a:rPr lang="en-US" sz="900" kern="100" dirty="0">
                          <a:effectLst/>
                        </a:rPr>
                        <a:t>;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TYPE </a:t>
                      </a:r>
                      <a:r>
                        <a:rPr lang="ko-KR" sz="900" kern="100" dirty="0">
                          <a:effectLst/>
                        </a:rPr>
                        <a:t>명칭 </a:t>
                      </a:r>
                      <a:r>
                        <a:rPr lang="en-US" sz="900" kern="100" dirty="0">
                          <a:effectLst/>
                        </a:rPr>
                        <a:t>IS TABLE OF </a:t>
                      </a:r>
                      <a:r>
                        <a:rPr lang="ko-KR" sz="900" kern="100" dirty="0">
                          <a:effectLst/>
                        </a:rPr>
                        <a:t>값타입</a:t>
                      </a:r>
                      <a:r>
                        <a:rPr lang="en-US" sz="900" kern="100" dirty="0">
                          <a:effectLst/>
                        </a:rPr>
                        <a:t>;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790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크기제한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</a:rPr>
                        <a:t>없음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있음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없음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790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생성자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</a:rPr>
                        <a:t>없음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있음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있음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790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인덱스타입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</a:rPr>
                        <a:t>숫자</a:t>
                      </a:r>
                      <a:r>
                        <a:rPr lang="en-US" sz="900" kern="100" dirty="0">
                          <a:effectLst/>
                        </a:rPr>
                        <a:t>, </a:t>
                      </a:r>
                      <a:r>
                        <a:rPr lang="ko-KR" sz="900" kern="100" dirty="0">
                          <a:effectLst/>
                        </a:rPr>
                        <a:t>문자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숫자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숫자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790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사용자 정의타입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</a:rPr>
                        <a:t>불가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선언가능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선언가능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790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테이블컬럼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</a:rPr>
                        <a:t>불가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</a:rPr>
                        <a:t>사용가능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사용가능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790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TABLE </a:t>
                      </a: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함수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</a:rPr>
                        <a:t>불가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</a:rPr>
                        <a:t>사용가능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>
                          <a:effectLst/>
                        </a:rPr>
                        <a:t>사용가능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790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</a:rPr>
                        <a:t>DML </a:t>
                      </a: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</a:rPr>
                        <a:t>부분처리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</a:rPr>
                        <a:t>불가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</a:rPr>
                        <a:t>불가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dirty="0">
                          <a:effectLst/>
                        </a:rPr>
                        <a:t>가능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932040" y="3874356"/>
            <a:ext cx="675341" cy="447056"/>
            <a:chOff x="395536" y="1757809"/>
            <a:chExt cx="720080" cy="476672"/>
          </a:xfrm>
        </p:grpSpPr>
        <p:sp>
          <p:nvSpPr>
            <p:cNvPr id="11" name="순서도: 처리 1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580112" y="3875113"/>
            <a:ext cx="39604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 smtClean="0"/>
              <a:t>커서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레코드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컬렉션</a:t>
            </a:r>
            <a:endParaRPr lang="en-US" altLang="ko-KR" sz="20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932040" y="4537436"/>
            <a:ext cx="675341" cy="475740"/>
            <a:chOff x="395536" y="1757809"/>
            <a:chExt cx="720080" cy="507256"/>
          </a:xfrm>
        </p:grpSpPr>
        <p:sp>
          <p:nvSpPr>
            <p:cNvPr id="34" name="순서도: 처리 33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7503" y="621944"/>
            <a:ext cx="5432343" cy="523220"/>
          </a:xfrm>
          <a:prstGeom prst="rect">
            <a:avLst/>
          </a:prstGeom>
          <a:noFill/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커서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레코드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컬렉션을 살펴보자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4932040" y="5185508"/>
            <a:ext cx="675341" cy="475740"/>
            <a:chOff x="395536" y="1757809"/>
            <a:chExt cx="720080" cy="507256"/>
          </a:xfrm>
        </p:grpSpPr>
        <p:sp>
          <p:nvSpPr>
            <p:cNvPr id="16" name="순서도: 처리 15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커서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커서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/>
              <a:t>특정 </a:t>
            </a:r>
            <a:r>
              <a:rPr lang="en-US" altLang="ko-KR" sz="1400" b="1" dirty="0"/>
              <a:t>SQL </a:t>
            </a:r>
            <a:r>
              <a:rPr lang="ko-KR" altLang="en-US" sz="1400" b="1" dirty="0"/>
              <a:t>문장을 처리한 결과를 담고 있는 </a:t>
            </a:r>
            <a:r>
              <a:rPr lang="ko-KR" altLang="en-US" sz="1400" b="1" dirty="0" smtClean="0"/>
              <a:t>영역을 </a:t>
            </a:r>
            <a:r>
              <a:rPr lang="ko-KR" altLang="en-US" sz="1400" b="1" dirty="0"/>
              <a:t>가리키는 일종의 </a:t>
            </a:r>
            <a:r>
              <a:rPr lang="ko-KR" altLang="en-US" sz="1400" b="1" dirty="0" smtClean="0"/>
              <a:t>포인터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묵시적 커서</a:t>
            </a:r>
            <a:r>
              <a:rPr lang="en-US" altLang="ko-KR" sz="1400" b="1" dirty="0"/>
              <a:t>(Implicit cursor)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ko-KR" sz="1400" dirty="0" err="1"/>
              <a:t>오라클</a:t>
            </a:r>
            <a:r>
              <a:rPr lang="ko-KR" altLang="ko-KR" sz="1400" dirty="0"/>
              <a:t> 내부에서 자동으로 생성되어 사용하는 커서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명시적 커서</a:t>
            </a:r>
            <a:r>
              <a:rPr lang="en-US" altLang="ko-KR" sz="1400" b="1" dirty="0" smtClean="0"/>
              <a:t>(Explicit </a:t>
            </a:r>
            <a:r>
              <a:rPr lang="en-US" altLang="ko-KR" sz="1400" b="1" dirty="0"/>
              <a:t>cursor)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: </a:t>
            </a:r>
            <a:r>
              <a:rPr lang="ko-KR" altLang="en-US" sz="1400" dirty="0"/>
              <a:t>사용자가 직접 정의해서 사용하는 </a:t>
            </a:r>
            <a:r>
              <a:rPr lang="ko-KR" altLang="en-US" sz="1400" dirty="0" smtClean="0"/>
              <a:t>커서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커서 속성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dirty="0" err="1"/>
              <a:t>ㆍ</a:t>
            </a:r>
            <a:r>
              <a:rPr lang="ko-KR" altLang="en-US" sz="1400" dirty="0"/>
              <a:t> </a:t>
            </a:r>
            <a:r>
              <a:rPr lang="en-US" altLang="ko-KR" sz="1400" b="1" dirty="0" smtClean="0"/>
              <a:t>SQL%FOUND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</a:t>
            </a:r>
            <a:r>
              <a:rPr lang="ko-KR" altLang="ko-KR" sz="1400" dirty="0"/>
              <a:t>패치 </a:t>
            </a:r>
            <a:r>
              <a:rPr lang="ko-KR" altLang="ko-KR" sz="1400" dirty="0" err="1"/>
              <a:t>로우</a:t>
            </a:r>
            <a:r>
              <a:rPr lang="ko-KR" altLang="ko-KR" sz="1400" dirty="0"/>
              <a:t> 수가</a:t>
            </a:r>
            <a:r>
              <a:rPr lang="en-US" altLang="ko-KR" sz="1400" dirty="0"/>
              <a:t> 1</a:t>
            </a:r>
            <a:r>
              <a:rPr lang="ko-KR" altLang="ko-KR" sz="1400" dirty="0"/>
              <a:t>개 이상이면</a:t>
            </a:r>
            <a:r>
              <a:rPr lang="en-US" altLang="ko-KR" sz="1400" dirty="0"/>
              <a:t> TRUE, </a:t>
            </a:r>
            <a:r>
              <a:rPr lang="ko-KR" altLang="ko-KR" sz="1400" dirty="0"/>
              <a:t>아니면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FALSE </a:t>
            </a:r>
            <a:r>
              <a:rPr lang="ko-KR" altLang="en-US" sz="1400" dirty="0" smtClean="0"/>
              <a:t>반환</a:t>
            </a:r>
            <a:endParaRPr lang="en-US" altLang="ko-KR" sz="1400" dirty="0" smtClean="0"/>
          </a:p>
          <a:p>
            <a:endParaRPr lang="en-US" altLang="ko-KR" sz="1400" b="1" dirty="0" smtClean="0"/>
          </a:p>
          <a:p>
            <a:r>
              <a:rPr lang="ko-KR" altLang="en-US" sz="1400" dirty="0" err="1"/>
              <a:t>ㆍ</a:t>
            </a:r>
            <a:r>
              <a:rPr lang="ko-KR" altLang="en-US" sz="1400" dirty="0"/>
              <a:t> </a:t>
            </a:r>
            <a:r>
              <a:rPr lang="en-US" altLang="ko-KR" sz="1400" b="1" dirty="0"/>
              <a:t>SQL%NOTFOUND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</a:t>
            </a:r>
            <a:r>
              <a:rPr lang="ko-KR" altLang="ko-KR" sz="1400" dirty="0"/>
              <a:t>패치 </a:t>
            </a:r>
            <a:r>
              <a:rPr lang="ko-KR" altLang="ko-KR" sz="1400" dirty="0" err="1"/>
              <a:t>로우</a:t>
            </a:r>
            <a:r>
              <a:rPr lang="ko-KR" altLang="ko-KR" sz="1400" dirty="0"/>
              <a:t> 수가</a:t>
            </a:r>
            <a:r>
              <a:rPr lang="en-US" altLang="ko-KR" sz="1400" dirty="0"/>
              <a:t> 0</a:t>
            </a:r>
            <a:r>
              <a:rPr lang="ko-KR" altLang="ko-KR" sz="1400" dirty="0"/>
              <a:t>이면</a:t>
            </a:r>
            <a:r>
              <a:rPr lang="en-US" altLang="ko-KR" sz="1400" dirty="0"/>
              <a:t> TRUE, </a:t>
            </a:r>
            <a:r>
              <a:rPr lang="ko-KR" altLang="ko-KR" sz="1400" dirty="0"/>
              <a:t>아니면</a:t>
            </a:r>
            <a:r>
              <a:rPr lang="en-US" altLang="ko-KR" sz="1400" dirty="0"/>
              <a:t> FALSE</a:t>
            </a:r>
            <a:r>
              <a:rPr lang="ko-KR" altLang="ko-KR" sz="1400" dirty="0"/>
              <a:t>를 </a:t>
            </a:r>
            <a:r>
              <a:rPr lang="ko-KR" altLang="ko-KR" sz="1400" dirty="0" smtClean="0"/>
              <a:t>반환</a:t>
            </a:r>
            <a:endParaRPr lang="en-US" altLang="ko-KR" sz="1400" dirty="0" smtClean="0"/>
          </a:p>
          <a:p>
            <a:endParaRPr lang="en-US" altLang="ko-KR" sz="1400" b="1" dirty="0" smtClean="0"/>
          </a:p>
          <a:p>
            <a:r>
              <a:rPr lang="ko-KR" altLang="en-US" sz="1400" dirty="0" err="1"/>
              <a:t>ㆍ</a:t>
            </a:r>
            <a:r>
              <a:rPr lang="ko-KR" altLang="en-US" sz="1400" dirty="0"/>
              <a:t> </a:t>
            </a:r>
            <a:r>
              <a:rPr lang="en-US" altLang="ko-KR" sz="1400" b="1" dirty="0"/>
              <a:t>SQL%ROWCOUNT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</a:t>
            </a:r>
            <a:r>
              <a:rPr lang="ko-KR" altLang="ko-KR" sz="1400" dirty="0"/>
              <a:t>영향 받은 결과 집합의 </a:t>
            </a:r>
            <a:r>
              <a:rPr lang="ko-KR" altLang="ko-KR" sz="1400" dirty="0" err="1"/>
              <a:t>로우</a:t>
            </a:r>
            <a:r>
              <a:rPr lang="ko-KR" altLang="ko-KR" sz="1400" dirty="0"/>
              <a:t> 수 반환</a:t>
            </a:r>
            <a:r>
              <a:rPr lang="en-US" altLang="ko-KR" sz="1400" dirty="0"/>
              <a:t>, </a:t>
            </a:r>
            <a:r>
              <a:rPr lang="ko-KR" altLang="ko-KR" sz="1400" dirty="0"/>
              <a:t>없으면</a:t>
            </a:r>
            <a:r>
              <a:rPr lang="en-US" altLang="ko-KR" sz="1400" dirty="0"/>
              <a:t> 0</a:t>
            </a:r>
            <a:r>
              <a:rPr lang="ko-KR" altLang="ko-KR" sz="1400" dirty="0"/>
              <a:t>을 </a:t>
            </a:r>
            <a:r>
              <a:rPr lang="ko-KR" altLang="ko-KR" sz="1400" dirty="0" smtClean="0"/>
              <a:t>반환</a:t>
            </a:r>
            <a:endParaRPr lang="en-US" altLang="ko-KR" sz="1400" dirty="0" smtClean="0"/>
          </a:p>
          <a:p>
            <a:endParaRPr lang="en-US" altLang="ko-KR" sz="1400" b="1" dirty="0" smtClean="0"/>
          </a:p>
          <a:p>
            <a:r>
              <a:rPr lang="ko-KR" altLang="en-US" sz="1400" dirty="0" err="1"/>
              <a:t>ㆍ</a:t>
            </a:r>
            <a:r>
              <a:rPr lang="ko-KR" altLang="en-US" sz="1400" dirty="0"/>
              <a:t> </a:t>
            </a:r>
            <a:r>
              <a:rPr lang="en-US" altLang="ko-KR" sz="1400" b="1" dirty="0"/>
              <a:t>SQL%ISOPEN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커서가 열려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있으면 </a:t>
            </a:r>
            <a:r>
              <a:rPr lang="en-US" altLang="ko-KR" sz="1400" dirty="0" smtClean="0"/>
              <a:t>TRUE, </a:t>
            </a:r>
            <a:r>
              <a:rPr lang="ko-KR" altLang="en-US" sz="1400" dirty="0" smtClean="0"/>
              <a:t>아니면 </a:t>
            </a:r>
            <a:r>
              <a:rPr lang="en-US" altLang="ko-KR" sz="1400" dirty="0" smtClean="0"/>
              <a:t>FALSE</a:t>
            </a:r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명시적 커서 사용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커서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커서 선언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   CURSOR </a:t>
            </a:r>
            <a:r>
              <a:rPr lang="ko-KR" altLang="ko-KR" sz="1400" i="1" dirty="0" err="1"/>
              <a:t>커서명</a:t>
            </a:r>
            <a:r>
              <a:rPr lang="en-US" altLang="ko-KR" sz="1400" b="1" dirty="0"/>
              <a:t> [ (</a:t>
            </a:r>
            <a:r>
              <a:rPr lang="ko-KR" altLang="ko-KR" sz="1400" i="1" dirty="0"/>
              <a:t>매개변수</a:t>
            </a:r>
            <a:r>
              <a:rPr lang="en-US" altLang="ko-KR" sz="1400" i="1" dirty="0"/>
              <a:t>1, </a:t>
            </a:r>
            <a:r>
              <a:rPr lang="ko-KR" altLang="ko-KR" sz="1400" i="1" dirty="0"/>
              <a:t>매개변수</a:t>
            </a:r>
            <a:r>
              <a:rPr lang="en-US" altLang="ko-KR" sz="1400" i="1" dirty="0"/>
              <a:t>2, …</a:t>
            </a:r>
            <a:r>
              <a:rPr lang="en-US" altLang="ko-KR" sz="1400" b="1" dirty="0"/>
              <a:t>)]</a:t>
            </a:r>
            <a:endParaRPr lang="ko-KR" altLang="ko-KR" sz="1400" dirty="0"/>
          </a:p>
          <a:p>
            <a:r>
              <a:rPr lang="en-US" altLang="ko-KR" sz="1400" b="1" dirty="0" smtClean="0"/>
              <a:t>   IS</a:t>
            </a:r>
            <a:endParaRPr lang="ko-KR" altLang="ko-KR" sz="1400" dirty="0"/>
          </a:p>
          <a:p>
            <a:r>
              <a:rPr lang="en-US" altLang="ko-KR" sz="1400" b="1" dirty="0" smtClean="0"/>
              <a:t>   SELECT </a:t>
            </a:r>
            <a:r>
              <a:rPr lang="ko-KR" altLang="ko-KR" sz="1400" b="1" dirty="0"/>
              <a:t>문장</a:t>
            </a:r>
            <a:r>
              <a:rPr lang="en-US" altLang="ko-KR" sz="1400" b="1" dirty="0" smtClean="0"/>
              <a:t>;</a:t>
            </a:r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커서 열기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 OPEN</a:t>
            </a:r>
            <a:r>
              <a:rPr lang="en-US" altLang="ko-KR" sz="1400" dirty="0" smtClean="0"/>
              <a:t> </a:t>
            </a:r>
            <a:r>
              <a:rPr lang="ko-KR" altLang="ko-KR" sz="1400" i="1" dirty="0" err="1"/>
              <a:t>커서명</a:t>
            </a:r>
            <a:r>
              <a:rPr lang="en-US" altLang="ko-KR" sz="1400" dirty="0"/>
              <a:t> [(</a:t>
            </a:r>
            <a:r>
              <a:rPr lang="ko-KR" altLang="ko-KR" sz="1400" i="1" dirty="0"/>
              <a:t>매개변수</a:t>
            </a:r>
            <a:r>
              <a:rPr lang="en-US" altLang="ko-KR" sz="1400" i="1" dirty="0"/>
              <a:t>1, </a:t>
            </a:r>
            <a:r>
              <a:rPr lang="ko-KR" altLang="ko-KR" sz="1400" i="1" dirty="0"/>
              <a:t>매개변수</a:t>
            </a:r>
            <a:r>
              <a:rPr lang="en-US" altLang="ko-KR" sz="1400" i="1" dirty="0"/>
              <a:t>2,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…)];</a:t>
            </a:r>
          </a:p>
          <a:p>
            <a:endParaRPr lang="en-US" altLang="ko-KR" sz="1400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명시적 커서 사용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커서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/>
              <a:t>커서 </a:t>
            </a:r>
            <a:r>
              <a:rPr lang="ko-KR" altLang="en-US" sz="1400" b="1" dirty="0" smtClean="0"/>
              <a:t>사용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   LOOP</a:t>
            </a:r>
            <a:endParaRPr lang="ko-KR" altLang="ko-KR" sz="1400" dirty="0"/>
          </a:p>
          <a:p>
            <a:r>
              <a:rPr lang="en-US" altLang="ko-KR" sz="1400" b="1" dirty="0" smtClean="0"/>
              <a:t>     FETCH</a:t>
            </a:r>
            <a:r>
              <a:rPr lang="en-US" altLang="ko-KR" sz="1400" dirty="0" smtClean="0"/>
              <a:t> </a:t>
            </a:r>
            <a:r>
              <a:rPr lang="ko-KR" altLang="ko-KR" sz="1400" i="1" dirty="0" err="1"/>
              <a:t>커서명</a:t>
            </a:r>
            <a:r>
              <a:rPr lang="ko-KR" altLang="ko-KR" sz="1400" dirty="0"/>
              <a:t>  </a:t>
            </a:r>
            <a:r>
              <a:rPr lang="en-US" altLang="ko-KR" sz="1400" b="1" dirty="0"/>
              <a:t>INTO</a:t>
            </a:r>
            <a:r>
              <a:rPr lang="en-US" altLang="ko-KR" sz="1400" dirty="0"/>
              <a:t> </a:t>
            </a:r>
            <a:r>
              <a:rPr lang="ko-KR" altLang="ko-KR" sz="1400" i="1" dirty="0"/>
              <a:t>변수</a:t>
            </a:r>
            <a:r>
              <a:rPr lang="en-US" altLang="ko-KR" sz="1400" i="1" dirty="0"/>
              <a:t>1, </a:t>
            </a:r>
            <a:r>
              <a:rPr lang="ko-KR" altLang="ko-KR" sz="1400" i="1" dirty="0"/>
              <a:t>변수</a:t>
            </a:r>
            <a:r>
              <a:rPr lang="en-US" altLang="ko-KR" sz="1400" i="1" dirty="0"/>
              <a:t>2,</a:t>
            </a:r>
            <a:r>
              <a:rPr lang="en-US" altLang="ko-KR" sz="1400" dirty="0"/>
              <a:t> …;</a:t>
            </a:r>
            <a:endParaRPr lang="ko-KR" altLang="ko-KR" sz="1400" dirty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EXIT </a:t>
            </a:r>
            <a:r>
              <a:rPr lang="en-US" altLang="ko-KR" sz="1400" b="1" dirty="0"/>
              <a:t>WHEN</a:t>
            </a:r>
            <a:r>
              <a:rPr lang="en-US" altLang="ko-KR" sz="1400" dirty="0"/>
              <a:t> </a:t>
            </a:r>
            <a:r>
              <a:rPr lang="ko-KR" altLang="ko-KR" sz="1400" i="1" dirty="0" err="1"/>
              <a:t>커서명</a:t>
            </a:r>
            <a:r>
              <a:rPr lang="en-US" altLang="ko-KR" sz="1400" b="1" dirty="0"/>
              <a:t>%NOTFOUND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END </a:t>
            </a:r>
            <a:r>
              <a:rPr lang="en-US" altLang="ko-KR" sz="1400" b="1" dirty="0"/>
              <a:t>LOOP;</a:t>
            </a:r>
            <a:endParaRPr lang="ko-KR" altLang="ko-KR" sz="1400" dirty="0"/>
          </a:p>
          <a:p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ko-KR" altLang="en-US" sz="1400" dirty="0"/>
              <a:t>● </a:t>
            </a:r>
            <a:r>
              <a:rPr lang="ko-KR" altLang="en-US" sz="1400" b="1" dirty="0"/>
              <a:t>커서 </a:t>
            </a:r>
            <a:r>
              <a:rPr lang="ko-KR" altLang="en-US" sz="1400" b="1" dirty="0" smtClean="0"/>
              <a:t>닫기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CLOSE</a:t>
            </a:r>
            <a:r>
              <a:rPr lang="en-US" altLang="ko-KR" sz="1400" dirty="0" smtClean="0"/>
              <a:t> </a:t>
            </a:r>
            <a:r>
              <a:rPr lang="ko-KR" altLang="ko-KR" sz="1400" i="1" dirty="0" err="1" smtClean="0"/>
              <a:t>커서명</a:t>
            </a:r>
            <a:r>
              <a:rPr lang="en-US" altLang="ko-KR" sz="1400" i="1" dirty="0" smtClean="0"/>
              <a:t> </a:t>
            </a:r>
            <a:r>
              <a:rPr lang="en-US" altLang="ko-KR" sz="1400" dirty="0" smtClean="0"/>
              <a:t>;</a:t>
            </a:r>
            <a:endParaRPr lang="ko-KR" altLang="ko-KR" sz="1400" dirty="0"/>
          </a:p>
          <a:p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커서와 </a:t>
            </a:r>
            <a:r>
              <a:rPr lang="en-US" altLang="ko-KR" sz="1600" b="1" dirty="0" smtClean="0"/>
              <a:t>FOR </a:t>
            </a:r>
            <a:r>
              <a:rPr lang="ko-KR" altLang="en-US" sz="1600" b="1" dirty="0" smtClean="0"/>
              <a:t>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커서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커서</a:t>
            </a:r>
            <a:r>
              <a:rPr lang="ko-KR" altLang="en-US" sz="1400" dirty="0" smtClean="0"/>
              <a:t>와 </a:t>
            </a:r>
            <a:r>
              <a:rPr lang="en-US" altLang="ko-KR" sz="1400" b="1" dirty="0" smtClean="0"/>
              <a:t>FOR </a:t>
            </a:r>
            <a:r>
              <a:rPr lang="ko-KR" altLang="en-US" sz="1400" b="1" dirty="0" smtClean="0"/>
              <a:t>문 사용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/>
              <a:t>   FOR</a:t>
            </a:r>
            <a:r>
              <a:rPr lang="en-US" altLang="ko-KR" sz="1400" dirty="0"/>
              <a:t> </a:t>
            </a:r>
            <a:r>
              <a:rPr lang="ko-KR" altLang="ko-KR" sz="1400" i="1" dirty="0"/>
              <a:t>레코드 </a:t>
            </a:r>
            <a:r>
              <a:rPr lang="en-US" altLang="ko-KR" sz="1400" b="1" dirty="0"/>
              <a:t>IN </a:t>
            </a:r>
            <a:r>
              <a:rPr lang="ko-KR" altLang="ko-KR" sz="1400" i="1" dirty="0" err="1"/>
              <a:t>커서명</a:t>
            </a:r>
            <a:r>
              <a:rPr lang="ko-KR" altLang="ko-KR" sz="1400" i="1" dirty="0"/>
              <a:t> </a:t>
            </a:r>
            <a:r>
              <a:rPr lang="en-US" altLang="ko-KR" sz="1400" dirty="0"/>
              <a:t>(</a:t>
            </a:r>
            <a:r>
              <a:rPr lang="ko-KR" altLang="ko-KR" sz="1400" i="1" dirty="0"/>
              <a:t>매개변수</a:t>
            </a:r>
            <a:r>
              <a:rPr lang="en-US" altLang="ko-KR" sz="1400" i="1" dirty="0"/>
              <a:t>1, </a:t>
            </a:r>
            <a:r>
              <a:rPr lang="ko-KR" altLang="ko-KR" sz="1400" i="1" dirty="0"/>
              <a:t>매개변수</a:t>
            </a:r>
            <a:r>
              <a:rPr lang="en-US" altLang="ko-KR" sz="1400" i="1" dirty="0"/>
              <a:t>2, …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r>
              <a:rPr lang="en-US" altLang="ko-KR" sz="1400" b="1" dirty="0" smtClean="0"/>
              <a:t>   LOOP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 </a:t>
            </a:r>
            <a:r>
              <a:rPr lang="ko-KR" altLang="ko-KR" sz="1400" i="1" dirty="0" err="1" smtClean="0"/>
              <a:t>처리문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r>
              <a:rPr lang="en-US" altLang="ko-KR" sz="1400" b="1" dirty="0" smtClean="0"/>
              <a:t>   END </a:t>
            </a:r>
            <a:r>
              <a:rPr lang="en-US" altLang="ko-KR" sz="1400" b="1" dirty="0"/>
              <a:t>LOOP;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또 다른 형태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FOR </a:t>
            </a:r>
            <a:r>
              <a:rPr lang="en-US" altLang="ko-KR" sz="1400" b="1" dirty="0" err="1"/>
              <a:t>emp_rec</a:t>
            </a:r>
            <a:r>
              <a:rPr lang="en-US" altLang="ko-KR" sz="1400" b="1" dirty="0"/>
              <a:t> IN ( SELECT </a:t>
            </a:r>
            <a:r>
              <a:rPr lang="en-US" altLang="ko-KR" sz="1400" b="1" dirty="0" err="1" smtClean="0"/>
              <a:t>emp_name</a:t>
            </a:r>
            <a:r>
              <a:rPr lang="en-US" altLang="ko-KR" sz="1400" b="1" dirty="0" smtClean="0"/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-- </a:t>
            </a:r>
            <a:r>
              <a:rPr lang="ko-KR" altLang="en-US" sz="1400" dirty="0" smtClean="0">
                <a:solidFill>
                  <a:srgbClr val="FF0000"/>
                </a:solidFill>
              </a:rPr>
              <a:t>커서정의 부분을 </a:t>
            </a:r>
            <a:r>
              <a:rPr lang="en-US" altLang="ko-KR" sz="1400" dirty="0" smtClean="0">
                <a:solidFill>
                  <a:srgbClr val="FF0000"/>
                </a:solidFill>
              </a:rPr>
              <a:t>FOR</a:t>
            </a:r>
            <a:r>
              <a:rPr lang="ko-KR" altLang="en-US" sz="1400" dirty="0" smtClean="0">
                <a:solidFill>
                  <a:srgbClr val="FF0000"/>
                </a:solidFill>
              </a:rPr>
              <a:t>문에서 직접 사용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b="1" dirty="0" smtClean="0"/>
              <a:t>                             </a:t>
            </a:r>
            <a:r>
              <a:rPr lang="en-US" altLang="ko-KR" sz="1400" b="1" dirty="0"/>
              <a:t>FROM employees</a:t>
            </a:r>
            <a:endParaRPr lang="ko-KR" altLang="ko-KR" sz="1400" dirty="0"/>
          </a:p>
          <a:p>
            <a:r>
              <a:rPr lang="en-US" altLang="ko-KR" sz="1400" b="1" dirty="0"/>
              <a:t>            </a:t>
            </a:r>
            <a:r>
              <a:rPr lang="en-US" altLang="ko-KR" sz="1400" b="1" dirty="0" smtClean="0"/>
              <a:t>                 </a:t>
            </a:r>
            <a:r>
              <a:rPr lang="en-US" altLang="ko-KR" sz="1400" b="1" dirty="0"/>
              <a:t>WHERE </a:t>
            </a:r>
            <a:r>
              <a:rPr lang="en-US" altLang="ko-KR" sz="1400" b="1" dirty="0" err="1"/>
              <a:t>department_id</a:t>
            </a:r>
            <a:r>
              <a:rPr lang="en-US" altLang="ko-KR" sz="1400" b="1" dirty="0"/>
              <a:t> = 90	</a:t>
            </a:r>
            <a:endParaRPr lang="ko-KR" altLang="ko-KR" sz="1400" dirty="0"/>
          </a:p>
          <a:p>
            <a:r>
              <a:rPr lang="en-US" altLang="ko-KR" sz="1400" b="1" dirty="0"/>
              <a:t>	      </a:t>
            </a:r>
            <a:r>
              <a:rPr lang="en-US" altLang="ko-KR" sz="1400" b="1" dirty="0" smtClean="0"/>
              <a:t>       </a:t>
            </a:r>
            <a:r>
              <a:rPr lang="en-US" altLang="ko-KR" sz="1400" b="1" dirty="0"/>
              <a:t>) </a:t>
            </a:r>
            <a:endParaRPr lang="ko-KR" altLang="ko-KR" sz="1400" dirty="0"/>
          </a:p>
          <a:p>
            <a:r>
              <a:rPr lang="en-US" altLang="ko-KR" sz="1400" b="1" dirty="0" smtClean="0"/>
              <a:t>   LOOP</a:t>
            </a:r>
            <a:endParaRPr lang="ko-KR" altLang="ko-KR" sz="1400" dirty="0"/>
          </a:p>
          <a:p>
            <a:r>
              <a:rPr lang="en-US" altLang="ko-KR" sz="1400" dirty="0" smtClean="0"/>
              <a:t>          DBMS_OUTPUT.PUT_LINE(</a:t>
            </a:r>
            <a:r>
              <a:rPr lang="en-US" altLang="ko-KR" sz="1400" dirty="0" err="1" smtClean="0"/>
              <a:t>emp_rec.emp_name</a:t>
            </a:r>
            <a:r>
              <a:rPr lang="en-US" altLang="ko-KR" sz="1400" dirty="0"/>
              <a:t>);	</a:t>
            </a:r>
            <a:endParaRPr lang="ko-KR" altLang="ko-KR" sz="1400" dirty="0"/>
          </a:p>
          <a:p>
            <a:r>
              <a:rPr lang="en-US" altLang="ko-KR" sz="1400" b="1" dirty="0"/>
              <a:t>  END LOOP</a:t>
            </a:r>
            <a:r>
              <a:rPr lang="en-US" altLang="ko-KR" sz="1400" b="1" dirty="0" smtClean="0"/>
              <a:t>;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커서 변수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커서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커서를 변수에 할당해서 사용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커서 변수의 특징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err="1"/>
              <a:t>ㆍ</a:t>
            </a:r>
            <a:r>
              <a:rPr lang="ko-KR" altLang="en-US" sz="1400" dirty="0"/>
              <a:t> </a:t>
            </a:r>
            <a:r>
              <a:rPr lang="ko-KR" altLang="ko-KR" sz="1400" dirty="0"/>
              <a:t>한 개 이상의 쿼리를 연결해 사용할 수 있다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err="1"/>
              <a:t>ㆍ</a:t>
            </a:r>
            <a:r>
              <a:rPr lang="ko-KR" altLang="en-US" sz="1400" dirty="0"/>
              <a:t> </a:t>
            </a:r>
            <a:r>
              <a:rPr lang="ko-KR" altLang="ko-KR" sz="1400" dirty="0"/>
              <a:t>변수처럼 커서 변수를 함수나 프로시저의 매개변수로 전달할 수 있다 </a:t>
            </a:r>
          </a:p>
          <a:p>
            <a:endParaRPr lang="en-US" altLang="ko-KR" sz="1400" dirty="0" smtClean="0"/>
          </a:p>
          <a:p>
            <a:r>
              <a:rPr lang="ko-KR" altLang="en-US" sz="1400" dirty="0" err="1"/>
              <a:t>ㆍ</a:t>
            </a:r>
            <a:r>
              <a:rPr lang="ko-KR" altLang="en-US" sz="1400" dirty="0"/>
              <a:t> </a:t>
            </a:r>
            <a:r>
              <a:rPr lang="ko-KR" altLang="ko-KR" sz="1400" dirty="0"/>
              <a:t>커서 속성을 사용할 수 </a:t>
            </a:r>
            <a:r>
              <a:rPr lang="ko-KR" altLang="ko-KR" sz="1400" dirty="0" smtClean="0"/>
              <a:t>있다</a:t>
            </a:r>
            <a:endParaRPr lang="en-US" altLang="ko-KR" sz="1400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커서 변수의 사용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커서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3559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커서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변수 선언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err="1"/>
              <a:t>ㆍ</a:t>
            </a:r>
            <a:r>
              <a:rPr lang="ko-KR" altLang="en-US" sz="1400" dirty="0"/>
              <a:t> </a:t>
            </a:r>
            <a:r>
              <a:rPr lang="en-US" altLang="ko-KR" sz="1400" b="1" dirty="0"/>
              <a:t>TYPE</a:t>
            </a:r>
            <a:r>
              <a:rPr lang="en-US" altLang="ko-KR" sz="1400" dirty="0"/>
              <a:t> </a:t>
            </a:r>
            <a:r>
              <a:rPr lang="ko-KR" altLang="ko-KR" sz="1400" b="1" i="1" dirty="0"/>
              <a:t>커서</a:t>
            </a:r>
            <a:r>
              <a:rPr lang="en-US" altLang="ko-KR" sz="1400" b="1" i="1" dirty="0"/>
              <a:t>_</a:t>
            </a:r>
            <a:r>
              <a:rPr lang="ko-KR" altLang="ko-KR" sz="1400" b="1" i="1" dirty="0" err="1"/>
              <a:t>타입명</a:t>
            </a:r>
            <a:r>
              <a:rPr lang="ko-KR" altLang="ko-KR" sz="1400" b="1" dirty="0"/>
              <a:t>  </a:t>
            </a:r>
            <a:r>
              <a:rPr lang="en-US" altLang="ko-KR" sz="1400" b="1" dirty="0"/>
              <a:t>IS REF CURSOR  [ RETURN </a:t>
            </a:r>
            <a:r>
              <a:rPr lang="ko-KR" altLang="ko-KR" sz="1400" b="1" i="1" dirty="0"/>
              <a:t>반환 타입</a:t>
            </a:r>
            <a:r>
              <a:rPr lang="en-US" altLang="ko-KR" sz="1400" b="1" dirty="0"/>
              <a:t> ] ;</a:t>
            </a:r>
            <a:endParaRPr lang="ko-KR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ㆍ</a:t>
            </a:r>
            <a:r>
              <a:rPr lang="ko-KR" altLang="en-US" sz="1400" dirty="0"/>
              <a:t> </a:t>
            </a:r>
            <a:r>
              <a:rPr lang="ko-KR" altLang="ko-KR" sz="1400" b="1" dirty="0"/>
              <a:t>커서</a:t>
            </a:r>
            <a:r>
              <a:rPr lang="en-US" altLang="ko-KR" sz="1400" b="1" dirty="0"/>
              <a:t>_</a:t>
            </a:r>
            <a:r>
              <a:rPr lang="ko-KR" altLang="ko-KR" sz="1400" b="1" dirty="0" err="1"/>
              <a:t>변수명</a:t>
            </a:r>
            <a:r>
              <a:rPr lang="ko-KR" altLang="ko-KR" sz="1400" b="1" dirty="0"/>
              <a:t>  커서</a:t>
            </a:r>
            <a:r>
              <a:rPr lang="en-US" altLang="ko-KR" sz="1400" b="1" dirty="0"/>
              <a:t>_</a:t>
            </a:r>
            <a:r>
              <a:rPr lang="ko-KR" altLang="ko-KR" sz="1400" b="1" dirty="0" err="1"/>
              <a:t>타입명</a:t>
            </a:r>
            <a:r>
              <a:rPr lang="en-US" altLang="ko-KR" sz="1400" b="1" dirty="0" smtClean="0"/>
              <a:t>;</a:t>
            </a:r>
          </a:p>
          <a:p>
            <a:endParaRPr lang="en-US" altLang="ko-KR" sz="1400" b="1" dirty="0"/>
          </a:p>
          <a:p>
            <a:r>
              <a:rPr lang="ko-KR" altLang="en-US" sz="1400" dirty="0" err="1" smtClean="0"/>
              <a:t>ㆍ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RETURN </a:t>
            </a:r>
            <a:r>
              <a:rPr lang="ko-KR" altLang="en-US" sz="1400" b="1" dirty="0" smtClean="0"/>
              <a:t>반환타입</a:t>
            </a:r>
            <a:r>
              <a:rPr lang="ko-KR" altLang="en-US" sz="1400" dirty="0" smtClean="0"/>
              <a:t>을 명시하는 경우 이를 </a:t>
            </a:r>
            <a:r>
              <a:rPr lang="ko-KR" altLang="en-US" sz="1400" b="1" dirty="0" smtClean="0"/>
              <a:t>강한</a:t>
            </a:r>
            <a:r>
              <a:rPr lang="en-US" altLang="ko-KR" sz="1400" b="1" dirty="0" smtClean="0"/>
              <a:t>(strong) </a:t>
            </a:r>
            <a:r>
              <a:rPr lang="ko-KR" altLang="en-US" sz="1400" b="1" dirty="0" smtClean="0"/>
              <a:t>커서타입</a:t>
            </a:r>
            <a:r>
              <a:rPr lang="ko-KR" altLang="en-US" sz="1400" dirty="0" smtClean="0"/>
              <a:t> 이라고 함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err="1"/>
              <a:t>ㆍ</a:t>
            </a:r>
            <a:r>
              <a:rPr lang="ko-KR" altLang="en-US" sz="1400" dirty="0"/>
              <a:t> </a:t>
            </a:r>
            <a:r>
              <a:rPr lang="en-US" altLang="ko-KR" sz="1400" b="1" dirty="0"/>
              <a:t>RETURN </a:t>
            </a:r>
            <a:r>
              <a:rPr lang="ko-KR" altLang="en-US" sz="1400" b="1" dirty="0" smtClean="0"/>
              <a:t>반환타입</a:t>
            </a:r>
            <a:r>
              <a:rPr lang="ko-KR" altLang="en-US" sz="1400" dirty="0" smtClean="0"/>
              <a:t>을 생략 시 이를 </a:t>
            </a:r>
            <a:r>
              <a:rPr lang="ko-KR" altLang="en-US" sz="1400" b="1" dirty="0" smtClean="0"/>
              <a:t>약한</a:t>
            </a:r>
            <a:r>
              <a:rPr lang="en-US" altLang="ko-KR" sz="1400" b="1" dirty="0" smtClean="0"/>
              <a:t>(week) </a:t>
            </a:r>
            <a:r>
              <a:rPr lang="ko-KR" altLang="en-US" sz="1400" b="1" dirty="0"/>
              <a:t>커서타입</a:t>
            </a:r>
            <a:r>
              <a:rPr lang="ko-KR" altLang="en-US" sz="1400" dirty="0"/>
              <a:t> 이라고 함</a:t>
            </a:r>
            <a:endParaRPr lang="en-US" altLang="ko-KR" sz="1400" dirty="0"/>
          </a:p>
          <a:p>
            <a:endParaRPr lang="ko-KR" altLang="ko-KR" sz="1400" dirty="0"/>
          </a:p>
          <a:p>
            <a:r>
              <a:rPr lang="ko-KR" altLang="en-US" sz="1400" dirty="0" err="1" smtClean="0"/>
              <a:t>ㆍ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SYS_REFCURSOR : </a:t>
            </a:r>
            <a:r>
              <a:rPr lang="ko-KR" altLang="en-US" sz="1400" dirty="0" err="1" smtClean="0"/>
              <a:t>빌트</a:t>
            </a:r>
            <a:r>
              <a:rPr lang="ko-KR" altLang="en-US" sz="1400" dirty="0" smtClean="0"/>
              <a:t> 인 커서 타입 </a:t>
            </a:r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6403</TotalTime>
  <Words>1438</Words>
  <Application>Microsoft Office PowerPoint</Application>
  <PresentationFormat>화면 슬라이드 쇼(4:3)</PresentationFormat>
  <Paragraphs>512</Paragraphs>
  <Slides>27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chongs</cp:lastModifiedBy>
  <cp:revision>414</cp:revision>
  <dcterms:created xsi:type="dcterms:W3CDTF">2006-10-05T04:04:58Z</dcterms:created>
  <dcterms:modified xsi:type="dcterms:W3CDTF">2015-05-27T12:36:49Z</dcterms:modified>
</cp:coreProperties>
</file>