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71" r:id="rId3"/>
    <p:sldId id="270" r:id="rId4"/>
    <p:sldId id="496" r:id="rId5"/>
    <p:sldId id="497" r:id="rId6"/>
    <p:sldId id="498" r:id="rId7"/>
    <p:sldId id="499" r:id="rId8"/>
    <p:sldId id="500" r:id="rId9"/>
    <p:sldId id="501" r:id="rId10"/>
    <p:sldId id="502" r:id="rId11"/>
    <p:sldId id="503" r:id="rId12"/>
    <p:sldId id="504" r:id="rId13"/>
    <p:sldId id="505" r:id="rId14"/>
    <p:sldId id="506" r:id="rId15"/>
    <p:sldId id="507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4818"/>
    <a:srgbClr val="FCD096"/>
    <a:srgbClr val="F845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6" autoAdjust="0"/>
    <p:restoredTop sz="86413" autoAdjust="0"/>
  </p:normalViewPr>
  <p:slideViewPr>
    <p:cSldViewPr>
      <p:cViewPr varScale="1">
        <p:scale>
          <a:sx n="91" d="100"/>
          <a:sy n="91" d="100"/>
        </p:scale>
        <p:origin x="-18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3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61496-5B37-492D-87A3-CC4604C03167}" type="datetimeFigureOut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99425-1291-4860-91A8-ADE5CA5A80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3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62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DBAC-AFEB-41C5-9E43-AB7AC16F5C61}" type="datetime1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D290-3821-4744-BB03-2DF42964573C}" type="datetime1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C011-B3C0-49EB-8920-A6B6965E1CC8}" type="datetime1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99E3-392B-4BCB-96F0-91213FBA264C}" type="datetime1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6E6F-A37D-4F65-ADFA-54341A32CA5A}" type="datetime1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65A1A-8047-4CD6-9DBE-24C4AB3F5DAD}" type="datetime1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2E51-A784-47D5-A8A9-7D8216316816}" type="datetime1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5974-EA40-4179-9C99-BB426E7C45FF}" type="datetime1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2597-295A-4EE3-A05D-D2C2B20545DC}" type="datetime1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160E-D276-4DCB-8136-AC37263B855C}" type="datetime1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E390-285F-467E-ABA7-11A2B3AC7332}" type="datetime1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8ECF8-94F6-4E88-B5CD-BFF79112FFE6}" type="datetime1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5589240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The Technique of Java Programming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51" y="404664"/>
            <a:ext cx="6379464" cy="43312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861072"/>
            <a:ext cx="6807199" cy="173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55679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패키지 커서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패키지 데이터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67544" y="2066796"/>
            <a:ext cx="8174610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패키지 내에 명시적 커서를 정의해 사용 가능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“</a:t>
            </a:r>
            <a:r>
              <a:rPr lang="ko-KR" altLang="en-US" sz="1400" b="1" dirty="0" smtClean="0"/>
              <a:t>패키지명</a:t>
            </a:r>
            <a:r>
              <a:rPr lang="en-US" altLang="ko-KR" sz="1400" b="1" dirty="0" smtClean="0"/>
              <a:t>.</a:t>
            </a:r>
            <a:r>
              <a:rPr lang="ko-KR" altLang="en-US" sz="1400" b="1" dirty="0" smtClean="0"/>
              <a:t>커서명</a:t>
            </a:r>
            <a:r>
              <a:rPr lang="en-US" altLang="ko-KR" sz="1400" b="1" dirty="0" smtClean="0"/>
              <a:t>” </a:t>
            </a:r>
            <a:r>
              <a:rPr lang="ko-KR" altLang="en-US" sz="1400" b="1" dirty="0" smtClean="0"/>
              <a:t>형태로 참조 가능</a:t>
            </a:r>
            <a:endParaRPr lang="en-US" altLang="ko-KR" sz="1400" b="1" dirty="0" smtClean="0"/>
          </a:p>
          <a:p>
            <a:endParaRPr lang="en-US" altLang="ko-KR" sz="1400" b="1" dirty="0">
              <a:sym typeface="Wingdings" pitchFamily="2" charset="2"/>
            </a:endParaRPr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패키지 선언부에서 커서 헤더와 정의부분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패키지 쿼리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전체를 선언해 사용하는 경우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패키지 선언부에서는 커서 헤더만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본문에서 정의부분을 선언해 사용하는 경우</a:t>
            </a:r>
            <a:endParaRPr lang="en-US" altLang="ko-KR" sz="1400" b="1" dirty="0" smtClean="0"/>
          </a:p>
          <a:p>
            <a:endParaRPr lang="en-US" altLang="ko-KR" sz="1400" b="1" dirty="0" smtClean="0">
              <a:sym typeface="Wingdings" pitchFamily="2" charset="2"/>
            </a:endParaRPr>
          </a:p>
          <a:p>
            <a:r>
              <a:rPr lang="en-US" altLang="ko-KR" sz="1400" b="1" dirty="0">
                <a:sym typeface="Wingdings" pitchFamily="2" charset="2"/>
              </a:rPr>
              <a:t> </a:t>
            </a:r>
            <a:r>
              <a:rPr lang="en-US" altLang="ko-KR" sz="1400" b="1" dirty="0" smtClean="0">
                <a:sym typeface="Wingdings" pitchFamily="2" charset="2"/>
              </a:rPr>
              <a:t>    </a:t>
            </a:r>
            <a:r>
              <a:rPr lang="ko-KR" altLang="en-US" sz="1400" b="1" dirty="0" smtClean="0">
                <a:sym typeface="Wingdings" pitchFamily="2" charset="2"/>
              </a:rPr>
              <a:t>패키지 커서 정의부분을 외부에 숨길 수 있음</a:t>
            </a:r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>
              <a:sym typeface="Wingdings" pitchFamily="2" charset="2"/>
            </a:endParaRPr>
          </a:p>
          <a:p>
            <a:r>
              <a:rPr lang="en-US" altLang="ko-KR" sz="1400" b="1" dirty="0" smtClean="0">
                <a:sym typeface="Wingdings" pitchFamily="2" charset="2"/>
              </a:rPr>
              <a:t>     </a:t>
            </a:r>
            <a:r>
              <a:rPr lang="ko-KR" altLang="en-US" sz="1400" b="1" dirty="0">
                <a:sym typeface="Wingdings" pitchFamily="2" charset="2"/>
              </a:rPr>
              <a:t>선언부에서 반드시 </a:t>
            </a:r>
            <a:r>
              <a:rPr lang="en-US" altLang="ko-KR" sz="1400" b="1" dirty="0">
                <a:sym typeface="Wingdings" pitchFamily="2" charset="2"/>
              </a:rPr>
              <a:t>“RETURN </a:t>
            </a:r>
            <a:r>
              <a:rPr lang="ko-KR" altLang="en-US" sz="1400" b="1" dirty="0">
                <a:sym typeface="Wingdings" pitchFamily="2" charset="2"/>
              </a:rPr>
              <a:t>커서반환타입</a:t>
            </a:r>
            <a:r>
              <a:rPr lang="en-US" altLang="ko-KR" sz="1400" b="1" dirty="0">
                <a:sym typeface="Wingdings" pitchFamily="2" charset="2"/>
              </a:rPr>
              <a:t>”</a:t>
            </a:r>
            <a:r>
              <a:rPr lang="ko-KR" altLang="en-US" sz="1400" b="1" dirty="0">
                <a:sym typeface="Wingdings" pitchFamily="2" charset="2"/>
              </a:rPr>
              <a:t>을 명시해야 </a:t>
            </a:r>
            <a:r>
              <a:rPr lang="ko-KR" altLang="en-US" sz="1400" b="1" dirty="0" smtClean="0">
                <a:sym typeface="Wingdings" pitchFamily="2" charset="2"/>
              </a:rPr>
              <a:t>함</a:t>
            </a:r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>
              <a:sym typeface="Wingdings" pitchFamily="2" charset="2"/>
            </a:endParaRPr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패키지 </a:t>
            </a:r>
            <a:r>
              <a:rPr lang="ko-KR" altLang="en-US" sz="1400" b="1" dirty="0" smtClean="0"/>
              <a:t>커서 역시 세션이 살아있는 동안 유지되므로 패키지 커서를 사용한 다음 반드시 해당</a:t>
            </a:r>
            <a:endParaRPr lang="en-US" altLang="ko-KR" sz="1400" b="1" dirty="0" smtClean="0"/>
          </a:p>
          <a:p>
            <a:endParaRPr lang="en-US" altLang="ko-KR" sz="1400" b="1" dirty="0">
              <a:sym typeface="Wingdings" pitchFamily="2" charset="2"/>
            </a:endParaRPr>
          </a:p>
          <a:p>
            <a:r>
              <a:rPr lang="en-US" altLang="ko-KR" sz="1400" b="1" dirty="0" smtClean="0">
                <a:sym typeface="Wingdings" pitchFamily="2" charset="2"/>
              </a:rPr>
              <a:t>    </a:t>
            </a:r>
            <a:r>
              <a:rPr lang="ko-KR" altLang="en-US" sz="1400" b="1" dirty="0" smtClean="0">
                <a:sym typeface="Wingdings" pitchFamily="2" charset="2"/>
              </a:rPr>
              <a:t>커서를 닫아야 한다 </a:t>
            </a:r>
            <a:endParaRPr lang="en-US" altLang="ko-KR" sz="1400" b="1" dirty="0">
              <a:sym typeface="Wingdings" pitchFamily="2" charset="2"/>
            </a:endParaRPr>
          </a:p>
          <a:p>
            <a:endParaRPr lang="en-US" altLang="ko-KR" sz="1400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628317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5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55679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패키지 레코드와 컬렉션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패키지 데이터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67544" y="2066796"/>
            <a:ext cx="8174610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패키지 내에 레코드와 컬렉션 타입 변수 선언 가능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TYPE </a:t>
            </a:r>
            <a:r>
              <a:rPr lang="ko-KR" altLang="en-US" sz="1400" b="1" dirty="0" smtClean="0"/>
              <a:t>문으로 레코드나 컬렉션 타입 선언 후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해당 변수 선언해 사용</a:t>
            </a:r>
            <a:endParaRPr lang="en-US" altLang="ko-KR" sz="1400" b="1" dirty="0" smtClean="0"/>
          </a:p>
          <a:p>
            <a:endParaRPr lang="en-US" altLang="ko-KR" sz="1400" b="1" dirty="0">
              <a:sym typeface="Wingdings" pitchFamily="2" charset="2"/>
            </a:endParaRPr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사용 예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dirty="0" smtClean="0"/>
              <a:t> </a:t>
            </a:r>
            <a:r>
              <a:rPr lang="en-US" altLang="ko-KR" sz="1100" dirty="0" smtClean="0"/>
              <a:t>CREATE </a:t>
            </a:r>
            <a:r>
              <a:rPr lang="en-US" altLang="ko-KR" sz="1100" dirty="0"/>
              <a:t>OR REPLACE PACKAGE ch12_col_pkg IS</a:t>
            </a:r>
            <a:endParaRPr lang="ko-KR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    -- </a:t>
            </a:r>
            <a:r>
              <a:rPr lang="ko-KR" altLang="ko-KR" sz="1100" dirty="0">
                <a:solidFill>
                  <a:srgbClr val="FF0000"/>
                </a:solidFill>
              </a:rPr>
              <a:t>중첩 테이블 선언</a:t>
            </a:r>
          </a:p>
          <a:p>
            <a:r>
              <a:rPr lang="en-US" altLang="ko-KR" sz="1100" dirty="0"/>
              <a:t>    </a:t>
            </a:r>
            <a:r>
              <a:rPr lang="en-US" altLang="ko-KR" sz="1100" b="1" dirty="0"/>
              <a:t>TYPE  </a:t>
            </a:r>
            <a:r>
              <a:rPr lang="en-US" altLang="ko-KR" sz="1100" b="1" dirty="0" err="1"/>
              <a:t>nt_dep_name</a:t>
            </a:r>
            <a:r>
              <a:rPr lang="en-US" altLang="ko-KR" sz="1100" b="1" dirty="0"/>
              <a:t>  IS TABLE OF  VARCHAR2(30);</a:t>
            </a:r>
            <a:endParaRPr lang="ko-KR" altLang="ko-KR" sz="1100" dirty="0"/>
          </a:p>
          <a:p>
            <a:r>
              <a:rPr lang="en-US" altLang="ko-KR" sz="1100" dirty="0"/>
              <a:t>    </a:t>
            </a:r>
            <a:endParaRPr lang="ko-KR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>
                <a:solidFill>
                  <a:srgbClr val="FF0000"/>
                </a:solidFill>
              </a:rPr>
              <a:t>-- </a:t>
            </a:r>
            <a:r>
              <a:rPr lang="ko-KR" altLang="ko-KR" sz="1100" dirty="0">
                <a:solidFill>
                  <a:srgbClr val="FF0000"/>
                </a:solidFill>
              </a:rPr>
              <a:t>중첩 테이블 변수 선언 및 </a:t>
            </a:r>
            <a:r>
              <a:rPr lang="ko-KR" altLang="ko-KR" sz="1100" dirty="0" err="1">
                <a:solidFill>
                  <a:srgbClr val="FF0000"/>
                </a:solidFill>
              </a:rPr>
              <a:t>생성자로</a:t>
            </a:r>
            <a:r>
              <a:rPr lang="ko-KR" altLang="ko-KR" sz="1100" dirty="0">
                <a:solidFill>
                  <a:srgbClr val="FF0000"/>
                </a:solidFill>
              </a:rPr>
              <a:t> 초기화 </a:t>
            </a:r>
          </a:p>
          <a:p>
            <a:r>
              <a:rPr lang="en-US" altLang="ko-KR" sz="1100" dirty="0"/>
              <a:t>    </a:t>
            </a:r>
            <a:r>
              <a:rPr lang="en-US" altLang="ko-KR" sz="1100" b="1" dirty="0" err="1"/>
              <a:t>pv_nt_dep_name</a:t>
            </a:r>
            <a:r>
              <a:rPr lang="en-US" altLang="ko-KR" sz="1100" b="1" dirty="0"/>
              <a:t>   </a:t>
            </a:r>
            <a:r>
              <a:rPr lang="en-US" altLang="ko-KR" sz="1100" b="1" dirty="0" err="1"/>
              <a:t>nt_dep_name</a:t>
            </a:r>
            <a:r>
              <a:rPr lang="en-US" altLang="ko-KR" sz="1100" b="1" dirty="0"/>
              <a:t>  :=  </a:t>
            </a:r>
            <a:r>
              <a:rPr lang="en-US" altLang="ko-KR" sz="1100" b="1" dirty="0" err="1"/>
              <a:t>nt_dep_name</a:t>
            </a:r>
            <a:r>
              <a:rPr lang="en-US" altLang="ko-KR" sz="1100" b="1" dirty="0" smtClean="0"/>
              <a:t>();</a:t>
            </a:r>
          </a:p>
          <a:p>
            <a:r>
              <a:rPr lang="en-US" altLang="ko-KR" sz="1100" b="1" dirty="0"/>
              <a:t> </a:t>
            </a:r>
            <a:r>
              <a:rPr lang="en-US" altLang="ko-KR" sz="1100" b="1" dirty="0" smtClean="0"/>
              <a:t>   …</a:t>
            </a:r>
            <a:endParaRPr lang="ko-KR" altLang="ko-KR" sz="1100" dirty="0"/>
          </a:p>
          <a:p>
            <a:endParaRPr lang="en-US" altLang="ko-KR" sz="1400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628317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5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55679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PRAGMA SERIALLY_REUSABLE </a:t>
            </a:r>
            <a:r>
              <a:rPr lang="ko-KR" altLang="en-US" sz="1600" b="1" dirty="0"/>
              <a:t>옵션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기타 패키지 특징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67544" y="2066796"/>
            <a:ext cx="8174610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패키지 선언부와 본문에 </a:t>
            </a:r>
            <a:r>
              <a:rPr lang="en-US" altLang="ko-KR" sz="1400" b="1" dirty="0" smtClean="0"/>
              <a:t>“PRAGMA SERIALLY_REUSABLE;” </a:t>
            </a:r>
            <a:r>
              <a:rPr lang="ko-KR" altLang="en-US" sz="1400" b="1" dirty="0" smtClean="0"/>
              <a:t>설정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>
                <a:sym typeface="Wingdings" pitchFamily="2" charset="2"/>
              </a:rPr>
              <a:t>패키지 변수</a:t>
            </a:r>
            <a:r>
              <a:rPr lang="en-US" altLang="ko-KR" sz="1400" b="1" dirty="0">
                <a:sym typeface="Wingdings" pitchFamily="2" charset="2"/>
              </a:rPr>
              <a:t>, </a:t>
            </a:r>
            <a:r>
              <a:rPr lang="ko-KR" altLang="en-US" sz="1400" b="1" dirty="0">
                <a:sym typeface="Wingdings" pitchFamily="2" charset="2"/>
              </a:rPr>
              <a:t>커서 등의 생명주기가 세션이 아닌 호출 단위로 설정됨</a:t>
            </a:r>
            <a:endParaRPr lang="en-US" altLang="ko-KR" sz="1400" b="1" dirty="0">
              <a:sym typeface="Wingdings" pitchFamily="2" charset="2"/>
            </a:endParaRPr>
          </a:p>
          <a:p>
            <a:endParaRPr lang="en-US" altLang="ko-KR" sz="1400" b="1" dirty="0">
              <a:sym typeface="Wingdings" pitchFamily="2" charset="2"/>
            </a:endParaRPr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ko-KR" altLang="en-US" sz="1400" b="1" dirty="0">
                <a:sym typeface="Wingdings" pitchFamily="2" charset="2"/>
              </a:rPr>
              <a:t>같은 세션이라도 값이 공유되지 </a:t>
            </a:r>
            <a:r>
              <a:rPr lang="ko-KR" altLang="en-US" sz="1400" b="1" dirty="0" smtClean="0">
                <a:sym typeface="Wingdings" pitchFamily="2" charset="2"/>
              </a:rPr>
              <a:t>않음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628317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55679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오버로딩 </a:t>
            </a:r>
            <a:r>
              <a:rPr lang="en-US" altLang="ko-KR" sz="1600" b="1" dirty="0" smtClean="0"/>
              <a:t>(Overloading)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기타 패키지 특징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67544" y="2066796"/>
            <a:ext cx="817461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객체지향의 오버로딩 기능 지원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/>
              <a:t>패키지에서 선언한 함수와 프로시저에 한해 매개변수가 다른 경우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동일한 이름으로 생성 가능</a:t>
            </a:r>
            <a:endParaRPr lang="en-US" altLang="ko-KR" sz="1400" b="1" dirty="0"/>
          </a:p>
          <a:p>
            <a:endParaRPr lang="en-US" altLang="ko-KR" sz="1400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628317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6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55679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유용한 시스템 패키지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기타 패키지 특징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67544" y="2066796"/>
            <a:ext cx="8174610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DBMS_APPLICATION_INFO : </a:t>
            </a:r>
            <a:r>
              <a:rPr lang="ko-KR" altLang="ko-KR" sz="1400" dirty="0" smtClean="0"/>
              <a:t>프로시저 수행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시 </a:t>
            </a:r>
            <a:r>
              <a:rPr lang="ko-KR" altLang="ko-KR" sz="1400" dirty="0" smtClean="0"/>
              <a:t>세션 </a:t>
            </a:r>
            <a:r>
              <a:rPr lang="ko-KR" altLang="ko-KR" sz="1400" dirty="0"/>
              <a:t>정보에 해당 프로시저 정보를 </a:t>
            </a:r>
            <a:r>
              <a:rPr lang="ko-KR" altLang="ko-KR" sz="1400" dirty="0" smtClean="0"/>
              <a:t>등록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DBMS_ERRLOG : </a:t>
            </a:r>
            <a:r>
              <a:rPr lang="en-US" altLang="ko-KR" sz="1400" dirty="0" smtClean="0"/>
              <a:t>DML </a:t>
            </a:r>
            <a:r>
              <a:rPr lang="ko-KR" altLang="en-US" sz="1400" dirty="0" smtClean="0"/>
              <a:t>작업 중 오류 발생 시 </a:t>
            </a:r>
            <a:r>
              <a:rPr lang="ko-KR" altLang="ko-KR" sz="1400" dirty="0"/>
              <a:t>오류 로그 정보를 담을 테이블을 </a:t>
            </a:r>
            <a:r>
              <a:rPr lang="ko-KR" altLang="ko-KR" sz="1400" dirty="0" smtClean="0"/>
              <a:t>생성</a:t>
            </a:r>
            <a:r>
              <a:rPr lang="ko-KR" altLang="en-US" sz="1400" dirty="0" smtClean="0"/>
              <a:t>하는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 </a:t>
            </a:r>
            <a:r>
              <a:rPr lang="ko-KR" altLang="ko-KR" sz="1400" dirty="0" smtClean="0"/>
              <a:t> </a:t>
            </a:r>
            <a:r>
              <a:rPr lang="en-US" altLang="ko-KR" sz="1400" i="1" dirty="0"/>
              <a:t>CREATE_ERROR_LOG</a:t>
            </a:r>
            <a:r>
              <a:rPr lang="en-US" altLang="ko-KR" sz="1400" dirty="0"/>
              <a:t> </a:t>
            </a:r>
            <a:r>
              <a:rPr lang="ko-KR" altLang="ko-KR" sz="1400" dirty="0"/>
              <a:t>라는 프로시저를 </a:t>
            </a:r>
            <a:r>
              <a:rPr lang="ko-KR" altLang="ko-KR" sz="1400" dirty="0" smtClean="0"/>
              <a:t>제공한다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DBMS_METADATA</a:t>
            </a:r>
            <a:r>
              <a:rPr lang="en-US" altLang="ko-KR" sz="1400" b="1" dirty="0" smtClean="0"/>
              <a:t> : </a:t>
            </a:r>
            <a:r>
              <a:rPr lang="ko-KR" altLang="en-US" sz="1400" dirty="0" smtClean="0"/>
              <a:t>객체상세정보 추출</a:t>
            </a:r>
            <a:endParaRPr lang="en-US" altLang="ko-KR" sz="1400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DBMS_LOB : </a:t>
            </a:r>
            <a:r>
              <a:rPr lang="en-US" altLang="ko-KR" sz="1400" dirty="0" smtClean="0"/>
              <a:t>LOB </a:t>
            </a:r>
            <a:r>
              <a:rPr lang="ko-KR" altLang="en-US" sz="1400" dirty="0" smtClean="0"/>
              <a:t>타입 처리</a:t>
            </a:r>
            <a:endParaRPr lang="en-US" altLang="ko-KR" sz="1400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DBMS_OUTPUT : </a:t>
            </a:r>
            <a:r>
              <a:rPr lang="ko-KR" altLang="en-US" sz="1400" dirty="0" smtClean="0"/>
              <a:t>값 출력</a:t>
            </a:r>
            <a:endParaRPr lang="en-US" altLang="ko-KR" sz="1400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DBMS_RANDOM : </a:t>
            </a:r>
            <a:r>
              <a:rPr lang="ko-KR" altLang="en-US" sz="1400" dirty="0" smtClean="0"/>
              <a:t>난수 발생</a:t>
            </a:r>
            <a:endParaRPr lang="en-US" altLang="ko-KR" sz="1400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DBMS_SQL : </a:t>
            </a:r>
            <a:r>
              <a:rPr lang="ko-KR" altLang="en-US" sz="1400" dirty="0" smtClean="0"/>
              <a:t>동적 쿼리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628317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55679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유용한 시스템 패키지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기타 패키지 특징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67544" y="2066796"/>
            <a:ext cx="8174610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DBMS_SCHEDULER</a:t>
            </a:r>
            <a:r>
              <a:rPr lang="ko-KR" altLang="ko-KR" sz="1400" b="1" dirty="0"/>
              <a:t>와</a:t>
            </a:r>
            <a:r>
              <a:rPr lang="en-US" altLang="ko-KR" sz="1400" b="1" dirty="0"/>
              <a:t> DBMS_JOB</a:t>
            </a:r>
            <a:r>
              <a:rPr lang="en-US" altLang="ko-KR" sz="1400" b="1" dirty="0" smtClean="0"/>
              <a:t> : </a:t>
            </a:r>
            <a:r>
              <a:rPr lang="ko-KR" altLang="en-US" sz="1400" dirty="0" smtClean="0"/>
              <a:t>스케줄 처리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UTL_FILE</a:t>
            </a:r>
            <a:r>
              <a:rPr lang="en-US" altLang="ko-KR" sz="1400" b="1" dirty="0" smtClean="0"/>
              <a:t> : </a:t>
            </a:r>
            <a:r>
              <a:rPr lang="ko-KR" altLang="en-US" sz="1400" dirty="0" smtClean="0"/>
              <a:t>운영체제의 파일 처리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UTL_SMTP</a:t>
            </a:r>
            <a:r>
              <a:rPr lang="ko-KR" altLang="ko-KR" sz="1400" b="1" dirty="0"/>
              <a:t>와</a:t>
            </a:r>
            <a:r>
              <a:rPr lang="en-US" altLang="ko-KR" sz="1400" b="1" dirty="0"/>
              <a:t> UTL_MAIL</a:t>
            </a:r>
            <a:r>
              <a:rPr lang="en-US" altLang="ko-KR" sz="1400" b="1" dirty="0" smtClean="0"/>
              <a:t> : </a:t>
            </a:r>
            <a:r>
              <a:rPr lang="ko-KR" altLang="en-US" sz="1400" dirty="0" smtClean="0"/>
              <a:t>이메일 전송</a:t>
            </a:r>
            <a:endParaRPr lang="en-US" altLang="ko-KR" sz="1400" dirty="0" smtClean="0"/>
          </a:p>
          <a:p>
            <a:endParaRPr lang="en-US" altLang="ko-KR" sz="1400" b="1" dirty="0"/>
          </a:p>
          <a:p>
            <a:endParaRPr lang="en-US" altLang="ko-KR" sz="1400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628317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5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형 설명선 11"/>
          <p:cNvSpPr/>
          <p:nvPr/>
        </p:nvSpPr>
        <p:spPr>
          <a:xfrm>
            <a:off x="899592" y="2348880"/>
            <a:ext cx="792088" cy="576064"/>
          </a:xfrm>
          <a:prstGeom prst="wedgeEllipseCallout">
            <a:avLst>
              <a:gd name="adj1" fmla="val 37358"/>
              <a:gd name="adj2" fmla="val 60696"/>
            </a:avLst>
          </a:prstGeom>
          <a:solidFill>
            <a:srgbClr val="F84818"/>
          </a:solidFill>
          <a:ln w="3810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512" y="144016"/>
            <a:ext cx="8820472" cy="65253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0528" y="234888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F84818"/>
                </a:solidFill>
              </a:rPr>
              <a:t>함수와 프로시저 관리를 </a:t>
            </a:r>
            <a:endParaRPr lang="en-US" altLang="ko-KR" sz="3200" b="1" dirty="0" smtClean="0">
              <a:solidFill>
                <a:srgbClr val="F84818"/>
              </a:solidFill>
            </a:endParaRPr>
          </a:p>
          <a:p>
            <a:pPr algn="ctr"/>
            <a:r>
              <a:rPr lang="ko-KR" altLang="en-US" sz="3200" b="1" dirty="0" smtClean="0">
                <a:solidFill>
                  <a:srgbClr val="F84818"/>
                </a:solidFill>
              </a:rPr>
              <a:t>효율을 </a:t>
            </a:r>
            <a:r>
              <a:rPr lang="ko-KR" altLang="en-US" sz="3200" b="1" dirty="0">
                <a:solidFill>
                  <a:srgbClr val="F84818"/>
                </a:solidFill>
              </a:rPr>
              <a:t>높이는 패키지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440160" y="3509719"/>
            <a:ext cx="6552728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0528" y="35817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셋째 마당</a:t>
            </a:r>
            <a:r>
              <a:rPr lang="en-US" altLang="ko-KR" sz="1600" dirty="0"/>
              <a:t>. </a:t>
            </a:r>
            <a:r>
              <a:rPr lang="ko-KR" altLang="en-US" sz="1600" dirty="0"/>
              <a:t>업무 효율을 높이는 실전 </a:t>
            </a:r>
            <a:r>
              <a:rPr lang="en-US" altLang="ko-KR" sz="1600" dirty="0"/>
              <a:t>PL/SQL </a:t>
            </a:r>
            <a:r>
              <a:rPr lang="ko-KR" altLang="en-US" sz="1600" dirty="0"/>
              <a:t>프로그래밍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864096" y="2420888"/>
            <a:ext cx="89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12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장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4932040" y="3212976"/>
            <a:ext cx="675341" cy="447056"/>
            <a:chOff x="395536" y="1757809"/>
            <a:chExt cx="720080" cy="476672"/>
          </a:xfrm>
        </p:grpSpPr>
        <p:sp>
          <p:nvSpPr>
            <p:cNvPr id="11" name="순서도: 처리 10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5536" y="1772816"/>
              <a:ext cx="7200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5580112" y="3212976"/>
            <a:ext cx="396044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b="1" dirty="0" smtClean="0"/>
              <a:t>패키지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ko-KR" altLang="en-US" sz="2000" b="1" dirty="0" smtClean="0"/>
              <a:t>패키지 해부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ko-KR" altLang="en-US" sz="2000" b="1" dirty="0" smtClean="0"/>
              <a:t>패키지 데이터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ko-KR" altLang="en-US" sz="2000" b="1" dirty="0" smtClean="0"/>
              <a:t>기타 패키지 특징</a:t>
            </a:r>
            <a:endParaRPr lang="en-US" altLang="ko-KR" sz="2000" b="1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932040" y="3876056"/>
            <a:ext cx="675341" cy="475740"/>
            <a:chOff x="395536" y="1757809"/>
            <a:chExt cx="720080" cy="507256"/>
          </a:xfrm>
        </p:grpSpPr>
        <p:sp>
          <p:nvSpPr>
            <p:cNvPr id="34" name="순서도: 처리 33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07503" y="621944"/>
            <a:ext cx="8064897" cy="523220"/>
          </a:xfrm>
          <a:prstGeom prst="rect">
            <a:avLst/>
          </a:prstGeom>
          <a:noFill/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/>
              <a:t>함수와 프로시저 관리를 효율을 높이는 패키지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4932040" y="4524128"/>
            <a:ext cx="675341" cy="475740"/>
            <a:chOff x="395536" y="1757809"/>
            <a:chExt cx="720080" cy="507256"/>
          </a:xfrm>
        </p:grpSpPr>
        <p:sp>
          <p:nvSpPr>
            <p:cNvPr id="16" name="순서도: 처리 15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932040" y="5185508"/>
            <a:ext cx="675341" cy="475740"/>
            <a:chOff x="395536" y="1757809"/>
            <a:chExt cx="720080" cy="507256"/>
          </a:xfrm>
        </p:grpSpPr>
        <p:sp>
          <p:nvSpPr>
            <p:cNvPr id="21" name="순서도: 처리 20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04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패키지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패키지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1085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ko-KR" sz="1400" b="1" dirty="0"/>
              <a:t>논리적 연관성을 가진 </a:t>
            </a:r>
            <a:r>
              <a:rPr lang="en-US" altLang="ko-KR" sz="1400" b="1" dirty="0"/>
              <a:t>PL/SQL </a:t>
            </a:r>
            <a:r>
              <a:rPr lang="ko-KR" altLang="ko-KR" sz="1400" b="1" dirty="0"/>
              <a:t>타입</a:t>
            </a:r>
            <a:r>
              <a:rPr lang="en-US" altLang="ko-KR" sz="1400" b="1" dirty="0"/>
              <a:t>, </a:t>
            </a:r>
            <a:r>
              <a:rPr lang="ko-KR" altLang="ko-KR" sz="1400" b="1" dirty="0"/>
              <a:t>변수</a:t>
            </a:r>
            <a:r>
              <a:rPr lang="en-US" altLang="ko-KR" sz="1400" b="1" dirty="0"/>
              <a:t>, </a:t>
            </a:r>
            <a:r>
              <a:rPr lang="ko-KR" altLang="ko-KR" sz="1400" b="1" dirty="0"/>
              <a:t>상수</a:t>
            </a:r>
            <a:r>
              <a:rPr lang="en-US" altLang="ko-KR" sz="1400" b="1" dirty="0"/>
              <a:t>, </a:t>
            </a:r>
            <a:r>
              <a:rPr lang="ko-KR" altLang="ko-KR" sz="1400" b="1" dirty="0"/>
              <a:t>서브 프로그램</a:t>
            </a:r>
            <a:r>
              <a:rPr lang="en-US" altLang="ko-KR" sz="1400" b="1" dirty="0"/>
              <a:t>, </a:t>
            </a:r>
            <a:r>
              <a:rPr lang="ko-KR" altLang="ko-KR" sz="1400" b="1" dirty="0"/>
              <a:t>커서</a:t>
            </a:r>
            <a:r>
              <a:rPr lang="en-US" altLang="ko-KR" sz="1400" b="1" dirty="0"/>
              <a:t>, </a:t>
            </a:r>
            <a:r>
              <a:rPr lang="ko-KR" altLang="ko-KR" sz="1400" b="1" dirty="0"/>
              <a:t>예외 등의 항목을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</a:t>
            </a:r>
            <a:r>
              <a:rPr lang="ko-KR" altLang="ko-KR" sz="1400" b="1" dirty="0" smtClean="0"/>
              <a:t>묶어 </a:t>
            </a:r>
            <a:r>
              <a:rPr lang="ko-KR" altLang="ko-KR" sz="1400" b="1" dirty="0"/>
              <a:t>놓은 </a:t>
            </a:r>
            <a:r>
              <a:rPr lang="ko-KR" altLang="ko-KR" sz="1400" b="1" dirty="0" smtClean="0"/>
              <a:t>객체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패키지 선언부와 본문으로 구성됨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모듈화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프로그램 설계의 </a:t>
            </a:r>
            <a:r>
              <a:rPr lang="ko-KR" altLang="en-US" sz="1400" b="1" dirty="0" smtClean="0"/>
              <a:t>용이성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캡슐화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 </a:t>
            </a:r>
            <a:r>
              <a:rPr lang="ko-KR" altLang="en-US" sz="1400" b="1" dirty="0" smtClean="0"/>
              <a:t>보다 나은 성능</a:t>
            </a:r>
            <a:endParaRPr lang="en-US" altLang="ko-KR" sz="1400" b="1" dirty="0" smtClean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3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55679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패키지 </a:t>
            </a:r>
            <a:r>
              <a:rPr lang="ko-KR" altLang="en-US" sz="1600" b="1" dirty="0"/>
              <a:t>선언부</a:t>
            </a:r>
            <a:r>
              <a:rPr lang="en-US" altLang="ko-KR" sz="1600" b="1" dirty="0"/>
              <a:t>(Specification)</a:t>
            </a:r>
            <a:r>
              <a:rPr lang="ko-KR" altLang="en-US" sz="1600" b="1" dirty="0"/>
              <a:t>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패키지 해부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1916832"/>
            <a:ext cx="8174610" cy="40780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사용자 </a:t>
            </a:r>
            <a:r>
              <a:rPr lang="ko-KR" altLang="en-US" sz="1400" b="1" dirty="0"/>
              <a:t>정의 타입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변수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상수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예외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그리고 서브 프로그램의 골격을 선언해 놓는 </a:t>
            </a:r>
            <a:r>
              <a:rPr lang="ko-KR" altLang="en-US" sz="1400" b="1" dirty="0" smtClean="0"/>
              <a:t>부분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선언부 구조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050" b="1" dirty="0"/>
              <a:t>CREATE OR REPLACE PACKAGE </a:t>
            </a:r>
            <a:r>
              <a:rPr lang="ko-KR" altLang="ko-KR" sz="1050" b="1" i="1" dirty="0"/>
              <a:t>패키지명</a:t>
            </a:r>
            <a:r>
              <a:rPr lang="en-US" altLang="ko-KR" sz="1050" b="1" dirty="0"/>
              <a:t> </a:t>
            </a:r>
            <a:r>
              <a:rPr lang="en-US" altLang="ko-KR" sz="1050" b="1" dirty="0" smtClean="0"/>
              <a:t> IS</a:t>
            </a:r>
            <a:endParaRPr lang="ko-KR" altLang="ko-KR" sz="1050" dirty="0"/>
          </a:p>
          <a:p>
            <a:r>
              <a:rPr lang="en-US" altLang="ko-KR" sz="1050" b="1" dirty="0"/>
              <a:t>   </a:t>
            </a:r>
            <a:r>
              <a:rPr lang="en-US" altLang="ko-KR" sz="1050" b="1" i="1" dirty="0"/>
              <a:t>TYPE_</a:t>
            </a:r>
            <a:r>
              <a:rPr lang="ko-KR" altLang="ko-KR" sz="1050" b="1" i="1" dirty="0"/>
              <a:t>구문</a:t>
            </a:r>
            <a:r>
              <a:rPr lang="en-US" altLang="ko-KR" sz="1050" b="1" i="1" dirty="0"/>
              <a:t>;</a:t>
            </a:r>
            <a:endParaRPr lang="ko-KR" altLang="ko-KR" sz="1050" dirty="0"/>
          </a:p>
          <a:p>
            <a:r>
              <a:rPr lang="en-US" altLang="ko-KR" sz="1050" b="1" dirty="0"/>
              <a:t>  </a:t>
            </a:r>
            <a:r>
              <a:rPr lang="ko-KR" altLang="ko-KR" sz="1050" b="1" i="1" dirty="0"/>
              <a:t>상수명</a:t>
            </a:r>
            <a:r>
              <a:rPr lang="en-US" altLang="ko-KR" sz="1050" b="1" dirty="0"/>
              <a:t>  CONSTANT </a:t>
            </a:r>
            <a:r>
              <a:rPr lang="ko-KR" altLang="ko-KR" sz="1050" b="1" i="1" dirty="0"/>
              <a:t>상수</a:t>
            </a:r>
            <a:r>
              <a:rPr lang="en-US" altLang="ko-KR" sz="1050" b="1" i="1" dirty="0"/>
              <a:t>_</a:t>
            </a:r>
            <a:r>
              <a:rPr lang="ko-KR" altLang="ko-KR" sz="1050" b="1" i="1" dirty="0"/>
              <a:t>타입</a:t>
            </a:r>
            <a:r>
              <a:rPr lang="en-US" altLang="ko-KR" sz="1050" b="1" i="1" dirty="0"/>
              <a:t>;</a:t>
            </a:r>
            <a:endParaRPr lang="ko-KR" altLang="ko-KR" sz="1050" dirty="0"/>
          </a:p>
          <a:p>
            <a:r>
              <a:rPr lang="en-US" altLang="ko-KR" sz="1050" b="1" dirty="0"/>
              <a:t>  </a:t>
            </a:r>
            <a:r>
              <a:rPr lang="ko-KR" altLang="ko-KR" sz="1050" b="1" i="1" dirty="0" smtClean="0"/>
              <a:t>예외명</a:t>
            </a:r>
            <a:r>
              <a:rPr lang="en-US" altLang="ko-KR" sz="1050" b="1" i="1" dirty="0" smtClean="0"/>
              <a:t> </a:t>
            </a:r>
            <a:r>
              <a:rPr lang="en-US" altLang="ko-KR" sz="1050" b="1" dirty="0" smtClean="0"/>
              <a:t> </a:t>
            </a:r>
            <a:r>
              <a:rPr lang="en-US" altLang="ko-KR" sz="1050" b="1" dirty="0"/>
              <a:t>EXCEPTION;</a:t>
            </a:r>
            <a:endParaRPr lang="ko-KR" altLang="ko-KR" sz="1050" dirty="0"/>
          </a:p>
          <a:p>
            <a:r>
              <a:rPr lang="en-US" altLang="ko-KR" sz="1050" b="1" dirty="0"/>
              <a:t>  </a:t>
            </a:r>
            <a:r>
              <a:rPr lang="ko-KR" altLang="ko-KR" sz="1050" b="1" i="1" dirty="0"/>
              <a:t>변수명</a:t>
            </a:r>
            <a:r>
              <a:rPr lang="en-US" altLang="ko-KR" sz="1050" b="1" i="1" dirty="0"/>
              <a:t>  </a:t>
            </a:r>
            <a:r>
              <a:rPr lang="ko-KR" altLang="ko-KR" sz="1050" b="1" i="1" dirty="0"/>
              <a:t>변수</a:t>
            </a:r>
            <a:r>
              <a:rPr lang="en-US" altLang="ko-KR" sz="1050" b="1" i="1" dirty="0"/>
              <a:t>_</a:t>
            </a:r>
            <a:r>
              <a:rPr lang="ko-KR" altLang="ko-KR" sz="1050" b="1" i="1" dirty="0"/>
              <a:t>타입</a:t>
            </a:r>
            <a:r>
              <a:rPr lang="en-US" altLang="ko-KR" sz="1050" b="1" i="1" dirty="0"/>
              <a:t>;</a:t>
            </a:r>
            <a:endParaRPr lang="ko-KR" altLang="ko-KR" sz="1050" dirty="0"/>
          </a:p>
          <a:p>
            <a:r>
              <a:rPr lang="en-US" altLang="ko-KR" sz="1050" b="1" i="1" dirty="0" smtClean="0"/>
              <a:t>  </a:t>
            </a:r>
            <a:r>
              <a:rPr lang="ko-KR" altLang="ko-KR" sz="1050" b="1" i="1" dirty="0" smtClean="0"/>
              <a:t>커서구문</a:t>
            </a:r>
            <a:r>
              <a:rPr lang="en-US" altLang="ko-KR" sz="1050" b="1" i="1" dirty="0"/>
              <a:t>;</a:t>
            </a:r>
            <a:endParaRPr lang="ko-KR" altLang="ko-KR" sz="1050" dirty="0"/>
          </a:p>
          <a:p>
            <a:r>
              <a:rPr lang="en-US" altLang="ko-KR" sz="1050" b="1" dirty="0"/>
              <a:t> </a:t>
            </a:r>
            <a:endParaRPr lang="ko-KR" altLang="ko-KR" sz="1050" dirty="0"/>
          </a:p>
          <a:p>
            <a:r>
              <a:rPr lang="en-US" altLang="ko-KR" sz="1050" b="1" dirty="0"/>
              <a:t>   FUNCTION </a:t>
            </a:r>
            <a:r>
              <a:rPr lang="ko-KR" altLang="ko-KR" sz="1050" b="1" i="1" dirty="0"/>
              <a:t>함수명</a:t>
            </a:r>
            <a:r>
              <a:rPr lang="en-US" altLang="ko-KR" sz="1050" b="1" dirty="0"/>
              <a:t> ( </a:t>
            </a:r>
            <a:r>
              <a:rPr lang="ko-KR" altLang="ko-KR" sz="1050" b="1" i="1" dirty="0"/>
              <a:t>매개변수</a:t>
            </a:r>
            <a:r>
              <a:rPr lang="en-US" altLang="ko-KR" sz="1050" b="1" i="1" dirty="0"/>
              <a:t>1</a:t>
            </a:r>
            <a:r>
              <a:rPr lang="en-US" altLang="ko-KR" sz="1050" b="1" dirty="0"/>
              <a:t>  IN </a:t>
            </a:r>
            <a:r>
              <a:rPr lang="ko-KR" altLang="ko-KR" sz="1050" b="1" i="1" dirty="0"/>
              <a:t>매개변수</a:t>
            </a:r>
            <a:r>
              <a:rPr lang="en-US" altLang="ko-KR" sz="1050" b="1" i="1" dirty="0"/>
              <a:t>1_</a:t>
            </a:r>
            <a:r>
              <a:rPr lang="ko-KR" altLang="ko-KR" sz="1050" b="1" i="1" dirty="0"/>
              <a:t>타입</a:t>
            </a:r>
            <a:r>
              <a:rPr lang="en-US" altLang="ko-KR" sz="1050" b="1" dirty="0"/>
              <a:t>, </a:t>
            </a:r>
            <a:endParaRPr lang="ko-KR" altLang="ko-KR" sz="1050" dirty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                          </a:t>
            </a:r>
            <a:r>
              <a:rPr lang="ko-KR" altLang="ko-KR" sz="1050" b="1" i="1" dirty="0" smtClean="0"/>
              <a:t>매개변수</a:t>
            </a:r>
            <a:r>
              <a:rPr lang="en-US" altLang="ko-KR" sz="1050" b="1" i="1" dirty="0"/>
              <a:t>2</a:t>
            </a:r>
            <a:r>
              <a:rPr lang="en-US" altLang="ko-KR" sz="1050" b="1" dirty="0"/>
              <a:t>  IN </a:t>
            </a:r>
            <a:r>
              <a:rPr lang="ko-KR" altLang="ko-KR" sz="1050" b="1" i="1" dirty="0"/>
              <a:t>매개변수</a:t>
            </a:r>
            <a:r>
              <a:rPr lang="en-US" altLang="ko-KR" sz="1050" b="1" i="1" dirty="0"/>
              <a:t>2_</a:t>
            </a:r>
            <a:r>
              <a:rPr lang="ko-KR" altLang="ko-KR" sz="1050" b="1" i="1" dirty="0"/>
              <a:t>타입</a:t>
            </a:r>
            <a:r>
              <a:rPr lang="en-US" altLang="ko-KR" sz="1050" b="1" dirty="0"/>
              <a:t>,</a:t>
            </a:r>
            <a:endParaRPr lang="ko-KR" altLang="ko-KR" sz="1050" dirty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                          … </a:t>
            </a:r>
            <a:r>
              <a:rPr lang="en-US" altLang="ko-KR" sz="1050" b="1" dirty="0"/>
              <a:t>) </a:t>
            </a:r>
            <a:endParaRPr lang="ko-KR" altLang="ko-KR" sz="1050" dirty="0"/>
          </a:p>
          <a:p>
            <a:r>
              <a:rPr lang="en-US" altLang="ko-KR" sz="1050" b="1" dirty="0" smtClean="0"/>
              <a:t>       RETURN </a:t>
            </a:r>
            <a:r>
              <a:rPr lang="ko-KR" altLang="ko-KR" sz="1050" b="1" i="1" dirty="0"/>
              <a:t>반환타입</a:t>
            </a:r>
            <a:r>
              <a:rPr lang="en-US" altLang="ko-KR" sz="1050" b="1" dirty="0"/>
              <a:t>;</a:t>
            </a:r>
            <a:endParaRPr lang="ko-KR" altLang="ko-KR" sz="1050" dirty="0"/>
          </a:p>
          <a:p>
            <a:r>
              <a:rPr lang="en-US" altLang="ko-KR" sz="1050" b="1" dirty="0"/>
              <a:t> </a:t>
            </a:r>
            <a:endParaRPr lang="ko-KR" altLang="ko-KR" sz="1050" dirty="0"/>
          </a:p>
          <a:p>
            <a:r>
              <a:rPr lang="en-US" altLang="ko-KR" sz="1050" b="1" dirty="0"/>
              <a:t>   PROCEDURE </a:t>
            </a:r>
            <a:r>
              <a:rPr lang="ko-KR" altLang="ko-KR" sz="1050" b="1" i="1" dirty="0"/>
              <a:t>프로시저명</a:t>
            </a:r>
            <a:r>
              <a:rPr lang="en-US" altLang="ko-KR" sz="1050" b="1" dirty="0"/>
              <a:t> ( </a:t>
            </a:r>
            <a:r>
              <a:rPr lang="ko-KR" altLang="ko-KR" sz="1050" b="1" i="1" dirty="0"/>
              <a:t>매개변수</a:t>
            </a:r>
            <a:r>
              <a:rPr lang="en-US" altLang="ko-KR" sz="1050" b="1" i="1" dirty="0"/>
              <a:t>1</a:t>
            </a:r>
            <a:r>
              <a:rPr lang="en-US" altLang="ko-KR" sz="1050" b="1" dirty="0"/>
              <a:t> [IN, OUT, INOUT] </a:t>
            </a:r>
            <a:r>
              <a:rPr lang="ko-KR" altLang="ko-KR" sz="1050" b="1" i="1" dirty="0"/>
              <a:t>매개변수</a:t>
            </a:r>
            <a:r>
              <a:rPr lang="en-US" altLang="ko-KR" sz="1050" b="1" i="1" dirty="0"/>
              <a:t>1_</a:t>
            </a:r>
            <a:r>
              <a:rPr lang="ko-KR" altLang="ko-KR" sz="1050" b="1" i="1" dirty="0"/>
              <a:t>타입</a:t>
            </a:r>
            <a:r>
              <a:rPr lang="en-US" altLang="ko-KR" sz="1050" b="1" i="1" dirty="0"/>
              <a:t>, </a:t>
            </a:r>
            <a:endParaRPr lang="ko-KR" altLang="ko-KR" sz="1050" dirty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                                  </a:t>
            </a:r>
            <a:r>
              <a:rPr lang="ko-KR" altLang="ko-KR" sz="1050" b="1" i="1" dirty="0"/>
              <a:t>매개변수</a:t>
            </a:r>
            <a:r>
              <a:rPr lang="en-US" altLang="ko-KR" sz="1050" b="1" i="1" dirty="0"/>
              <a:t>2</a:t>
            </a:r>
            <a:r>
              <a:rPr lang="en-US" altLang="ko-KR" sz="1050" b="1" dirty="0"/>
              <a:t> [IN, OUT, INOUT] </a:t>
            </a:r>
            <a:r>
              <a:rPr lang="ko-KR" altLang="ko-KR" sz="1050" b="1" i="1" dirty="0"/>
              <a:t>매개변수</a:t>
            </a:r>
            <a:r>
              <a:rPr lang="en-US" altLang="ko-KR" sz="1050" b="1" i="1" dirty="0"/>
              <a:t>2_</a:t>
            </a:r>
            <a:r>
              <a:rPr lang="ko-KR" altLang="ko-KR" sz="1050" b="1" i="1" dirty="0"/>
              <a:t>타입</a:t>
            </a:r>
            <a:r>
              <a:rPr lang="en-US" altLang="ko-KR" sz="1050" b="1" i="1" dirty="0"/>
              <a:t>,</a:t>
            </a:r>
            <a:endParaRPr lang="ko-KR" altLang="ko-KR" sz="1050" dirty="0"/>
          </a:p>
          <a:p>
            <a:r>
              <a:rPr lang="en-US" altLang="ko-KR" sz="1050" b="1" dirty="0"/>
              <a:t>  </a:t>
            </a:r>
            <a:r>
              <a:rPr lang="en-US" altLang="ko-KR" sz="1050" b="1" dirty="0" smtClean="0"/>
              <a:t>                                   … </a:t>
            </a:r>
            <a:r>
              <a:rPr lang="en-US" altLang="ko-KR" sz="1050" b="1" dirty="0"/>
              <a:t>);</a:t>
            </a:r>
            <a:endParaRPr lang="ko-KR" altLang="ko-KR" sz="1050" dirty="0"/>
          </a:p>
          <a:p>
            <a:r>
              <a:rPr lang="en-US" altLang="ko-KR" sz="1050" b="1" dirty="0"/>
              <a:t>  </a:t>
            </a:r>
            <a:r>
              <a:rPr lang="en-US" altLang="ko-KR" sz="1050" b="1" dirty="0" smtClean="0"/>
              <a:t>   …</a:t>
            </a:r>
            <a:endParaRPr lang="ko-KR" altLang="ko-KR" sz="1050" dirty="0"/>
          </a:p>
          <a:p>
            <a:r>
              <a:rPr lang="en-US" altLang="ko-KR" sz="1050" b="1" dirty="0"/>
              <a:t> </a:t>
            </a:r>
            <a:endParaRPr lang="ko-KR" altLang="ko-KR" sz="1050" dirty="0"/>
          </a:p>
          <a:p>
            <a:r>
              <a:rPr lang="en-US" altLang="ko-KR" sz="1050" b="1" dirty="0"/>
              <a:t>END </a:t>
            </a:r>
            <a:r>
              <a:rPr lang="ko-KR" altLang="ko-KR" sz="1050" b="1" dirty="0"/>
              <a:t>패키지명</a:t>
            </a:r>
            <a:r>
              <a:rPr lang="en-US" altLang="ko-KR" sz="1050" b="1" dirty="0" smtClean="0"/>
              <a:t>;</a:t>
            </a:r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628317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7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55679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패키지 본</a:t>
            </a:r>
            <a:r>
              <a:rPr lang="ko-KR" altLang="en-US" sz="1600" b="1" dirty="0"/>
              <a:t>문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(Body)</a:t>
            </a:r>
            <a:r>
              <a:rPr lang="ko-KR" altLang="en-US" sz="1600" b="1" dirty="0" smtClean="0"/>
              <a:t> 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패키지 해부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013515"/>
            <a:ext cx="8174610" cy="34317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선언부에서 선언한 커서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함수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프로시저의 구현부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본문 구조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050" b="1" dirty="0"/>
              <a:t>CREATE OR REPLACE PACKAGE BODY </a:t>
            </a:r>
            <a:r>
              <a:rPr lang="ko-KR" altLang="ko-KR" sz="1050" b="1" i="1" dirty="0"/>
              <a:t>패키지명</a:t>
            </a:r>
            <a:r>
              <a:rPr lang="en-US" altLang="ko-KR" sz="1050" b="1" dirty="0"/>
              <a:t> IS</a:t>
            </a:r>
            <a:endParaRPr lang="ko-KR" altLang="ko-KR" sz="1050" dirty="0"/>
          </a:p>
          <a:p>
            <a:r>
              <a:rPr lang="ko-KR" altLang="ko-KR" sz="1050" b="1" i="1" dirty="0"/>
              <a:t>상수명</a:t>
            </a:r>
            <a:r>
              <a:rPr lang="en-US" altLang="ko-KR" sz="1050" b="1" dirty="0"/>
              <a:t>  CONSTANT </a:t>
            </a:r>
            <a:r>
              <a:rPr lang="ko-KR" altLang="ko-KR" sz="1050" b="1" i="1" dirty="0"/>
              <a:t>상수</a:t>
            </a:r>
            <a:r>
              <a:rPr lang="en-US" altLang="ko-KR" sz="1050" b="1" i="1" dirty="0"/>
              <a:t>_</a:t>
            </a:r>
            <a:r>
              <a:rPr lang="ko-KR" altLang="ko-KR" sz="1050" b="1" i="1" dirty="0"/>
              <a:t>타입</a:t>
            </a:r>
            <a:r>
              <a:rPr lang="en-US" altLang="ko-KR" sz="1050" b="1" i="1" dirty="0"/>
              <a:t>;</a:t>
            </a:r>
            <a:endParaRPr lang="ko-KR" altLang="ko-KR" sz="1050" dirty="0"/>
          </a:p>
          <a:p>
            <a:r>
              <a:rPr lang="ko-KR" altLang="ko-KR" sz="1050" b="1" i="1" dirty="0"/>
              <a:t>변수명</a:t>
            </a:r>
            <a:r>
              <a:rPr lang="en-US" altLang="ko-KR" sz="1050" b="1" i="1" dirty="0"/>
              <a:t>  </a:t>
            </a:r>
            <a:r>
              <a:rPr lang="ko-KR" altLang="ko-KR" sz="1050" b="1" i="1" dirty="0"/>
              <a:t>변수</a:t>
            </a:r>
            <a:r>
              <a:rPr lang="en-US" altLang="ko-KR" sz="1050" b="1" i="1" dirty="0"/>
              <a:t>_</a:t>
            </a:r>
            <a:r>
              <a:rPr lang="ko-KR" altLang="ko-KR" sz="1050" b="1" i="1" dirty="0"/>
              <a:t>타입</a:t>
            </a:r>
            <a:r>
              <a:rPr lang="en-US" altLang="ko-KR" sz="1050" b="1" i="1" dirty="0"/>
              <a:t>;</a:t>
            </a:r>
            <a:endParaRPr lang="ko-KR" altLang="ko-KR" sz="1050" dirty="0"/>
          </a:p>
          <a:p>
            <a:r>
              <a:rPr lang="ko-KR" altLang="ko-KR" sz="1050" b="1" i="1" dirty="0"/>
              <a:t>커서정의구문</a:t>
            </a:r>
            <a:r>
              <a:rPr lang="en-US" altLang="ko-KR" sz="1050" b="1" i="1" dirty="0"/>
              <a:t>;</a:t>
            </a:r>
            <a:endParaRPr lang="ko-KR" altLang="ko-KR" sz="1050" dirty="0"/>
          </a:p>
          <a:p>
            <a:r>
              <a:rPr lang="en-US" altLang="ko-KR" sz="1050" b="1" dirty="0"/>
              <a:t> </a:t>
            </a:r>
            <a:endParaRPr lang="ko-KR" altLang="ko-KR" sz="1050" dirty="0"/>
          </a:p>
          <a:p>
            <a:r>
              <a:rPr lang="en-US" altLang="ko-KR" sz="1050" b="1" dirty="0"/>
              <a:t>   FUNCTION </a:t>
            </a:r>
            <a:r>
              <a:rPr lang="ko-KR" altLang="ko-KR" sz="1050" b="1" i="1" dirty="0"/>
              <a:t>함수명</a:t>
            </a:r>
            <a:r>
              <a:rPr lang="en-US" altLang="ko-KR" sz="1050" b="1" dirty="0"/>
              <a:t> ( </a:t>
            </a:r>
            <a:r>
              <a:rPr lang="ko-KR" altLang="ko-KR" sz="1050" b="1" i="1" dirty="0"/>
              <a:t>매개변수</a:t>
            </a:r>
            <a:r>
              <a:rPr lang="en-US" altLang="ko-KR" sz="1050" b="1" i="1" dirty="0"/>
              <a:t>1</a:t>
            </a:r>
            <a:r>
              <a:rPr lang="en-US" altLang="ko-KR" sz="1050" b="1" dirty="0"/>
              <a:t>  IN </a:t>
            </a:r>
            <a:r>
              <a:rPr lang="ko-KR" altLang="ko-KR" sz="1050" b="1" i="1" dirty="0"/>
              <a:t>매개변수</a:t>
            </a:r>
            <a:r>
              <a:rPr lang="en-US" altLang="ko-KR" sz="1050" b="1" i="1" dirty="0"/>
              <a:t>1_</a:t>
            </a:r>
            <a:r>
              <a:rPr lang="ko-KR" altLang="ko-KR" sz="1050" b="1" i="1" dirty="0"/>
              <a:t>타입</a:t>
            </a:r>
            <a:r>
              <a:rPr lang="en-US" altLang="ko-KR" sz="1050" b="1" dirty="0"/>
              <a:t>, </a:t>
            </a:r>
            <a:endParaRPr lang="ko-KR" altLang="ko-KR" sz="1050" dirty="0"/>
          </a:p>
          <a:p>
            <a:r>
              <a:rPr lang="en-US" altLang="ko-KR" sz="1050" b="1" dirty="0"/>
              <a:t> </a:t>
            </a:r>
            <a:r>
              <a:rPr lang="ko-KR" altLang="ko-KR" sz="1050" b="1" i="1" dirty="0"/>
              <a:t>매개변수</a:t>
            </a:r>
            <a:r>
              <a:rPr lang="en-US" altLang="ko-KR" sz="1050" b="1" i="1" dirty="0"/>
              <a:t>2</a:t>
            </a:r>
            <a:r>
              <a:rPr lang="en-US" altLang="ko-KR" sz="1050" b="1" dirty="0"/>
              <a:t>  IN </a:t>
            </a:r>
            <a:r>
              <a:rPr lang="ko-KR" altLang="ko-KR" sz="1050" b="1" i="1" dirty="0"/>
              <a:t>매개변수</a:t>
            </a:r>
            <a:r>
              <a:rPr lang="en-US" altLang="ko-KR" sz="1050" b="1" i="1" dirty="0"/>
              <a:t>2_</a:t>
            </a:r>
            <a:r>
              <a:rPr lang="ko-KR" altLang="ko-KR" sz="1050" b="1" i="1" dirty="0"/>
              <a:t>타입</a:t>
            </a:r>
            <a:r>
              <a:rPr lang="en-US" altLang="ko-KR" sz="1050" b="1" dirty="0"/>
              <a:t>,</a:t>
            </a:r>
            <a:endParaRPr lang="ko-KR" altLang="ko-KR" sz="1050" dirty="0"/>
          </a:p>
          <a:p>
            <a:r>
              <a:rPr lang="en-US" altLang="ko-KR" sz="1050" b="1" dirty="0"/>
              <a:t> … ) RETURN </a:t>
            </a:r>
            <a:r>
              <a:rPr lang="ko-KR" altLang="ko-KR" sz="1050" b="1" i="1" dirty="0"/>
              <a:t>반환타입 </a:t>
            </a:r>
            <a:r>
              <a:rPr lang="en-US" altLang="ko-KR" sz="1050" b="1" dirty="0"/>
              <a:t>IS</a:t>
            </a:r>
            <a:endParaRPr lang="ko-KR" altLang="ko-KR" sz="1050" dirty="0"/>
          </a:p>
          <a:p>
            <a:r>
              <a:rPr lang="en-US" altLang="ko-KR" sz="1050" b="1" dirty="0"/>
              <a:t>   IS</a:t>
            </a:r>
            <a:endParaRPr lang="ko-KR" altLang="ko-KR" sz="1050" dirty="0"/>
          </a:p>
          <a:p>
            <a:r>
              <a:rPr lang="en-US" altLang="ko-KR" sz="1050" b="1" dirty="0"/>
              <a:t>      ….</a:t>
            </a:r>
            <a:endParaRPr lang="ko-KR" altLang="ko-KR" sz="1050" dirty="0"/>
          </a:p>
          <a:p>
            <a:r>
              <a:rPr lang="en-US" altLang="ko-KR" sz="1050" b="1" dirty="0"/>
              <a:t>   BEGIN</a:t>
            </a:r>
            <a:endParaRPr lang="ko-KR" altLang="ko-KR" sz="1050" dirty="0"/>
          </a:p>
          <a:p>
            <a:r>
              <a:rPr lang="en-US" altLang="ko-KR" sz="1050" b="1" dirty="0"/>
              <a:t>      ….</a:t>
            </a:r>
            <a:endParaRPr lang="ko-KR" altLang="ko-KR" sz="1050" dirty="0"/>
          </a:p>
          <a:p>
            <a:r>
              <a:rPr lang="en-US" altLang="ko-KR" sz="1050" b="1" dirty="0"/>
              <a:t>   END </a:t>
            </a:r>
            <a:r>
              <a:rPr lang="ko-KR" altLang="ko-KR" sz="1050" b="1" i="1" dirty="0"/>
              <a:t>함수명</a:t>
            </a:r>
            <a:r>
              <a:rPr lang="en-US" altLang="ko-KR" sz="1050" b="1" dirty="0" smtClean="0"/>
              <a:t>;</a:t>
            </a:r>
            <a:r>
              <a:rPr lang="en-US" altLang="ko-KR" sz="1050" b="1" dirty="0"/>
              <a:t> </a:t>
            </a:r>
            <a:endParaRPr lang="ko-KR" altLang="ko-KR" sz="1050" dirty="0"/>
          </a:p>
          <a:p>
            <a:r>
              <a:rPr lang="en-US" altLang="ko-KR" sz="1050" b="1" dirty="0"/>
              <a:t>   </a:t>
            </a:r>
            <a:endParaRPr lang="ko-KR" altLang="ko-KR" sz="105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628317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1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55679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패키지 본</a:t>
            </a:r>
            <a:r>
              <a:rPr lang="ko-KR" altLang="en-US" sz="1600" b="1" dirty="0"/>
              <a:t>문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(Body)</a:t>
            </a:r>
            <a:r>
              <a:rPr lang="ko-KR" altLang="en-US" sz="1600" b="1" dirty="0" smtClean="0"/>
              <a:t> 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패키지 해부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67544" y="2066796"/>
            <a:ext cx="8174610" cy="31624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본문 구조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050" b="1" dirty="0"/>
              <a:t>CREATE OR REPLACE PACKAGE BODY </a:t>
            </a:r>
            <a:r>
              <a:rPr lang="ko-KR" altLang="ko-KR" sz="1050" b="1" i="1" dirty="0"/>
              <a:t>패키지명</a:t>
            </a:r>
            <a:r>
              <a:rPr lang="en-US" altLang="ko-KR" sz="1050" b="1" dirty="0"/>
              <a:t> IS</a:t>
            </a:r>
            <a:endParaRPr lang="ko-KR" altLang="ko-KR" sz="1050" dirty="0"/>
          </a:p>
          <a:p>
            <a:r>
              <a:rPr lang="en-US" altLang="ko-KR" sz="1050" b="1" i="1" dirty="0" smtClean="0"/>
              <a:t>…</a:t>
            </a:r>
          </a:p>
          <a:p>
            <a:r>
              <a:rPr lang="en-US" altLang="ko-KR" sz="1050" b="1" i="1" dirty="0" smtClean="0"/>
              <a:t>…</a:t>
            </a:r>
          </a:p>
          <a:p>
            <a:endParaRPr lang="en-US" altLang="ko-KR" sz="1050" b="1" i="1" dirty="0"/>
          </a:p>
          <a:p>
            <a:r>
              <a:rPr lang="en-US" altLang="ko-KR" sz="1050" b="1" dirty="0" smtClean="0"/>
              <a:t>   </a:t>
            </a:r>
            <a:r>
              <a:rPr lang="en-US" altLang="ko-KR" sz="1050" b="1" dirty="0"/>
              <a:t>PROCEDURE </a:t>
            </a:r>
            <a:r>
              <a:rPr lang="ko-KR" altLang="ko-KR" sz="1050" b="1" i="1" dirty="0"/>
              <a:t>프로시저명</a:t>
            </a:r>
            <a:r>
              <a:rPr lang="en-US" altLang="ko-KR" sz="1050" b="1" dirty="0"/>
              <a:t> ( </a:t>
            </a:r>
            <a:r>
              <a:rPr lang="ko-KR" altLang="ko-KR" sz="1050" b="1" i="1" dirty="0"/>
              <a:t>매개변수</a:t>
            </a:r>
            <a:r>
              <a:rPr lang="en-US" altLang="ko-KR" sz="1050" b="1" i="1" dirty="0"/>
              <a:t>1</a:t>
            </a:r>
            <a:r>
              <a:rPr lang="en-US" altLang="ko-KR" sz="1050" b="1" dirty="0"/>
              <a:t> [IN, OUT, INOUT] </a:t>
            </a:r>
            <a:r>
              <a:rPr lang="ko-KR" altLang="ko-KR" sz="1050" b="1" i="1" dirty="0"/>
              <a:t>매개변수</a:t>
            </a:r>
            <a:r>
              <a:rPr lang="en-US" altLang="ko-KR" sz="1050" b="1" i="1" dirty="0"/>
              <a:t>1_</a:t>
            </a:r>
            <a:r>
              <a:rPr lang="ko-KR" altLang="ko-KR" sz="1050" b="1" i="1" dirty="0"/>
              <a:t>타입</a:t>
            </a:r>
            <a:r>
              <a:rPr lang="en-US" altLang="ko-KR" sz="1050" b="1" i="1" dirty="0"/>
              <a:t>, </a:t>
            </a:r>
            <a:endParaRPr lang="ko-KR" altLang="ko-KR" sz="1050" dirty="0"/>
          </a:p>
          <a:p>
            <a:r>
              <a:rPr lang="en-US" altLang="ko-KR" sz="1050" b="1" dirty="0"/>
              <a:t>  </a:t>
            </a:r>
            <a:r>
              <a:rPr lang="ko-KR" altLang="ko-KR" sz="1050" b="1" i="1" dirty="0"/>
              <a:t>매개변수</a:t>
            </a:r>
            <a:r>
              <a:rPr lang="en-US" altLang="ko-KR" sz="1050" b="1" i="1" dirty="0"/>
              <a:t>2</a:t>
            </a:r>
            <a:r>
              <a:rPr lang="en-US" altLang="ko-KR" sz="1050" b="1" dirty="0"/>
              <a:t> [IN, OUT, INOUT] </a:t>
            </a:r>
            <a:r>
              <a:rPr lang="ko-KR" altLang="ko-KR" sz="1050" b="1" i="1" dirty="0"/>
              <a:t>매개변수</a:t>
            </a:r>
            <a:r>
              <a:rPr lang="en-US" altLang="ko-KR" sz="1050" b="1" i="1" dirty="0"/>
              <a:t>2_</a:t>
            </a:r>
            <a:r>
              <a:rPr lang="ko-KR" altLang="ko-KR" sz="1050" b="1" i="1" dirty="0"/>
              <a:t>타입</a:t>
            </a:r>
            <a:r>
              <a:rPr lang="en-US" altLang="ko-KR" sz="1050" b="1" i="1" dirty="0"/>
              <a:t>,</a:t>
            </a:r>
            <a:endParaRPr lang="ko-KR" altLang="ko-KR" sz="1050" dirty="0"/>
          </a:p>
          <a:p>
            <a:r>
              <a:rPr lang="en-US" altLang="ko-KR" sz="1050" b="1" dirty="0"/>
              <a:t>  … )</a:t>
            </a:r>
            <a:endParaRPr lang="ko-KR" altLang="ko-KR" sz="1050" dirty="0"/>
          </a:p>
          <a:p>
            <a:r>
              <a:rPr lang="en-US" altLang="ko-KR" sz="1050" b="1" dirty="0"/>
              <a:t>   IS</a:t>
            </a:r>
            <a:endParaRPr lang="ko-KR" altLang="ko-KR" sz="1050" dirty="0"/>
          </a:p>
          <a:p>
            <a:r>
              <a:rPr lang="en-US" altLang="ko-KR" sz="1050" b="1" dirty="0"/>
              <a:t>      ….</a:t>
            </a:r>
            <a:endParaRPr lang="ko-KR" altLang="ko-KR" sz="1050" dirty="0"/>
          </a:p>
          <a:p>
            <a:r>
              <a:rPr lang="en-US" altLang="ko-KR" sz="1050" b="1" dirty="0"/>
              <a:t>   BEGIN</a:t>
            </a:r>
            <a:endParaRPr lang="ko-KR" altLang="ko-KR" sz="1050" dirty="0"/>
          </a:p>
          <a:p>
            <a:r>
              <a:rPr lang="en-US" altLang="ko-KR" sz="1050" b="1" dirty="0"/>
              <a:t>      ….</a:t>
            </a:r>
            <a:endParaRPr lang="ko-KR" altLang="ko-KR" sz="1050" dirty="0"/>
          </a:p>
          <a:p>
            <a:r>
              <a:rPr lang="en-US" altLang="ko-KR" sz="1050" b="1" dirty="0"/>
              <a:t>   END </a:t>
            </a:r>
            <a:r>
              <a:rPr lang="ko-KR" altLang="ko-KR" sz="1050" b="1" i="1" dirty="0"/>
              <a:t>프로시저명</a:t>
            </a:r>
            <a:r>
              <a:rPr lang="en-US" altLang="ko-KR" sz="1050" b="1" i="1" dirty="0"/>
              <a:t>;</a:t>
            </a:r>
            <a:endParaRPr lang="ko-KR" altLang="ko-KR" sz="1050" dirty="0"/>
          </a:p>
          <a:p>
            <a:r>
              <a:rPr lang="en-US" altLang="ko-KR" sz="1050" b="1" dirty="0"/>
              <a:t>  …</a:t>
            </a:r>
            <a:endParaRPr lang="ko-KR" altLang="ko-KR" sz="1050" dirty="0"/>
          </a:p>
          <a:p>
            <a:r>
              <a:rPr lang="en-US" altLang="ko-KR" sz="1050" b="1" dirty="0"/>
              <a:t> </a:t>
            </a:r>
            <a:endParaRPr lang="ko-KR" altLang="ko-KR" sz="1050" dirty="0"/>
          </a:p>
          <a:p>
            <a:r>
              <a:rPr lang="en-US" altLang="ko-KR" sz="1050" b="1" dirty="0"/>
              <a:t>END </a:t>
            </a:r>
            <a:r>
              <a:rPr lang="ko-KR" altLang="ko-KR" sz="1050" b="1" dirty="0"/>
              <a:t>패키지명</a:t>
            </a:r>
            <a:r>
              <a:rPr lang="en-US" altLang="ko-KR" sz="1050" b="1" dirty="0"/>
              <a:t>;</a:t>
            </a:r>
            <a:endParaRPr lang="ko-KR" altLang="ko-KR" sz="105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628317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0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55679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패키지 사용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패키지 해부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67544" y="2066796"/>
            <a:ext cx="8174610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“</a:t>
            </a:r>
            <a:r>
              <a:rPr lang="ko-KR" altLang="ko-KR" sz="1400" b="1" dirty="0" smtClean="0"/>
              <a:t>패키지명</a:t>
            </a:r>
            <a:r>
              <a:rPr lang="en-US" altLang="ko-KR" sz="1400" b="1" dirty="0"/>
              <a:t>.</a:t>
            </a:r>
            <a:r>
              <a:rPr lang="ko-KR" altLang="ko-KR" sz="1400" b="1" dirty="0" smtClean="0"/>
              <a:t>서브</a:t>
            </a:r>
            <a:r>
              <a:rPr lang="en-US" altLang="ko-KR" sz="1400" b="1" dirty="0" smtClean="0"/>
              <a:t>_</a:t>
            </a:r>
            <a:r>
              <a:rPr lang="ko-KR" altLang="ko-KR" sz="1400" b="1" dirty="0" smtClean="0"/>
              <a:t>프로그램명</a:t>
            </a:r>
            <a:r>
              <a:rPr lang="en-US" altLang="ko-KR" sz="1400" b="1" dirty="0" smtClean="0"/>
              <a:t>”, “</a:t>
            </a:r>
            <a:r>
              <a:rPr lang="ko-KR" altLang="en-US" sz="1400" b="1" dirty="0" smtClean="0"/>
              <a:t>패키지명</a:t>
            </a:r>
            <a:r>
              <a:rPr lang="en-US" altLang="ko-KR" sz="1400" b="1" dirty="0" smtClean="0"/>
              <a:t>.</a:t>
            </a:r>
            <a:r>
              <a:rPr lang="ko-KR" altLang="en-US" sz="1400" b="1" dirty="0" smtClean="0"/>
              <a:t>변수</a:t>
            </a:r>
            <a:r>
              <a:rPr lang="en-US" altLang="ko-KR" sz="1400" b="1" dirty="0" smtClean="0"/>
              <a:t>” </a:t>
            </a:r>
            <a:r>
              <a:rPr lang="ko-KR" altLang="en-US" sz="1400" b="1" dirty="0" smtClean="0"/>
              <a:t>형태로 사용</a:t>
            </a:r>
            <a:endParaRPr lang="en-US" altLang="ko-KR" sz="1400" b="1" dirty="0" smtClean="0"/>
          </a:p>
          <a:p>
            <a:endParaRPr lang="en-US" altLang="ko-KR" sz="1400" b="1" dirty="0">
              <a:sym typeface="Wingdings" pitchFamily="2" charset="2"/>
            </a:endParaRPr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인사업무를 처리하는 </a:t>
            </a:r>
            <a:r>
              <a:rPr lang="en-US" altLang="ko-KR" sz="1400" b="1" dirty="0" smtClean="0">
                <a:sym typeface="Wingdings" pitchFamily="2" charset="2"/>
              </a:rPr>
              <a:t>hr_pkg</a:t>
            </a:r>
            <a:r>
              <a:rPr lang="ko-KR" altLang="en-US" sz="1400" b="1" dirty="0">
                <a:sym typeface="Wingdings" pitchFamily="2" charset="2"/>
              </a:rPr>
              <a:t> </a:t>
            </a:r>
            <a:r>
              <a:rPr lang="ko-KR" altLang="en-US" sz="1400" b="1" dirty="0" smtClean="0">
                <a:sym typeface="Wingdings" pitchFamily="2" charset="2"/>
              </a:rPr>
              <a:t>패키지</a:t>
            </a:r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>
              <a:sym typeface="Wingdings" pitchFamily="2" charset="2"/>
            </a:endParaRPr>
          </a:p>
          <a:p>
            <a:r>
              <a:rPr lang="en-US" altLang="ko-KR" sz="1400" b="1" dirty="0" smtClean="0">
                <a:sym typeface="Wingdings" pitchFamily="2" charset="2"/>
              </a:rPr>
              <a:t>   </a:t>
            </a:r>
            <a:r>
              <a:rPr lang="ko-KR" altLang="ko-KR" sz="1400" dirty="0" err="1"/>
              <a:t>ㆍ</a:t>
            </a:r>
            <a:r>
              <a:rPr lang="en-US" altLang="ko-KR" sz="1400" dirty="0"/>
              <a:t>fn_get_emp_name </a:t>
            </a:r>
            <a:r>
              <a:rPr lang="en-US" altLang="ko-KR" sz="1400" dirty="0">
                <a:sym typeface="Wingdings"/>
              </a:rPr>
              <a:t></a:t>
            </a:r>
            <a:r>
              <a:rPr lang="en-US" altLang="ko-KR" sz="1400" dirty="0"/>
              <a:t> </a:t>
            </a:r>
            <a:r>
              <a:rPr lang="ko-KR" altLang="ko-KR" sz="1400" dirty="0"/>
              <a:t>사번을 전달받아 이름을 반환하는 함수</a:t>
            </a:r>
          </a:p>
          <a:p>
            <a:r>
              <a:rPr lang="en-US" altLang="ko-KR" sz="1400" dirty="0" smtClean="0"/>
              <a:t>   </a:t>
            </a:r>
            <a:r>
              <a:rPr lang="ko-KR" altLang="ko-KR" sz="1400" dirty="0" err="1" smtClean="0"/>
              <a:t>ㆍ</a:t>
            </a:r>
            <a:r>
              <a:rPr lang="en-US" altLang="ko-KR" sz="1400" dirty="0"/>
              <a:t>new_emp_proc  </a:t>
            </a:r>
            <a:r>
              <a:rPr lang="en-US" altLang="ko-KR" sz="1400" dirty="0" smtClean="0"/>
              <a:t>   </a:t>
            </a:r>
            <a:r>
              <a:rPr lang="en-US" altLang="ko-KR" sz="1400" dirty="0">
                <a:sym typeface="Wingdings"/>
              </a:rPr>
              <a:t></a:t>
            </a:r>
            <a:r>
              <a:rPr lang="en-US" altLang="ko-KR" sz="1400" dirty="0"/>
              <a:t> </a:t>
            </a:r>
            <a:r>
              <a:rPr lang="ko-KR" altLang="ko-KR" sz="1400" dirty="0"/>
              <a:t>신규사원을 등록하는 프로시저</a:t>
            </a:r>
          </a:p>
          <a:p>
            <a:r>
              <a:rPr lang="en-US" altLang="ko-KR" sz="1400" dirty="0" smtClean="0"/>
              <a:t>   </a:t>
            </a:r>
            <a:r>
              <a:rPr lang="ko-KR" altLang="ko-KR" sz="1400" dirty="0" err="1" smtClean="0"/>
              <a:t>ㆍ</a:t>
            </a:r>
            <a:r>
              <a:rPr lang="en-US" altLang="ko-KR" sz="1400" dirty="0"/>
              <a:t>retire_emp_proc   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ym typeface="Wingdings"/>
              </a:rPr>
              <a:t></a:t>
            </a:r>
            <a:r>
              <a:rPr lang="en-US" altLang="ko-KR" sz="1400" dirty="0" smtClean="0"/>
              <a:t> </a:t>
            </a:r>
            <a:r>
              <a:rPr lang="ko-KR" altLang="ko-KR" sz="1400" dirty="0"/>
              <a:t>퇴사한 사원을 처리하는 </a:t>
            </a:r>
            <a:r>
              <a:rPr lang="ko-KR" altLang="ko-KR" sz="1400" dirty="0" smtClean="0"/>
              <a:t>프로시저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일반적인 함수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프로시저 사용법과 동일하지만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맨 앞에 </a:t>
            </a:r>
            <a:r>
              <a:rPr lang="en-US" altLang="ko-KR" sz="1400" b="1" dirty="0" smtClean="0"/>
              <a:t>“</a:t>
            </a:r>
            <a:r>
              <a:rPr lang="ko-KR" altLang="en-US" sz="1400" b="1" dirty="0" smtClean="0"/>
              <a:t>패키지명</a:t>
            </a:r>
            <a:r>
              <a:rPr lang="en-US" altLang="ko-KR" sz="1400" b="1" dirty="0" smtClean="0"/>
              <a:t>.”</a:t>
            </a:r>
            <a:r>
              <a:rPr lang="ko-KR" altLang="en-US" sz="1400" b="1" dirty="0" smtClean="0"/>
              <a:t>이 붙여야 함</a:t>
            </a:r>
            <a:endParaRPr lang="en-US" altLang="ko-KR" sz="1400" b="1" dirty="0"/>
          </a:p>
          <a:p>
            <a:endParaRPr lang="en-US" altLang="ko-KR" sz="1400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628317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5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55679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패키지 상수와 변수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패키지 데이터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67544" y="2066796"/>
            <a:ext cx="8174610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패키지 내에 상수나 변수 선언 시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생존주기는 세션 단위 </a:t>
            </a:r>
            <a:endParaRPr lang="en-US" altLang="ko-KR" sz="1400" b="1" dirty="0">
              <a:sym typeface="Wingdings" pitchFamily="2" charset="2"/>
            </a:endParaRPr>
          </a:p>
          <a:p>
            <a:endParaRPr lang="en-US" altLang="ko-KR" sz="1400" b="1" dirty="0" smtClean="0">
              <a:sym typeface="Wingdings" pitchFamily="2" charset="2"/>
            </a:endParaRPr>
          </a:p>
          <a:p>
            <a:r>
              <a:rPr lang="en-US" altLang="ko-KR" sz="1400" b="1" dirty="0">
                <a:sym typeface="Wingdings" pitchFamily="2" charset="2"/>
              </a:rPr>
              <a:t> </a:t>
            </a:r>
            <a:r>
              <a:rPr lang="en-US" altLang="ko-KR" sz="1400" b="1" dirty="0" smtClean="0">
                <a:sym typeface="Wingdings" pitchFamily="2" charset="2"/>
              </a:rPr>
              <a:t>    </a:t>
            </a:r>
            <a:r>
              <a:rPr lang="ko-KR" altLang="en-US" sz="1400" b="1" dirty="0" smtClean="0">
                <a:sym typeface="Wingdings" pitchFamily="2" charset="2"/>
              </a:rPr>
              <a:t>세션이 살아있는 동안 데이터가 메모리 상에 유지</a:t>
            </a:r>
            <a:endParaRPr lang="en-US" altLang="ko-KR" sz="1400" b="1" dirty="0" smtClean="0"/>
          </a:p>
          <a:p>
            <a:endParaRPr lang="en-US" altLang="ko-KR" sz="1400" b="1" dirty="0">
              <a:sym typeface="Wingdings" pitchFamily="2" charset="2"/>
            </a:endParaRPr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“</a:t>
            </a:r>
            <a:r>
              <a:rPr lang="ko-KR" altLang="en-US" sz="1400" b="1" dirty="0" smtClean="0"/>
              <a:t>패키지명</a:t>
            </a:r>
            <a:r>
              <a:rPr lang="en-US" altLang="ko-KR" sz="1400" b="1" dirty="0" smtClean="0"/>
              <a:t>.</a:t>
            </a:r>
            <a:r>
              <a:rPr lang="ko-KR" altLang="en-US" sz="1400" b="1" dirty="0" smtClean="0"/>
              <a:t>상수명</a:t>
            </a:r>
            <a:r>
              <a:rPr lang="en-US" altLang="ko-KR" sz="1400" b="1" dirty="0" smtClean="0"/>
              <a:t>”, “</a:t>
            </a:r>
            <a:r>
              <a:rPr lang="ko-KR" altLang="en-US" sz="1400" b="1" dirty="0" smtClean="0"/>
              <a:t>패키지명</a:t>
            </a:r>
            <a:r>
              <a:rPr lang="en-US" altLang="ko-KR" sz="1400" b="1" dirty="0" smtClean="0"/>
              <a:t>.</a:t>
            </a:r>
            <a:r>
              <a:rPr lang="ko-KR" altLang="en-US" sz="1400" b="1" dirty="0" smtClean="0"/>
              <a:t>변수명</a:t>
            </a:r>
            <a:r>
              <a:rPr lang="en-US" altLang="ko-KR" sz="1400" b="1" dirty="0" smtClean="0"/>
              <a:t>” </a:t>
            </a:r>
            <a:r>
              <a:rPr lang="ko-KR" altLang="en-US" sz="1400" b="1" dirty="0" smtClean="0"/>
              <a:t>형태로 참조</a:t>
            </a:r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>
              <a:sym typeface="Wingdings" pitchFamily="2" charset="2"/>
            </a:endParaRPr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패키지 선언부에서 선언한 변수 </a:t>
            </a:r>
            <a:endParaRPr lang="en-US" altLang="ko-KR" sz="1400" b="1" dirty="0" smtClean="0"/>
          </a:p>
          <a:p>
            <a:endParaRPr lang="en-US" altLang="ko-KR" sz="1400" b="1" dirty="0">
              <a:sym typeface="Wingdings" pitchFamily="2" charset="2"/>
            </a:endParaRPr>
          </a:p>
          <a:p>
            <a:r>
              <a:rPr lang="en-US" altLang="ko-KR" sz="1400" b="1" dirty="0" smtClean="0">
                <a:sym typeface="Wingdings" pitchFamily="2" charset="2"/>
              </a:rPr>
              <a:t>    </a:t>
            </a:r>
            <a:r>
              <a:rPr lang="ko-KR" altLang="en-US" sz="1400" b="1" dirty="0"/>
              <a:t>공용항목</a:t>
            </a:r>
            <a:r>
              <a:rPr lang="en-US" altLang="ko-KR" sz="1400" b="1" dirty="0"/>
              <a:t>(Public Item) </a:t>
            </a:r>
            <a:r>
              <a:rPr lang="ko-KR" altLang="en-US" sz="1400" b="1" dirty="0" smtClean="0"/>
              <a:t>으로 </a:t>
            </a:r>
            <a:r>
              <a:rPr lang="ko-KR" altLang="en-US" sz="1400" b="1" dirty="0" smtClean="0">
                <a:sym typeface="Wingdings" pitchFamily="2" charset="2"/>
              </a:rPr>
              <a:t>패키지 외부에서 참조</a:t>
            </a:r>
            <a:r>
              <a:rPr lang="en-US" altLang="ko-KR" sz="1400" b="1" dirty="0" smtClean="0">
                <a:sym typeface="Wingdings" pitchFamily="2" charset="2"/>
              </a:rPr>
              <a:t>, </a:t>
            </a:r>
            <a:r>
              <a:rPr lang="ko-KR" altLang="en-US" sz="1400" b="1" dirty="0" smtClean="0">
                <a:sym typeface="Wingdings" pitchFamily="2" charset="2"/>
              </a:rPr>
              <a:t>접</a:t>
            </a:r>
            <a:r>
              <a:rPr lang="ko-KR" altLang="en-US" sz="1400" b="1" dirty="0">
                <a:sym typeface="Wingdings" pitchFamily="2" charset="2"/>
              </a:rPr>
              <a:t>근</a:t>
            </a:r>
            <a:r>
              <a:rPr lang="ko-KR" altLang="en-US" sz="1400" b="1" dirty="0" smtClean="0">
                <a:sym typeface="Wingdings" pitchFamily="2" charset="2"/>
              </a:rPr>
              <a:t> 가능</a:t>
            </a:r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>
              <a:sym typeface="Wingdings" pitchFamily="2" charset="2"/>
            </a:endParaRPr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/>
              <a:t>패키지 </a:t>
            </a:r>
            <a:r>
              <a:rPr lang="ko-KR" altLang="en-US" sz="1400" b="1" dirty="0" smtClean="0"/>
              <a:t>본</a:t>
            </a:r>
            <a:r>
              <a:rPr lang="ko-KR" altLang="en-US" sz="1400" b="1" dirty="0"/>
              <a:t>문</a:t>
            </a:r>
            <a:r>
              <a:rPr lang="ko-KR" altLang="en-US" sz="1400" b="1" dirty="0" smtClean="0"/>
              <a:t>에서 </a:t>
            </a:r>
            <a:r>
              <a:rPr lang="ko-KR" altLang="en-US" sz="1400" b="1" dirty="0"/>
              <a:t>선언한 </a:t>
            </a:r>
            <a:r>
              <a:rPr lang="ko-KR" altLang="en-US" sz="1400" b="1" dirty="0" smtClean="0"/>
              <a:t>변수 </a:t>
            </a:r>
            <a:endParaRPr lang="en-US" altLang="ko-KR" sz="1400" b="1" dirty="0" smtClean="0"/>
          </a:p>
          <a:p>
            <a:endParaRPr lang="en-US" altLang="ko-KR" sz="1400" b="1" dirty="0">
              <a:sym typeface="Wingdings" pitchFamily="2" charset="2"/>
            </a:endParaRPr>
          </a:p>
          <a:p>
            <a:r>
              <a:rPr lang="en-US" altLang="ko-KR" sz="1400" b="1" dirty="0" smtClean="0">
                <a:sym typeface="Wingdings" pitchFamily="2" charset="2"/>
              </a:rPr>
              <a:t>     </a:t>
            </a:r>
            <a:r>
              <a:rPr lang="ko-KR" altLang="ko-KR" sz="1400" b="1" dirty="0"/>
              <a:t>내부</a:t>
            </a:r>
            <a:r>
              <a:rPr lang="en-US" altLang="ko-KR" sz="1400" b="1" dirty="0"/>
              <a:t>(</a:t>
            </a:r>
            <a:r>
              <a:rPr lang="ko-KR" altLang="ko-KR" sz="1400" b="1" dirty="0"/>
              <a:t>전용</a:t>
            </a:r>
            <a:r>
              <a:rPr lang="en-US" altLang="ko-KR" sz="1400" b="1" dirty="0"/>
              <a:t>)</a:t>
            </a:r>
            <a:r>
              <a:rPr lang="ko-KR" altLang="ko-KR" sz="1400" b="1" dirty="0"/>
              <a:t>항목</a:t>
            </a:r>
            <a:r>
              <a:rPr lang="en-US" altLang="ko-KR" sz="1400" b="1" dirty="0"/>
              <a:t>(Private Item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으로 </a:t>
            </a:r>
            <a:r>
              <a:rPr lang="ko-KR" altLang="en-US" sz="1400" b="1" dirty="0" smtClean="0">
                <a:sym typeface="Wingdings" pitchFamily="2" charset="2"/>
              </a:rPr>
              <a:t>패키지 내부에서만 참조</a:t>
            </a:r>
            <a:r>
              <a:rPr lang="en-US" altLang="ko-KR" sz="1400" b="1" dirty="0" smtClean="0">
                <a:sym typeface="Wingdings" pitchFamily="2" charset="2"/>
              </a:rPr>
              <a:t>, </a:t>
            </a:r>
            <a:r>
              <a:rPr lang="ko-KR" altLang="en-US" sz="1400" b="1" dirty="0" smtClean="0">
                <a:sym typeface="Wingdings" pitchFamily="2" charset="2"/>
              </a:rPr>
              <a:t>접근 가능</a:t>
            </a:r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>
              <a:sym typeface="Wingdings" pitchFamily="2" charset="2"/>
            </a:endParaRPr>
          </a:p>
          <a:p>
            <a:r>
              <a:rPr lang="en-US" altLang="ko-KR" sz="1400" b="1" dirty="0" smtClean="0">
                <a:sym typeface="Wingdings" pitchFamily="2" charset="2"/>
              </a:rPr>
              <a:t>     </a:t>
            </a:r>
            <a:r>
              <a:rPr lang="ko-KR" altLang="en-US" sz="1400" b="1" dirty="0" smtClean="0">
                <a:sym typeface="Wingdings" pitchFamily="2" charset="2"/>
              </a:rPr>
              <a:t>외부에서 전용항목 변수 참조</a:t>
            </a:r>
            <a:r>
              <a:rPr lang="en-US" altLang="ko-KR" sz="1400" b="1" dirty="0" smtClean="0">
                <a:sym typeface="Wingdings" pitchFamily="2" charset="2"/>
              </a:rPr>
              <a:t>,</a:t>
            </a:r>
            <a:r>
              <a:rPr lang="ko-KR" altLang="en-US" sz="1400" b="1" dirty="0" smtClean="0">
                <a:sym typeface="Wingdings" pitchFamily="2" charset="2"/>
              </a:rPr>
              <a:t>접근을 위해서는 패키지 함수</a:t>
            </a:r>
            <a:r>
              <a:rPr lang="en-US" altLang="ko-KR" sz="1400" b="1" dirty="0" smtClean="0">
                <a:sym typeface="Wingdings" pitchFamily="2" charset="2"/>
              </a:rPr>
              <a:t>,</a:t>
            </a:r>
            <a:r>
              <a:rPr lang="ko-KR" altLang="en-US" sz="1400" b="1" dirty="0" smtClean="0">
                <a:sym typeface="Wingdings" pitchFamily="2" charset="2"/>
              </a:rPr>
              <a:t>프로시저를 이용해야 함</a:t>
            </a:r>
            <a:endParaRPr lang="en-US" altLang="ko-KR" sz="1400" b="1" dirty="0">
              <a:sym typeface="Wingdings" pitchFamily="2" charset="2"/>
            </a:endParaRPr>
          </a:p>
          <a:p>
            <a:endParaRPr lang="en-US" altLang="ko-KR" sz="1400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628317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2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6559</TotalTime>
  <Words>734</Words>
  <Application>Microsoft Office PowerPoint</Application>
  <PresentationFormat>화면 슬라이드 쇼(4:3)</PresentationFormat>
  <Paragraphs>227</Paragraphs>
  <Slides>15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chongs</cp:lastModifiedBy>
  <cp:revision>435</cp:revision>
  <dcterms:created xsi:type="dcterms:W3CDTF">2006-10-05T04:04:58Z</dcterms:created>
  <dcterms:modified xsi:type="dcterms:W3CDTF">2015-05-29T13:57:17Z</dcterms:modified>
</cp:coreProperties>
</file>