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71" r:id="rId3"/>
    <p:sldId id="270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86413" autoAdjust="0"/>
  </p:normalViewPr>
  <p:slideViewPr>
    <p:cSldViewPr>
      <p:cViewPr varScale="1">
        <p:scale>
          <a:sx n="91" d="100"/>
          <a:sy n="91" d="100"/>
        </p:scale>
        <p:origin x="-1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1" y="404664"/>
            <a:ext cx="6379464" cy="43312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1072"/>
            <a:ext cx="6807199" cy="173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사용자 정의 테이블 함수 사용 예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TABLE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027887"/>
            <a:ext cx="8174610" cy="39934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컬렉션 타입 선언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200" b="1" dirty="0" smtClean="0"/>
              <a:t>     CREATE </a:t>
            </a:r>
            <a:r>
              <a:rPr lang="en-US" altLang="ko-KR" sz="1200" b="1" dirty="0"/>
              <a:t>OR REPLACE TYPE</a:t>
            </a:r>
            <a:r>
              <a:rPr lang="en-US" altLang="ko-KR" sz="1200" dirty="0"/>
              <a:t> ch14_num_nt  </a:t>
            </a:r>
            <a:r>
              <a:rPr lang="en-US" altLang="ko-KR" sz="1200" b="1" dirty="0"/>
              <a:t>IS TABLE OF NUMBER</a:t>
            </a:r>
            <a:r>
              <a:rPr lang="en-US" altLang="ko-KR" sz="1200" b="1" dirty="0" smtClean="0"/>
              <a:t>;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en-US" altLang="ko-KR" sz="1400" b="1" dirty="0"/>
              <a:t>ch14_num_nt </a:t>
            </a:r>
            <a:r>
              <a:rPr lang="ko-KR" altLang="en-US" sz="1400" b="1" dirty="0" smtClean="0"/>
              <a:t>를 반환하는 함수 생성 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en-US" altLang="ko-KR" sz="1050" b="1" dirty="0"/>
              <a:t> </a:t>
            </a:r>
            <a:r>
              <a:rPr lang="en-US" altLang="ko-KR" sz="1050" b="1" dirty="0" smtClean="0"/>
              <a:t>   </a:t>
            </a:r>
            <a:r>
              <a:rPr lang="en-US" altLang="ko-KR" sz="1050" dirty="0" smtClean="0"/>
              <a:t>CREATE </a:t>
            </a:r>
            <a:r>
              <a:rPr lang="en-US" altLang="ko-KR" sz="1050" dirty="0"/>
              <a:t>OR REPLACE FUNCTION fn_ch14_table1 ( </a:t>
            </a:r>
            <a:r>
              <a:rPr lang="en-US" altLang="ko-KR" sz="1050" dirty="0" err="1"/>
              <a:t>p_n</a:t>
            </a:r>
            <a:r>
              <a:rPr lang="en-US" altLang="ko-KR" sz="1050" dirty="0"/>
              <a:t> NUMBER )</a:t>
            </a:r>
            <a:endParaRPr lang="ko-KR" altLang="ko-KR" sz="1050" dirty="0"/>
          </a:p>
          <a:p>
            <a:r>
              <a:rPr lang="en-US" altLang="ko-KR" sz="1050" dirty="0"/>
              <a:t>    </a:t>
            </a:r>
            <a:r>
              <a:rPr lang="en-US" altLang="ko-KR" sz="1050" dirty="0" smtClean="0"/>
              <a:t>        </a:t>
            </a:r>
            <a:r>
              <a:rPr lang="en-US" altLang="ko-KR" sz="1050" b="1" dirty="0" smtClean="0"/>
              <a:t>RETURN </a:t>
            </a:r>
            <a:r>
              <a:rPr lang="en-US" altLang="ko-KR" sz="1050" b="1" dirty="0"/>
              <a:t>ch14_num_nt  </a:t>
            </a:r>
            <a:r>
              <a:rPr lang="en-US" altLang="ko-KR" sz="1050" b="1" dirty="0">
                <a:solidFill>
                  <a:srgbClr val="FF0000"/>
                </a:solidFill>
              </a:rPr>
              <a:t>-- </a:t>
            </a:r>
            <a:r>
              <a:rPr lang="ko-KR" altLang="ko-KR" sz="1050" dirty="0">
                <a:solidFill>
                  <a:srgbClr val="FF0000"/>
                </a:solidFill>
              </a:rPr>
              <a:t>컬렉션 타입 반환</a:t>
            </a:r>
          </a:p>
          <a:p>
            <a:r>
              <a:rPr lang="en-US" altLang="ko-KR" sz="1050" dirty="0" smtClean="0"/>
              <a:t>    IS</a:t>
            </a:r>
            <a:endParaRPr lang="ko-KR" altLang="ko-KR" sz="1050" dirty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      </a:t>
            </a:r>
            <a:r>
              <a:rPr lang="en-US" altLang="ko-KR" sz="1050" dirty="0">
                <a:solidFill>
                  <a:srgbClr val="FF0000"/>
                </a:solidFill>
              </a:rPr>
              <a:t>-- </a:t>
            </a:r>
            <a:r>
              <a:rPr lang="ko-KR" altLang="ko-KR" sz="1050" dirty="0">
                <a:solidFill>
                  <a:srgbClr val="FF0000"/>
                </a:solidFill>
              </a:rPr>
              <a:t>컬렉션 변수 선언</a:t>
            </a:r>
            <a:r>
              <a:rPr lang="en-US" altLang="ko-KR" sz="1050" dirty="0">
                <a:solidFill>
                  <a:srgbClr val="FF0000"/>
                </a:solidFill>
              </a:rPr>
              <a:t>(</a:t>
            </a:r>
            <a:r>
              <a:rPr lang="ko-KR" altLang="ko-KR" sz="1050" dirty="0">
                <a:solidFill>
                  <a:srgbClr val="FF0000"/>
                </a:solidFill>
              </a:rPr>
              <a:t>컬렉션 타입이므로 초기화를 한다</a:t>
            </a:r>
            <a:r>
              <a:rPr lang="en-US" altLang="ko-KR" sz="1050" dirty="0">
                <a:solidFill>
                  <a:srgbClr val="FF0000"/>
                </a:solidFill>
              </a:rPr>
              <a:t>)</a:t>
            </a:r>
            <a:endParaRPr lang="ko-KR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/>
              <a:t>  </a:t>
            </a:r>
            <a:r>
              <a:rPr lang="en-US" altLang="ko-KR" sz="1050" dirty="0" smtClean="0"/>
              <a:t>         </a:t>
            </a:r>
            <a:r>
              <a:rPr lang="en-US" altLang="ko-KR" sz="1050" dirty="0" err="1" smtClean="0"/>
              <a:t>vnt_return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ch14_num_nt := </a:t>
            </a:r>
            <a:r>
              <a:rPr lang="en-US" altLang="ko-KR" sz="1050" b="1" dirty="0"/>
              <a:t>ch14_num_nt();</a:t>
            </a:r>
            <a:endParaRPr lang="ko-KR" altLang="ko-KR" sz="1050" dirty="0"/>
          </a:p>
          <a:p>
            <a:r>
              <a:rPr lang="en-US" altLang="ko-KR" sz="1050" dirty="0" smtClean="0"/>
              <a:t>   BEGIN</a:t>
            </a:r>
            <a:endParaRPr lang="ko-KR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smtClean="0"/>
              <a:t>    </a:t>
            </a:r>
            <a:r>
              <a:rPr lang="en-US" altLang="ko-KR" sz="1050" dirty="0" smtClean="0">
                <a:solidFill>
                  <a:srgbClr val="FF0000"/>
                </a:solidFill>
              </a:rPr>
              <a:t>-- </a:t>
            </a:r>
            <a:r>
              <a:rPr lang="en-US" altLang="ko-KR" sz="1050" dirty="0">
                <a:solidFill>
                  <a:srgbClr val="FF0000"/>
                </a:solidFill>
              </a:rPr>
              <a:t>1</a:t>
            </a:r>
            <a:r>
              <a:rPr lang="ko-KR" altLang="ko-KR" sz="1050" dirty="0">
                <a:solidFill>
                  <a:srgbClr val="FF0000"/>
                </a:solidFill>
              </a:rPr>
              <a:t>부터 입력 매개변수인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en-US" altLang="ko-KR" sz="1050" dirty="0" err="1">
                <a:solidFill>
                  <a:srgbClr val="FF0000"/>
                </a:solidFill>
              </a:rPr>
              <a:t>p_n</a:t>
            </a:r>
            <a:r>
              <a:rPr lang="ko-KR" altLang="ko-KR" sz="1050" dirty="0">
                <a:solidFill>
                  <a:srgbClr val="FF0000"/>
                </a:solidFill>
              </a:rPr>
              <a:t>만큼 숫자를 넣는다</a:t>
            </a:r>
            <a:r>
              <a:rPr lang="en-US" altLang="ko-KR" sz="1050" dirty="0">
                <a:solidFill>
                  <a:srgbClr val="FF0000"/>
                </a:solidFill>
              </a:rPr>
              <a:t>.   </a:t>
            </a:r>
            <a:endParaRPr lang="ko-KR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</a:t>
            </a:r>
            <a:r>
              <a:rPr lang="en-US" altLang="ko-KR" sz="1050" dirty="0"/>
              <a:t>FOR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IN 1..p_n</a:t>
            </a:r>
            <a:endParaRPr lang="ko-KR" altLang="ko-KR" sz="1050" dirty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</a:t>
            </a:r>
            <a:r>
              <a:rPr lang="en-US" altLang="ko-KR" sz="1050" dirty="0"/>
              <a:t>LOOP</a:t>
            </a:r>
            <a:endParaRPr lang="ko-KR" altLang="ko-KR" sz="1050" dirty="0"/>
          </a:p>
          <a:p>
            <a:r>
              <a:rPr lang="en-US" altLang="ko-KR" sz="1050" dirty="0"/>
              <a:t>   </a:t>
            </a:r>
            <a:r>
              <a:rPr lang="en-US" altLang="ko-KR" sz="1050" dirty="0" smtClean="0"/>
              <a:t>     </a:t>
            </a:r>
            <a:r>
              <a:rPr lang="en-US" altLang="ko-KR" sz="1050" dirty="0" err="1"/>
              <a:t>vnt_return.EXTEND</a:t>
            </a:r>
            <a:r>
              <a:rPr lang="en-US" altLang="ko-KR" sz="1050" dirty="0"/>
              <a:t>;</a:t>
            </a:r>
            <a:endParaRPr lang="ko-KR" altLang="ko-KR" sz="1050" dirty="0"/>
          </a:p>
          <a:p>
            <a:r>
              <a:rPr lang="en-US" altLang="ko-KR" sz="1050" b="1" dirty="0"/>
              <a:t>   </a:t>
            </a:r>
            <a:r>
              <a:rPr lang="en-US" altLang="ko-KR" sz="1050" b="1" dirty="0" smtClean="0"/>
              <a:t>     </a:t>
            </a:r>
            <a:r>
              <a:rPr lang="en-US" altLang="ko-KR" sz="1050" b="1" dirty="0" err="1"/>
              <a:t>vnt_return</a:t>
            </a:r>
            <a:r>
              <a:rPr lang="en-US" altLang="ko-KR" sz="1050" b="1" dirty="0"/>
              <a:t>(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) :=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 ;  </a:t>
            </a:r>
            <a:endParaRPr lang="ko-KR" altLang="ko-KR" sz="1050" dirty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</a:t>
            </a:r>
            <a:r>
              <a:rPr lang="en-US" altLang="ko-KR" sz="1050" dirty="0"/>
              <a:t>END LOOP;</a:t>
            </a:r>
            <a:endParaRPr lang="ko-KR" altLang="ko-KR" sz="1050" dirty="0"/>
          </a:p>
          <a:p>
            <a:endParaRPr lang="ko-KR" altLang="ko-KR" sz="1050" dirty="0"/>
          </a:p>
          <a:p>
            <a:r>
              <a:rPr lang="en-US" altLang="ko-KR" sz="1050" dirty="0" smtClean="0"/>
              <a:t>     </a:t>
            </a:r>
            <a:r>
              <a:rPr lang="en-US" altLang="ko-KR" sz="1050" b="1" dirty="0"/>
              <a:t>RETURN  </a:t>
            </a:r>
            <a:r>
              <a:rPr lang="en-US" altLang="ko-KR" sz="1050" b="1" dirty="0" err="1"/>
              <a:t>vnt_return</a:t>
            </a:r>
            <a:r>
              <a:rPr lang="en-US" altLang="ko-KR" sz="1050" dirty="0"/>
              <a:t>;  </a:t>
            </a:r>
            <a:r>
              <a:rPr lang="en-US" altLang="ko-KR" sz="1050" dirty="0">
                <a:solidFill>
                  <a:srgbClr val="FF0000"/>
                </a:solidFill>
              </a:rPr>
              <a:t>-- </a:t>
            </a:r>
            <a:r>
              <a:rPr lang="ko-KR" altLang="ko-KR" sz="1050" dirty="0">
                <a:solidFill>
                  <a:srgbClr val="FF0000"/>
                </a:solidFill>
              </a:rPr>
              <a:t>컬렉션 타입을 반환한다</a:t>
            </a:r>
            <a:r>
              <a:rPr lang="en-US" altLang="ko-KR" sz="1050" dirty="0">
                <a:solidFill>
                  <a:srgbClr val="FF0000"/>
                </a:solidFill>
              </a:rPr>
              <a:t>. </a:t>
            </a:r>
            <a:endParaRPr lang="ko-KR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/>
              <a:t>END</a:t>
            </a:r>
            <a:r>
              <a:rPr lang="en-US" altLang="ko-KR" sz="1050" dirty="0" smtClean="0"/>
              <a:t>;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사용자 정의 테이블 함수 사용 예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TABLE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939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dirty="0"/>
              <a:t>fn_ch14_table1 </a:t>
            </a:r>
            <a:r>
              <a:rPr lang="ko-KR" altLang="en-US" sz="1400" dirty="0" smtClean="0"/>
              <a:t>함수 사용</a:t>
            </a:r>
            <a:endParaRPr lang="en-US" altLang="ko-KR" sz="1400" b="1" dirty="0"/>
          </a:p>
          <a:p>
            <a:r>
              <a:rPr lang="en-US" altLang="ko-KR" sz="1200" b="1" dirty="0" smtClean="0"/>
              <a:t>     </a:t>
            </a:r>
          </a:p>
          <a:p>
            <a:r>
              <a:rPr lang="en-US" altLang="ko-KR" sz="1200" dirty="0" smtClean="0"/>
              <a:t>    SELECT </a:t>
            </a:r>
            <a:r>
              <a:rPr lang="en-US" altLang="ko-KR" sz="1200" b="1" dirty="0"/>
              <a:t>fn_ch14_table1 (10)</a:t>
            </a:r>
            <a:endParaRPr lang="ko-KR" altLang="ko-KR" sz="1200" dirty="0"/>
          </a:p>
          <a:p>
            <a:r>
              <a:rPr lang="en-US" altLang="ko-KR" sz="1200" dirty="0" smtClean="0"/>
              <a:t>    FROM </a:t>
            </a:r>
            <a:r>
              <a:rPr lang="en-US" altLang="ko-KR" sz="1200" dirty="0"/>
              <a:t>DUAL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/>
          </a:p>
          <a:p>
            <a:r>
              <a:rPr lang="en-US" altLang="ko-KR" sz="1200" i="1" dirty="0" smtClean="0">
                <a:sym typeface="Wingdings" pitchFamily="2" charset="2"/>
              </a:rPr>
              <a:t></a:t>
            </a:r>
            <a:r>
              <a:rPr lang="en-US" altLang="ko-KR" sz="1200" i="1" dirty="0" smtClean="0"/>
              <a:t>    FN_CH14_TABLE1(10</a:t>
            </a:r>
            <a:r>
              <a:rPr lang="en-US" altLang="ko-KR" sz="1200" i="1" dirty="0"/>
              <a:t>) </a:t>
            </a:r>
            <a:endParaRPr lang="ko-KR" altLang="ko-KR" sz="1200" dirty="0"/>
          </a:p>
          <a:p>
            <a:r>
              <a:rPr lang="en-US" altLang="ko-KR" sz="1200" i="1" dirty="0" smtClean="0"/>
              <a:t>    -------------------------------------------------------- </a:t>
            </a:r>
            <a:endParaRPr lang="ko-KR" altLang="ko-KR" sz="1200" dirty="0"/>
          </a:p>
          <a:p>
            <a:r>
              <a:rPr lang="en-US" altLang="ko-KR" sz="1200" i="1" dirty="0" smtClean="0"/>
              <a:t>    ORA_USER.CH14_NUM_NT(1,2,3,4,5,6,7,8,9,10</a:t>
            </a:r>
            <a:r>
              <a:rPr lang="en-US" altLang="ko-KR" sz="1200" i="1" dirty="0"/>
              <a:t>)</a:t>
            </a:r>
            <a:endParaRPr lang="ko-KR" altLang="ko-KR" sz="1200" dirty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en-US" altLang="ko-KR" sz="1400" b="1" dirty="0" smtClean="0"/>
              <a:t>TABLE </a:t>
            </a:r>
            <a:r>
              <a:rPr lang="ko-KR" altLang="en-US" sz="1400" b="1" dirty="0" smtClean="0"/>
              <a:t>함수를 사용하면 실제 테이블 형태로 결과가 출력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en-US" altLang="ko-KR" sz="1200" b="1" dirty="0" smtClean="0"/>
              <a:t>     </a:t>
            </a:r>
            <a:r>
              <a:rPr lang="en-US" altLang="ko-KR" sz="1200" dirty="0"/>
              <a:t>SELECT *</a:t>
            </a:r>
            <a:endParaRPr lang="ko-KR" altLang="ko-KR" sz="1200" dirty="0"/>
          </a:p>
          <a:p>
            <a:r>
              <a:rPr lang="en-US" altLang="ko-KR" sz="1200" dirty="0" smtClean="0"/>
              <a:t>     FROM </a:t>
            </a:r>
            <a:r>
              <a:rPr lang="en-US" altLang="ko-KR" sz="1200" b="1" dirty="0"/>
              <a:t>TABLE(fn_ch14_table1 (10</a:t>
            </a:r>
            <a:r>
              <a:rPr lang="en-US" altLang="ko-KR" sz="1200" b="1" dirty="0" smtClean="0"/>
              <a:t>));</a:t>
            </a:r>
          </a:p>
          <a:p>
            <a:endParaRPr lang="en-US" altLang="ko-KR" sz="1200" b="1" dirty="0"/>
          </a:p>
          <a:p>
            <a:r>
              <a:rPr lang="en-US" altLang="ko-KR" sz="1200" b="1" dirty="0" smtClean="0">
                <a:sym typeface="Wingdings" pitchFamily="2" charset="2"/>
              </a:rPr>
              <a:t></a:t>
            </a:r>
            <a:r>
              <a:rPr lang="en-US" altLang="ko-KR" sz="1200" i="1" dirty="0" smtClean="0"/>
              <a:t>  COLUMN_VALUE</a:t>
            </a:r>
            <a:endParaRPr lang="ko-KR" altLang="ko-KR" sz="1200" dirty="0"/>
          </a:p>
          <a:p>
            <a:r>
              <a:rPr lang="en-US" altLang="ko-KR" sz="1200" i="1" dirty="0" smtClean="0"/>
              <a:t>    --------------------</a:t>
            </a:r>
            <a:endParaRPr lang="ko-KR" altLang="ko-KR" sz="1200" dirty="0"/>
          </a:p>
          <a:p>
            <a:r>
              <a:rPr lang="en-US" altLang="ko-KR" sz="1200" i="1" dirty="0"/>
              <a:t>           1 </a:t>
            </a:r>
            <a:endParaRPr lang="ko-KR" altLang="ko-KR" sz="1200" dirty="0"/>
          </a:p>
          <a:p>
            <a:r>
              <a:rPr lang="en-US" altLang="ko-KR" sz="1200" i="1" dirty="0"/>
              <a:t>           2 </a:t>
            </a:r>
            <a:endParaRPr lang="ko-KR" altLang="ko-KR" sz="1200" dirty="0"/>
          </a:p>
          <a:p>
            <a:r>
              <a:rPr lang="en-US" altLang="ko-KR" sz="1200" i="1" dirty="0"/>
              <a:t>           </a:t>
            </a:r>
            <a:r>
              <a:rPr lang="en-US" altLang="ko-KR" sz="1200" i="1" dirty="0" smtClean="0"/>
              <a:t>…</a:t>
            </a:r>
            <a:endParaRPr lang="ko-KR" altLang="ko-KR" sz="12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파이프라인 테이블 함수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TABLE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4314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일반 테이블 함수는 반환하는 컬렉션에 데이터를 모두 담은 후 해당 컬렉션을 반환하나</a:t>
            </a:r>
            <a:r>
              <a:rPr lang="en-US" altLang="ko-KR" sz="1400" b="1" dirty="0" smtClean="0"/>
              <a:t>,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파이프라인 테이블 함수는 컬렉션에 데이터를 담는 즉시 반환이 가능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컬렉션을 반환하는 함수 생성 시 </a:t>
            </a:r>
            <a:r>
              <a:rPr lang="en-US" altLang="ko-KR" sz="1400" b="1" dirty="0" smtClean="0"/>
              <a:t>PIPELINED 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PIPE ROW </a:t>
            </a:r>
            <a:r>
              <a:rPr lang="ko-KR" altLang="en-US" sz="1400" b="1" dirty="0" smtClean="0"/>
              <a:t>키워드 사용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함수의 </a:t>
            </a:r>
            <a:r>
              <a:rPr lang="ko-KR" altLang="en-US" sz="1400" b="1" dirty="0" err="1" smtClean="0"/>
              <a:t>루프문</a:t>
            </a:r>
            <a:r>
              <a:rPr lang="ko-KR" altLang="en-US" sz="1400" b="1" dirty="0" smtClean="0"/>
              <a:t> 내에서 </a:t>
            </a:r>
            <a:r>
              <a:rPr lang="en-US" altLang="ko-KR" sz="1400" b="1" dirty="0" smtClean="0"/>
              <a:t>PIPE ROW(</a:t>
            </a:r>
            <a:r>
              <a:rPr lang="ko-KR" altLang="en-US" sz="1400" b="1" dirty="0" smtClean="0"/>
              <a:t>반환 데이터</a:t>
            </a:r>
            <a:r>
              <a:rPr lang="en-US" altLang="ko-KR" sz="1400" b="1" dirty="0" smtClean="0"/>
              <a:t>); </a:t>
            </a:r>
            <a:r>
              <a:rPr lang="ko-KR" altLang="en-US" sz="1400" b="1" dirty="0" smtClean="0"/>
              <a:t>를 명시해 데이터 반환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대량의 데이터 반환 시 파이프라인 테이블 함수의 성능이 훨씬 좋음</a:t>
            </a:r>
            <a:endParaRPr lang="en-US" altLang="ko-KR" sz="1400" b="1" dirty="0"/>
          </a:p>
          <a:p>
            <a:endParaRPr lang="ko-KR" altLang="ko-KR" sz="12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파이프라인 테이블 함수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TABLE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/>
              <a:t>   CREATE </a:t>
            </a:r>
            <a:r>
              <a:rPr lang="en-US" altLang="ko-KR" sz="1400" dirty="0"/>
              <a:t>OR REPLACE FUNCTION </a:t>
            </a:r>
            <a:r>
              <a:rPr lang="ko-KR" altLang="ko-KR" sz="1400" i="1" dirty="0" err="1"/>
              <a:t>함수명</a:t>
            </a:r>
            <a:r>
              <a:rPr lang="en-US" altLang="ko-KR" sz="1400" dirty="0"/>
              <a:t> ( </a:t>
            </a:r>
            <a:r>
              <a:rPr lang="ko-KR" altLang="ko-KR" sz="1400" i="1" dirty="0"/>
              <a:t>매개변수 리스트 </a:t>
            </a:r>
            <a:r>
              <a:rPr lang="en-US" altLang="ko-KR" sz="1400" i="1" dirty="0"/>
              <a:t>…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RETURN </a:t>
            </a:r>
            <a:r>
              <a:rPr lang="ko-KR" altLang="ko-KR" sz="1400" i="1" dirty="0"/>
              <a:t>컬렉션타입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 </a:t>
            </a:r>
            <a:r>
              <a:rPr lang="en-US" altLang="ko-KR" sz="1400" b="1" dirty="0"/>
              <a:t>PIPELINED</a:t>
            </a:r>
            <a:endParaRPr lang="ko-KR" altLang="ko-KR" sz="1400" dirty="0"/>
          </a:p>
          <a:p>
            <a:r>
              <a:rPr lang="en-US" altLang="ko-KR" sz="1400" dirty="0" smtClean="0"/>
              <a:t>   IS</a:t>
            </a:r>
            <a:endParaRPr lang="ko-KR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/>
              <a:t>…</a:t>
            </a:r>
            <a:endParaRPr lang="ko-KR" altLang="ko-KR" sz="1400" dirty="0"/>
          </a:p>
          <a:p>
            <a:r>
              <a:rPr lang="en-US" altLang="ko-KR" sz="1400" dirty="0" smtClean="0"/>
              <a:t>   BEGIN</a:t>
            </a:r>
            <a:endParaRPr lang="ko-KR" altLang="ko-KR" sz="1400" dirty="0"/>
          </a:p>
          <a:p>
            <a:r>
              <a:rPr lang="en-US" altLang="ko-KR" sz="1400" dirty="0" smtClean="0"/>
              <a:t>      </a:t>
            </a:r>
            <a:r>
              <a:rPr lang="en-US" altLang="ko-KR" sz="1400" dirty="0"/>
              <a:t>…</a:t>
            </a:r>
            <a:endParaRPr lang="ko-KR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LOOP</a:t>
            </a:r>
            <a:endParaRPr lang="ko-KR" altLang="ko-KR" sz="1400" dirty="0"/>
          </a:p>
          <a:p>
            <a:r>
              <a:rPr lang="en-US" altLang="ko-KR" sz="1400" dirty="0" smtClean="0"/>
              <a:t>         …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  </a:t>
            </a:r>
            <a:r>
              <a:rPr lang="en-US" altLang="ko-KR" sz="1400" b="1" dirty="0" smtClean="0"/>
              <a:t>PIPE </a:t>
            </a:r>
            <a:r>
              <a:rPr lang="en-US" altLang="ko-KR" sz="1400" b="1" dirty="0"/>
              <a:t>ROW (</a:t>
            </a:r>
            <a:r>
              <a:rPr lang="ko-KR" altLang="ko-KR" sz="1400" b="1" i="1" dirty="0"/>
              <a:t>반환 데이터</a:t>
            </a:r>
            <a:r>
              <a:rPr lang="en-US" altLang="ko-KR" sz="1400" b="1" dirty="0"/>
              <a:t>);</a:t>
            </a:r>
            <a:endParaRPr lang="ko-KR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END </a:t>
            </a:r>
            <a:r>
              <a:rPr lang="en-US" altLang="ko-KR" sz="1400" dirty="0"/>
              <a:t>LOOP;</a:t>
            </a:r>
            <a:endParaRPr lang="ko-KR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RETURN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r>
              <a:rPr lang="en-US" altLang="ko-KR" sz="1400" dirty="0" smtClean="0"/>
              <a:t>   END;</a:t>
            </a:r>
            <a:endParaRPr lang="ko-KR" altLang="ko-KR" sz="12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err="1" smtClean="0"/>
              <a:t>로우를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컬럼으로</a:t>
            </a:r>
            <a:r>
              <a:rPr lang="ko-KR" altLang="en-US" sz="1600" b="1" dirty="0" smtClean="0"/>
              <a:t> 변환하는 방법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현장 노하우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85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/>
              <a:t>● </a:t>
            </a:r>
            <a:r>
              <a:rPr lang="en-US" altLang="ko-KR" sz="1400" b="1" dirty="0" smtClean="0">
                <a:sym typeface="Wingdings" pitchFamily="2" charset="2"/>
              </a:rPr>
              <a:t>DECODE</a:t>
            </a:r>
            <a:r>
              <a:rPr lang="ko-KR" altLang="en-US" sz="1400" b="1" dirty="0" smtClean="0">
                <a:sym typeface="Wingdings" pitchFamily="2" charset="2"/>
              </a:rPr>
              <a:t>나 </a:t>
            </a:r>
            <a:r>
              <a:rPr lang="en-US" altLang="ko-KR" sz="1400" b="1" dirty="0">
                <a:sym typeface="Wingdings" pitchFamily="2" charset="2"/>
              </a:rPr>
              <a:t>CASE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/>
              <a:t>전통적 방법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b="1" dirty="0" smtClean="0"/>
              <a:t>WITH</a:t>
            </a:r>
            <a:r>
              <a:rPr lang="ko-KR" altLang="en-US" sz="1400" b="1" dirty="0" smtClean="0"/>
              <a:t>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en-US" altLang="ko-KR" sz="1400" b="1" dirty="0" smtClean="0"/>
              <a:t>PIVOT</a:t>
            </a:r>
            <a:r>
              <a:rPr lang="ko-KR" altLang="en-US" sz="1400" b="1" dirty="0" smtClean="0"/>
              <a:t>절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SELECT </a:t>
            </a:r>
            <a:r>
              <a:rPr lang="en-US" altLang="ko-KR" sz="1400" dirty="0"/>
              <a:t>…</a:t>
            </a:r>
            <a:endParaRPr lang="ko-KR" altLang="ko-KR" sz="1400" dirty="0"/>
          </a:p>
          <a:p>
            <a:r>
              <a:rPr lang="en-US" altLang="ko-KR" sz="1400" dirty="0" smtClean="0"/>
              <a:t>    FROM </a:t>
            </a:r>
            <a:r>
              <a:rPr lang="en-US" altLang="ko-KR" sz="1400" dirty="0"/>
              <a:t>(  </a:t>
            </a:r>
            <a:r>
              <a:rPr lang="ko-KR" altLang="ko-KR" sz="1400" i="1" dirty="0"/>
              <a:t>피벗</a:t>
            </a:r>
            <a:r>
              <a:rPr lang="en-US" altLang="ko-KR" sz="1400" i="1" dirty="0"/>
              <a:t>_</a:t>
            </a:r>
            <a:r>
              <a:rPr lang="ko-KR" altLang="ko-KR" sz="1400" i="1" dirty="0"/>
              <a:t>대상</a:t>
            </a:r>
            <a:r>
              <a:rPr lang="en-US" altLang="ko-KR" sz="1400" i="1" dirty="0"/>
              <a:t>_SELECT</a:t>
            </a:r>
            <a:r>
              <a:rPr lang="ko-KR" altLang="ko-KR" sz="1400" i="1" dirty="0"/>
              <a:t>문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         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r>
              <a:rPr lang="en-US" altLang="ko-KR" sz="1400" b="1" dirty="0" smtClean="0"/>
              <a:t>            PIVOT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( </a:t>
            </a:r>
            <a:r>
              <a:rPr lang="ko-KR" altLang="ko-KR" sz="1400" i="1" dirty="0"/>
              <a:t>집계함수</a:t>
            </a:r>
            <a:r>
              <a:rPr lang="en-US" altLang="ko-KR" sz="1400" i="1" dirty="0"/>
              <a:t>(</a:t>
            </a:r>
            <a:r>
              <a:rPr lang="ko-KR" altLang="ko-KR" sz="1400" i="1" dirty="0" err="1"/>
              <a:t>표현식</a:t>
            </a:r>
            <a:r>
              <a:rPr lang="en-US" altLang="ko-KR" sz="1400" i="1" dirty="0"/>
              <a:t>)</a:t>
            </a:r>
            <a:endParaRPr lang="ko-KR" altLang="ko-KR" sz="1400" dirty="0"/>
          </a:p>
          <a:p>
            <a:r>
              <a:rPr lang="en-US" altLang="ko-KR" sz="1400" dirty="0"/>
              <a:t>          </a:t>
            </a:r>
            <a:r>
              <a:rPr lang="en-US" altLang="ko-KR" sz="1400" dirty="0" smtClean="0"/>
              <a:t>             </a:t>
            </a:r>
            <a:r>
              <a:rPr lang="en-US" altLang="ko-KR" sz="1400" b="1" dirty="0" smtClean="0"/>
              <a:t>FOR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[ ( ] </a:t>
            </a:r>
            <a:r>
              <a:rPr lang="ko-KR" altLang="ko-KR" sz="1400" i="1" dirty="0"/>
              <a:t>피벗대상</a:t>
            </a:r>
            <a:r>
              <a:rPr lang="en-US" altLang="ko-KR" sz="1400" i="1" dirty="0"/>
              <a:t>_</a:t>
            </a:r>
            <a:r>
              <a:rPr lang="ko-KR" altLang="ko-KR" sz="1400" i="1" dirty="0" err="1"/>
              <a:t>컬럼</a:t>
            </a:r>
            <a:r>
              <a:rPr lang="ko-KR" altLang="ko-KR" sz="1400" i="1" dirty="0"/>
              <a:t> </a:t>
            </a:r>
            <a:r>
              <a:rPr lang="en-US" altLang="ko-KR" sz="1400" dirty="0"/>
              <a:t> [, </a:t>
            </a:r>
            <a:r>
              <a:rPr lang="ko-KR" altLang="ko-KR" sz="1400" i="1" dirty="0"/>
              <a:t>피벗대상</a:t>
            </a:r>
            <a:r>
              <a:rPr lang="en-US" altLang="ko-KR" sz="1400" i="1" dirty="0"/>
              <a:t>_</a:t>
            </a:r>
            <a:r>
              <a:rPr lang="ko-KR" altLang="ko-KR" sz="1400" i="1" dirty="0" err="1"/>
              <a:t>컬럼</a:t>
            </a:r>
            <a:r>
              <a:rPr lang="en-US" altLang="ko-KR" sz="1400" i="1" dirty="0"/>
              <a:t>2</a:t>
            </a:r>
            <a:r>
              <a:rPr lang="en-US" altLang="ko-KR" sz="1400" dirty="0"/>
              <a:t>, …. ) ]</a:t>
            </a:r>
            <a:endParaRPr lang="ko-KR" altLang="ko-KR" sz="1400" dirty="0"/>
          </a:p>
          <a:p>
            <a:r>
              <a:rPr lang="en-US" altLang="ko-KR" sz="1400" dirty="0" smtClean="0"/>
              <a:t>                        </a:t>
            </a:r>
            <a:r>
              <a:rPr lang="en-US" altLang="ko-KR" sz="1400" b="1" dirty="0"/>
              <a:t>IN (</a:t>
            </a:r>
            <a:r>
              <a:rPr lang="en-US" altLang="ko-KR" sz="1400" dirty="0"/>
              <a:t> </a:t>
            </a:r>
            <a:r>
              <a:rPr lang="ko-KR" altLang="ko-KR" sz="1400" i="1" dirty="0" err="1"/>
              <a:t>컬럼으로</a:t>
            </a:r>
            <a:r>
              <a:rPr lang="en-US" altLang="ko-KR" sz="1400" i="1" dirty="0"/>
              <a:t>_</a:t>
            </a:r>
            <a:r>
              <a:rPr lang="ko-KR" altLang="ko-KR" sz="1400" i="1" dirty="0"/>
              <a:t>올릴</a:t>
            </a:r>
            <a:r>
              <a:rPr lang="en-US" altLang="ko-KR" sz="1400" i="1" dirty="0"/>
              <a:t>_</a:t>
            </a:r>
            <a:r>
              <a:rPr lang="ko-KR" altLang="ko-KR" sz="1400" i="1" dirty="0" err="1"/>
              <a:t>피벗값</a:t>
            </a:r>
            <a:r>
              <a:rPr lang="en-US" altLang="ko-KR" sz="1400" i="1" dirty="0"/>
              <a:t>_</a:t>
            </a:r>
            <a:r>
              <a:rPr lang="ko-KR" altLang="ko-KR" sz="1400" i="1" dirty="0"/>
              <a:t>리스트 </a:t>
            </a:r>
            <a:r>
              <a:rPr lang="ko-KR" altLang="ko-KR" sz="1400" dirty="0"/>
              <a:t> </a:t>
            </a:r>
            <a:r>
              <a:rPr lang="en-US" altLang="ko-KR" sz="1400" b="1" dirty="0"/>
              <a:t>)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smtClean="0"/>
              <a:t>                 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err="1" smtClean="0"/>
              <a:t>컬럼을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로우로</a:t>
            </a:r>
            <a:r>
              <a:rPr lang="ko-KR" altLang="en-US" sz="1600" b="1" dirty="0" smtClean="0"/>
              <a:t> 변환하는 방법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현장 노하우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/>
              <a:t>● </a:t>
            </a:r>
            <a:r>
              <a:rPr lang="en-US" altLang="ko-KR" sz="1400" b="1" dirty="0" smtClean="0"/>
              <a:t>UNION ALL</a:t>
            </a:r>
          </a:p>
          <a:p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UNPIVOT</a:t>
            </a:r>
            <a:r>
              <a:rPr lang="ko-KR" altLang="en-US" sz="1400" b="1" dirty="0" smtClean="0"/>
              <a:t>절 </a:t>
            </a:r>
            <a:r>
              <a:rPr lang="en-US" altLang="ko-KR" sz="1400" b="1" dirty="0" smtClean="0">
                <a:sym typeface="Wingdings" pitchFamily="2" charset="2"/>
              </a:rPr>
              <a:t> PIVOT</a:t>
            </a:r>
            <a:r>
              <a:rPr lang="ko-KR" altLang="en-US" sz="1400" b="1" dirty="0" smtClean="0">
                <a:sym typeface="Wingdings" pitchFamily="2" charset="2"/>
              </a:rPr>
              <a:t>절과 반대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 </a:t>
            </a:r>
            <a:r>
              <a:rPr lang="en-US" altLang="ko-KR" sz="1400" b="1" dirty="0" smtClean="0"/>
              <a:t>DBMS_SQL</a:t>
            </a:r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파이프라인 테이블 함수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844225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8442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84818"/>
                </a:solidFill>
              </a:rPr>
              <a:t>임시 테이블과 </a:t>
            </a:r>
            <a:r>
              <a:rPr lang="en-US" altLang="ko-KR" sz="3200" b="1" dirty="0">
                <a:solidFill>
                  <a:srgbClr val="F84818"/>
                </a:solidFill>
              </a:rPr>
              <a:t>TABLE </a:t>
            </a:r>
            <a:r>
              <a:rPr lang="ko-KR" altLang="en-US" sz="3200" b="1" dirty="0">
                <a:solidFill>
                  <a:srgbClr val="F84818"/>
                </a:solidFill>
              </a:rPr>
              <a:t>함수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셋째 마당</a:t>
            </a:r>
            <a:r>
              <a:rPr lang="en-US" altLang="ko-KR" sz="1600" dirty="0"/>
              <a:t>. </a:t>
            </a:r>
            <a:r>
              <a:rPr lang="ko-KR" altLang="en-US" sz="1600" dirty="0"/>
              <a:t>업무 효율을 높이는 실전 </a:t>
            </a:r>
            <a:r>
              <a:rPr lang="en-US" altLang="ko-KR" sz="1600" dirty="0"/>
              <a:t>PL/SQL </a:t>
            </a:r>
            <a:r>
              <a:rPr lang="ko-KR" altLang="en-US" sz="1600" dirty="0"/>
              <a:t>프로그래밍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64096" y="2916233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14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923928" y="3802348"/>
            <a:ext cx="675341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572000" y="3802348"/>
            <a:ext cx="417646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 smtClean="0"/>
              <a:t>오라클도 지원 가능한 임시 테이블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임시 테이블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 smtClean="0"/>
              <a:t>TABLE </a:t>
            </a:r>
            <a:r>
              <a:rPr lang="ko-KR" altLang="en-US" sz="2000" b="1" dirty="0" smtClean="0"/>
              <a:t>함수</a:t>
            </a:r>
            <a:endParaRPr lang="en-US" altLang="ko-KR" sz="20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923928" y="4465428"/>
            <a:ext cx="675341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3" y="621944"/>
            <a:ext cx="8064897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임시 테이블과 </a:t>
            </a:r>
            <a:r>
              <a:rPr lang="en-US" altLang="ko-KR" sz="2800" b="1" dirty="0"/>
              <a:t>TABLE </a:t>
            </a:r>
            <a:r>
              <a:rPr lang="ko-KR" altLang="en-US" sz="2800" b="1" dirty="0"/>
              <a:t>함수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923928" y="5113500"/>
            <a:ext cx="675341" cy="475740"/>
            <a:chOff x="395536" y="1757809"/>
            <a:chExt cx="720080" cy="507256"/>
          </a:xfrm>
        </p:grpSpPr>
        <p:sp>
          <p:nvSpPr>
            <p:cNvPr id="16" name="순서도: 처리 15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임시테이블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오라클도 지원 가능한 임시 테이블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일반적으로 영구적이 아닌 </a:t>
            </a:r>
            <a:r>
              <a:rPr lang="ko-KR" altLang="ko-KR" sz="1400" b="1" dirty="0"/>
              <a:t>특정 조건에 따라 일시적으로만 </a:t>
            </a:r>
            <a:r>
              <a:rPr lang="ko-KR" altLang="en-US" sz="1400" b="1" dirty="0" smtClean="0"/>
              <a:t>데이터가 </a:t>
            </a:r>
            <a:r>
              <a:rPr lang="ko-KR" altLang="ko-KR" sz="1400" b="1" dirty="0" smtClean="0"/>
              <a:t>존재하는 테이블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MSSQL</a:t>
            </a:r>
            <a:r>
              <a:rPr lang="ko-KR" altLang="en-US" sz="1400" b="1" dirty="0" smtClean="0"/>
              <a:t>의 경우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프로시저 내에서 임시테이블을 만들어 사용 가능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또한 프로시저가 종료되면 임시테이블은 자동 삭제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프로시저 실행 시 임시테이블을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SELECT </a:t>
            </a:r>
            <a:r>
              <a:rPr lang="ko-KR" altLang="en-US" sz="1400" b="1" dirty="0" smtClean="0"/>
              <a:t>한 결과가 출력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오라클에서는 </a:t>
            </a:r>
            <a:r>
              <a:rPr lang="en-US" altLang="ko-KR" sz="1400" b="1" dirty="0" smtClean="0"/>
              <a:t>MSSQL</a:t>
            </a:r>
            <a:r>
              <a:rPr lang="ko-KR" altLang="en-US" sz="1400" b="1" dirty="0" smtClean="0"/>
              <a:t>처럼 프로시저 내에서 임시테이블을 만들어 사용할 수 없으며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프로시저를 </a:t>
            </a:r>
            <a:r>
              <a:rPr lang="ko-KR" altLang="en-US" sz="1400" b="1" dirty="0"/>
              <a:t>실행해서 </a:t>
            </a:r>
            <a:r>
              <a:rPr lang="en-US" altLang="ko-KR" sz="1400" b="1" dirty="0"/>
              <a:t>SELECT </a:t>
            </a:r>
            <a:r>
              <a:rPr lang="ko-KR" altLang="en-US" sz="1400" b="1" dirty="0"/>
              <a:t>한 결과를 출력할 수 없음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하지만 </a:t>
            </a:r>
            <a:r>
              <a:rPr lang="ko-KR" altLang="en-US" sz="1400" b="1" dirty="0" err="1" smtClean="0"/>
              <a:t>오라클에서도</a:t>
            </a:r>
            <a:r>
              <a:rPr lang="ko-KR" altLang="en-US" sz="1400" b="1" dirty="0" smtClean="0"/>
              <a:t> 임시 테이블을 만들어 비슷한 기능 구현이 가능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오라클의 임시테이블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임시 테이블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오라클에서 사용하는 임시 테이블 </a:t>
            </a:r>
            <a:r>
              <a:rPr lang="en-US" altLang="ko-KR" sz="1400" b="1" dirty="0" smtClean="0">
                <a:sym typeface="Wingdings" pitchFamily="2" charset="2"/>
              </a:rPr>
              <a:t> Global Temporary Table, </a:t>
            </a:r>
            <a:r>
              <a:rPr lang="ko-KR" altLang="en-US" sz="1400" b="1" dirty="0" smtClean="0">
                <a:sym typeface="Wingdings" pitchFamily="2" charset="2"/>
              </a:rPr>
              <a:t>일명 </a:t>
            </a:r>
            <a:r>
              <a:rPr lang="en-US" altLang="ko-KR" sz="1400" b="1" dirty="0" smtClean="0">
                <a:sym typeface="Wingdings" pitchFamily="2" charset="2"/>
              </a:rPr>
              <a:t>GTT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GLOBAL</a:t>
            </a:r>
            <a:r>
              <a:rPr lang="ko-KR" altLang="en-US" sz="1400" b="1" dirty="0" smtClean="0"/>
              <a:t>이 붙는 이유는 전역 변수와 비슷한 개념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트랜잭션 </a:t>
            </a:r>
            <a:r>
              <a:rPr lang="en-US" altLang="ko-KR" sz="1400" b="1" dirty="0" smtClean="0"/>
              <a:t>GTT</a:t>
            </a:r>
            <a:r>
              <a:rPr lang="ko-KR" altLang="en-US" sz="1400" b="1" dirty="0" smtClean="0"/>
              <a:t>와 세션 </a:t>
            </a:r>
            <a:r>
              <a:rPr lang="en-US" altLang="ko-KR" sz="1400" b="1" dirty="0" smtClean="0"/>
              <a:t>GTT</a:t>
            </a:r>
            <a:r>
              <a:rPr lang="ko-KR" altLang="en-US" sz="1400" b="1" dirty="0" smtClean="0"/>
              <a:t>가 있음</a:t>
            </a:r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트랜잭션 </a:t>
            </a:r>
            <a:r>
              <a:rPr lang="en-US" altLang="ko-KR" sz="1600" b="1" dirty="0" smtClean="0"/>
              <a:t>GTT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임시 테이블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트랜잭션이 살아있는 동안만 데이터가 유지되는 </a:t>
            </a:r>
            <a:r>
              <a:rPr lang="en-US" altLang="ko-KR" sz="1400" b="1" dirty="0" smtClean="0"/>
              <a:t>GTT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COMMIT</a:t>
            </a:r>
            <a:r>
              <a:rPr lang="ko-KR" altLang="en-US" sz="1400" b="1" dirty="0" smtClean="0"/>
              <a:t>문을 실행하면 데이터가 모두 없어짐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/>
              <a:t>CREATE </a:t>
            </a:r>
            <a:r>
              <a:rPr lang="en-US" altLang="ko-KR" sz="1400" b="1" dirty="0"/>
              <a:t>GLOBAL TEMPORARY TABLE </a:t>
            </a:r>
            <a:r>
              <a:rPr lang="ko-KR" altLang="ko-KR" sz="1400" i="1" dirty="0" err="1"/>
              <a:t>테이블명</a:t>
            </a:r>
            <a:r>
              <a:rPr lang="en-US" altLang="ko-KR" sz="1400" dirty="0"/>
              <a:t> (</a:t>
            </a:r>
            <a:endParaRPr lang="ko-KR" altLang="ko-KR" sz="1400" dirty="0"/>
          </a:p>
          <a:p>
            <a:r>
              <a:rPr lang="en-US" altLang="ko-KR" sz="1400" dirty="0"/>
              <a:t>      </a:t>
            </a:r>
            <a:r>
              <a:rPr lang="en-US" altLang="ko-KR" sz="1400" dirty="0" smtClean="0"/>
              <a:t>       </a:t>
            </a:r>
            <a:r>
              <a:rPr lang="ko-KR" altLang="ko-KR" sz="1400" i="1" dirty="0" err="1" smtClean="0"/>
              <a:t>컬럼</a:t>
            </a:r>
            <a:r>
              <a:rPr lang="en-US" altLang="ko-KR" sz="1400" i="1" dirty="0"/>
              <a:t>1   </a:t>
            </a:r>
            <a:r>
              <a:rPr lang="ko-KR" altLang="ko-KR" sz="1400" i="1" dirty="0"/>
              <a:t>데이터타입</a:t>
            </a:r>
            <a:r>
              <a:rPr lang="en-US" altLang="ko-KR" sz="1400" i="1" dirty="0"/>
              <a:t>,  </a:t>
            </a:r>
            <a:endParaRPr lang="ko-KR" altLang="ko-KR" sz="1400" dirty="0"/>
          </a:p>
          <a:p>
            <a:r>
              <a:rPr lang="en-US" altLang="ko-KR" sz="1400" dirty="0"/>
              <a:t>      </a:t>
            </a:r>
            <a:r>
              <a:rPr lang="en-US" altLang="ko-KR" sz="1400" dirty="0" smtClean="0"/>
              <a:t>        …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        </a:t>
            </a:r>
            <a:r>
              <a:rPr lang="en-US" altLang="ko-KR" sz="1400" dirty="0"/>
              <a:t>… )</a:t>
            </a:r>
            <a:endParaRPr lang="ko-KR" altLang="ko-KR" sz="1400" dirty="0"/>
          </a:p>
          <a:p>
            <a:r>
              <a:rPr lang="en-US" altLang="ko-KR" sz="1400" dirty="0" smtClean="0"/>
              <a:t>  [ </a:t>
            </a:r>
            <a:r>
              <a:rPr lang="en-US" altLang="ko-KR" sz="1400" b="1" dirty="0"/>
              <a:t>ON COMMIT DELETE ROWS</a:t>
            </a:r>
            <a:r>
              <a:rPr lang="en-US" altLang="ko-KR" sz="1400" dirty="0"/>
              <a:t> ] </a:t>
            </a:r>
            <a:r>
              <a:rPr lang="en-US" altLang="ko-KR" sz="1400" dirty="0" smtClean="0"/>
              <a:t>;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ON COMMIT DELETE ROWS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en-US" altLang="ko-KR" sz="1400" b="1" dirty="0" smtClean="0">
                <a:sym typeface="Wingdings" pitchFamily="2" charset="2"/>
              </a:rPr>
              <a:t>COMMIT </a:t>
            </a:r>
            <a:r>
              <a:rPr lang="ko-KR" altLang="en-US" sz="1400" b="1" dirty="0" smtClean="0">
                <a:sym typeface="Wingdings" pitchFamily="2" charset="2"/>
              </a:rPr>
              <a:t>시에 데이터를 삭제하라는 의미</a:t>
            </a:r>
            <a:r>
              <a:rPr lang="en-US" altLang="ko-KR" sz="1400" b="1" dirty="0" smtClean="0">
                <a:sym typeface="Wingdings" pitchFamily="2" charset="2"/>
              </a:rPr>
              <a:t>, </a:t>
            </a:r>
            <a:r>
              <a:rPr lang="ko-KR" altLang="en-US" sz="1400" b="1" dirty="0" smtClean="0">
                <a:sym typeface="Wingdings" pitchFamily="2" charset="2"/>
              </a:rPr>
              <a:t>디폴트로 생략가능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세션 </a:t>
            </a:r>
            <a:r>
              <a:rPr lang="en-US" altLang="ko-KR" sz="1600" b="1" dirty="0" smtClean="0"/>
              <a:t>GTT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임시 테이블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같은 </a:t>
            </a:r>
            <a:r>
              <a:rPr lang="ko-KR" altLang="en-US" sz="1400" b="1" dirty="0" err="1" smtClean="0"/>
              <a:t>세션내에서는</a:t>
            </a:r>
            <a:r>
              <a:rPr lang="ko-KR" altLang="en-US" sz="1400" b="1" dirty="0" smtClean="0"/>
              <a:t> 데이터가 유지되는 </a:t>
            </a:r>
            <a:r>
              <a:rPr lang="en-US" altLang="ko-KR" sz="1400" b="1" dirty="0" smtClean="0"/>
              <a:t>GTT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/>
              <a:t>CREATE </a:t>
            </a:r>
            <a:r>
              <a:rPr lang="en-US" altLang="ko-KR" sz="1400" b="1" dirty="0"/>
              <a:t>GLOBAL TEMPORARY TABLE </a:t>
            </a:r>
            <a:r>
              <a:rPr lang="ko-KR" altLang="ko-KR" sz="1400" i="1" dirty="0" err="1"/>
              <a:t>테이블명</a:t>
            </a:r>
            <a:r>
              <a:rPr lang="en-US" altLang="ko-KR" sz="1400" dirty="0"/>
              <a:t> (</a:t>
            </a:r>
            <a:endParaRPr lang="ko-KR" altLang="ko-KR" sz="1400" dirty="0"/>
          </a:p>
          <a:p>
            <a:r>
              <a:rPr lang="en-US" altLang="ko-KR" sz="1400" dirty="0"/>
              <a:t>      </a:t>
            </a:r>
            <a:r>
              <a:rPr lang="en-US" altLang="ko-KR" sz="1400" dirty="0" smtClean="0"/>
              <a:t>       </a:t>
            </a:r>
            <a:r>
              <a:rPr lang="ko-KR" altLang="ko-KR" sz="1400" i="1" dirty="0" err="1" smtClean="0"/>
              <a:t>컬럼</a:t>
            </a:r>
            <a:r>
              <a:rPr lang="en-US" altLang="ko-KR" sz="1400" i="1" dirty="0"/>
              <a:t>1   </a:t>
            </a:r>
            <a:r>
              <a:rPr lang="ko-KR" altLang="ko-KR" sz="1400" i="1" dirty="0"/>
              <a:t>데이터타입</a:t>
            </a:r>
            <a:r>
              <a:rPr lang="en-US" altLang="ko-KR" sz="1400" i="1" dirty="0"/>
              <a:t>,  </a:t>
            </a:r>
            <a:endParaRPr lang="ko-KR" altLang="ko-KR" sz="1400" dirty="0"/>
          </a:p>
          <a:p>
            <a:r>
              <a:rPr lang="en-US" altLang="ko-KR" sz="1400" dirty="0"/>
              <a:t>      </a:t>
            </a:r>
            <a:r>
              <a:rPr lang="en-US" altLang="ko-KR" sz="1400" dirty="0" smtClean="0"/>
              <a:t>        …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        </a:t>
            </a:r>
            <a:r>
              <a:rPr lang="en-US" altLang="ko-KR" sz="1400" dirty="0"/>
              <a:t>… )</a:t>
            </a:r>
            <a:endParaRPr lang="ko-KR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b="1" dirty="0" smtClean="0"/>
              <a:t>ON </a:t>
            </a:r>
            <a:r>
              <a:rPr lang="en-US" altLang="ko-KR" sz="1400" b="1" dirty="0"/>
              <a:t>COMMIT PRESERVE ROWS</a:t>
            </a:r>
            <a:r>
              <a:rPr lang="en-US" altLang="ko-KR" sz="1400" b="1" dirty="0" smtClean="0"/>
              <a:t>;</a:t>
            </a:r>
          </a:p>
          <a:p>
            <a:endParaRPr lang="ko-KR" altLang="ko-KR" sz="1400" dirty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ON COMMIT PRESERVE ROWS 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en-US" altLang="ko-KR" sz="1400" b="1" dirty="0" smtClean="0">
                <a:sym typeface="Wingdings" pitchFamily="2" charset="2"/>
              </a:rPr>
              <a:t>COMMIT </a:t>
            </a:r>
            <a:r>
              <a:rPr lang="ko-KR" altLang="en-US" sz="1400" b="1" dirty="0" smtClean="0">
                <a:sym typeface="Wingdings" pitchFamily="2" charset="2"/>
              </a:rPr>
              <a:t>시에도 데이터를 유지하라는 의미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세션이 종료되면 데이터가 사라짐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GTT</a:t>
            </a:r>
            <a:r>
              <a:rPr lang="ko-KR" altLang="en-US" sz="1600" b="1" dirty="0"/>
              <a:t>의 제한 사항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임시 테이블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/>
              <a:t>파티션</a:t>
            </a:r>
            <a:r>
              <a:rPr lang="en-US" altLang="ko-KR" sz="1400" b="1" dirty="0"/>
              <a:t> GTT</a:t>
            </a:r>
            <a:r>
              <a:rPr lang="ko-KR" altLang="ko-KR" sz="1400" b="1" dirty="0"/>
              <a:t>를 만들 수 </a:t>
            </a:r>
            <a:r>
              <a:rPr lang="ko-KR" altLang="ko-KR" sz="1400" b="1" dirty="0" smtClean="0"/>
              <a:t>없다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en-US" altLang="ko-KR" sz="1400" b="1" dirty="0"/>
              <a:t>GTT</a:t>
            </a:r>
            <a:r>
              <a:rPr lang="ko-KR" altLang="ko-KR" sz="1400" b="1" dirty="0"/>
              <a:t>에는 </a:t>
            </a:r>
            <a:r>
              <a:rPr lang="ko-KR" altLang="ko-KR" sz="1400" b="1" dirty="0" err="1"/>
              <a:t>외래키를</a:t>
            </a:r>
            <a:r>
              <a:rPr lang="ko-KR" altLang="ko-KR" sz="1400" b="1" dirty="0"/>
              <a:t> 만들 수 </a:t>
            </a:r>
            <a:r>
              <a:rPr lang="ko-KR" altLang="ko-KR" sz="1400" b="1" dirty="0" smtClean="0"/>
              <a:t>없다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GTT</a:t>
            </a:r>
            <a:r>
              <a:rPr lang="ko-KR" altLang="ko-KR" sz="1400" b="1" dirty="0"/>
              <a:t>에는 병렬로</a:t>
            </a:r>
            <a:r>
              <a:rPr lang="en-US" altLang="ko-KR" sz="1400" b="1" dirty="0"/>
              <a:t> UPDATE, DELETE, MERGE </a:t>
            </a:r>
            <a:r>
              <a:rPr lang="ko-KR" altLang="ko-KR" sz="1400" b="1" dirty="0"/>
              <a:t>문을 실행할 수 </a:t>
            </a:r>
            <a:r>
              <a:rPr lang="ko-KR" altLang="ko-KR" sz="1400" b="1" dirty="0" smtClean="0"/>
              <a:t>없다</a:t>
            </a:r>
            <a:endParaRPr lang="en-US" altLang="ko-KR" sz="1400" b="1" dirty="0" smtClean="0"/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GTT </a:t>
            </a:r>
            <a:r>
              <a:rPr lang="ko-KR" altLang="ko-KR" sz="1400" b="1" dirty="0" err="1" smtClean="0"/>
              <a:t>컬럼으로</a:t>
            </a:r>
            <a:r>
              <a:rPr lang="ko-KR" altLang="ko-KR" sz="1400" b="1" dirty="0" smtClean="0"/>
              <a:t> </a:t>
            </a:r>
            <a:r>
              <a:rPr lang="ko-KR" altLang="ko-KR" sz="1400" b="1" dirty="0"/>
              <a:t>중첩 테이블 타입을 사용할 수 </a:t>
            </a:r>
            <a:r>
              <a:rPr lang="ko-KR" altLang="ko-KR" sz="1400" b="1" dirty="0" smtClean="0"/>
              <a:t>없다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GTT</a:t>
            </a:r>
            <a:r>
              <a:rPr lang="ko-KR" altLang="ko-KR" sz="1400" b="1" dirty="0"/>
              <a:t>에도 </a:t>
            </a:r>
            <a:r>
              <a:rPr lang="ko-KR" altLang="ko-KR" sz="1400" b="1" dirty="0" smtClean="0"/>
              <a:t>인덱스</a:t>
            </a:r>
            <a:r>
              <a:rPr lang="ko-KR" altLang="en-US" sz="1400" b="1" dirty="0" smtClean="0"/>
              <a:t>는</a:t>
            </a:r>
            <a:r>
              <a:rPr lang="ko-KR" altLang="ko-KR" sz="1400" b="1" dirty="0" smtClean="0"/>
              <a:t> </a:t>
            </a:r>
            <a:r>
              <a:rPr lang="ko-KR" altLang="ko-KR" sz="1400" b="1" dirty="0"/>
              <a:t>만들 수 </a:t>
            </a:r>
            <a:r>
              <a:rPr lang="ko-KR" altLang="ko-KR" sz="1400" b="1" dirty="0" smtClean="0"/>
              <a:t>있다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TABLE </a:t>
            </a:r>
            <a:r>
              <a:rPr lang="ko-KR" altLang="en-US" sz="1600" b="1" dirty="0" smtClean="0"/>
              <a:t>함수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TABLE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TABLE </a:t>
            </a:r>
            <a:r>
              <a:rPr lang="ko-KR" altLang="en-US" sz="1400" b="1" dirty="0" smtClean="0"/>
              <a:t>연산자를 사용해 실제 테이블인양 </a:t>
            </a:r>
            <a:r>
              <a:rPr lang="en-US" altLang="ko-KR" sz="1400" b="1" dirty="0" smtClean="0"/>
              <a:t>FROM </a:t>
            </a:r>
            <a:r>
              <a:rPr lang="ko-KR" altLang="en-US" sz="1400" b="1" dirty="0" smtClean="0"/>
              <a:t>절에 넣어 사용 가능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en-US" altLang="ko-KR" sz="1400" b="1" dirty="0" smtClean="0"/>
              <a:t>TABLE </a:t>
            </a:r>
            <a:r>
              <a:rPr lang="ko-KR" altLang="en-US" sz="1400" b="1" dirty="0" smtClean="0"/>
              <a:t>함수는 여러 개의 </a:t>
            </a:r>
            <a:r>
              <a:rPr lang="ko-KR" altLang="en-US" sz="1400" b="1" dirty="0" err="1" smtClean="0"/>
              <a:t>로우를</a:t>
            </a:r>
            <a:r>
              <a:rPr lang="ko-KR" altLang="en-US" sz="1400" b="1" dirty="0" smtClean="0"/>
              <a:t> 가진 컬렉션을 반환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컬렉션 중 </a:t>
            </a:r>
            <a:r>
              <a:rPr lang="en-US" altLang="ko-KR" sz="1400" b="1" dirty="0" smtClean="0"/>
              <a:t>VARRAY</a:t>
            </a:r>
            <a:r>
              <a:rPr lang="ko-KR" altLang="en-US" sz="1400" b="1" dirty="0" smtClean="0"/>
              <a:t>와 중첩테이블만 반환 가능</a:t>
            </a:r>
            <a:endParaRPr lang="en-US" altLang="ko-KR" sz="1400" b="1" dirty="0">
              <a:sym typeface="Wingdings" pitchFamily="2" charset="2"/>
            </a:endParaRPr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6688</TotalTime>
  <Words>740</Words>
  <Application>Microsoft Office PowerPoint</Application>
  <PresentationFormat>화면 슬라이드 쇼(4:3)</PresentationFormat>
  <Paragraphs>220</Paragraphs>
  <Slides>15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479</cp:revision>
  <dcterms:created xsi:type="dcterms:W3CDTF">2006-10-05T04:04:58Z</dcterms:created>
  <dcterms:modified xsi:type="dcterms:W3CDTF">2015-05-29T13:57:43Z</dcterms:modified>
</cp:coreProperties>
</file>