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71" r:id="rId3"/>
    <p:sldId id="270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522" r:id="rId31"/>
    <p:sldId id="523" r:id="rId32"/>
    <p:sldId id="524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3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DBMS_JOB.RUN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DBMS_JOB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주기에 상관없이 잡을 실행하는 프로시저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ko-KR" sz="1400" b="1" dirty="0"/>
              <a:t> </a:t>
            </a:r>
            <a:r>
              <a:rPr lang="en-US" altLang="ko-KR" sz="1400" b="1" dirty="0"/>
              <a:t>DBMS_JOB.RUN (</a:t>
            </a:r>
            <a:endParaRPr lang="ko-KR" altLang="ko-KR" sz="1400" dirty="0"/>
          </a:p>
          <a:p>
            <a:r>
              <a:rPr lang="en-US" altLang="ko-KR" sz="1400" b="1" dirty="0" smtClean="0"/>
              <a:t>          job        </a:t>
            </a:r>
            <a:r>
              <a:rPr lang="en-US" altLang="ko-KR" sz="1400" b="1" dirty="0"/>
              <a:t>IN BINARY_INTEGER,</a:t>
            </a:r>
            <a:endParaRPr lang="ko-KR" altLang="ko-KR" sz="1400" dirty="0"/>
          </a:p>
          <a:p>
            <a:r>
              <a:rPr lang="en-US" altLang="ko-KR" sz="1400" b="1" dirty="0" smtClean="0"/>
              <a:t>          force      </a:t>
            </a:r>
            <a:r>
              <a:rPr lang="en-US" altLang="ko-KR" sz="1400" b="1" dirty="0"/>
              <a:t>IN BOOLEAN DEFAULT FALSE</a:t>
            </a:r>
            <a:r>
              <a:rPr lang="en-US" altLang="ko-KR" sz="1400" b="1" dirty="0" smtClean="0"/>
              <a:t>);</a:t>
            </a:r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DBMS_JOB.REMOVE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DBMS_JOB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등록된 잡을 삭제하는 프로시저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ko-KR" sz="1400" b="1" dirty="0"/>
              <a:t> </a:t>
            </a:r>
            <a:r>
              <a:rPr lang="en-US" altLang="ko-KR" sz="1400" b="1" dirty="0"/>
              <a:t>DBMS_JOB.REMOVE (</a:t>
            </a:r>
            <a:endParaRPr lang="ko-KR" altLang="ko-KR" sz="1400" dirty="0"/>
          </a:p>
          <a:p>
            <a:r>
              <a:rPr lang="en-US" altLang="ko-KR" sz="1400" b="1" dirty="0" smtClean="0"/>
              <a:t>              job        </a:t>
            </a:r>
            <a:r>
              <a:rPr lang="en-US" altLang="ko-KR" sz="1400" b="1" dirty="0"/>
              <a:t>IN BINARY_INTEGER );</a:t>
            </a:r>
            <a:endParaRPr lang="ko-KR" altLang="ko-KR" sz="1400" dirty="0"/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DBMS_JOB</a:t>
            </a:r>
            <a:r>
              <a:rPr lang="ko-KR" altLang="en-US" sz="1600" b="1" dirty="0" smtClean="0"/>
              <a:t>의 단점과 한계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DBMS_JOB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16619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세밀한 실행 주기 설정의 </a:t>
            </a:r>
            <a:r>
              <a:rPr lang="ko-KR" altLang="ko-KR" sz="1400" b="1" dirty="0" smtClean="0"/>
              <a:t>어려움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SQL</a:t>
            </a:r>
            <a:r>
              <a:rPr lang="ko-KR" altLang="ko-KR" sz="1400" b="1" dirty="0"/>
              <a:t>과</a:t>
            </a:r>
            <a:r>
              <a:rPr lang="en-US" altLang="ko-KR" sz="1400" b="1" dirty="0"/>
              <a:t> PL/SQL </a:t>
            </a:r>
            <a:r>
              <a:rPr lang="ko-KR" altLang="ko-KR" sz="1400" b="1" dirty="0" smtClean="0"/>
              <a:t>형태</a:t>
            </a:r>
            <a:r>
              <a:rPr lang="ko-KR" altLang="en-US" sz="1400" b="1" dirty="0" smtClean="0"/>
              <a:t>의 프로그램만 잡에서</a:t>
            </a:r>
            <a:r>
              <a:rPr lang="ko-KR" altLang="ko-KR" sz="1400" b="1" dirty="0" smtClean="0"/>
              <a:t> </a:t>
            </a:r>
            <a:r>
              <a:rPr lang="ko-KR" altLang="ko-KR" sz="1400" b="1" dirty="0"/>
              <a:t>실행 </a:t>
            </a:r>
            <a:r>
              <a:rPr lang="ko-KR" altLang="ko-KR" sz="1400" b="1" dirty="0" smtClean="0"/>
              <a:t>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ko-KR" sz="1400" b="1" dirty="0" smtClean="0"/>
              <a:t>작업실행 </a:t>
            </a:r>
            <a:r>
              <a:rPr lang="ko-KR" altLang="ko-KR" sz="1400" b="1" dirty="0"/>
              <a:t>시간이 실행 주기를 넘어설 경우의 문제</a:t>
            </a:r>
            <a:endParaRPr lang="ko-KR" altLang="ko-KR" sz="1400" dirty="0"/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DBMS_SCHEDULER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DBMS_SCHEDULER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DBMS_JOB</a:t>
            </a:r>
            <a:r>
              <a:rPr lang="ko-KR" altLang="ko-KR" sz="1400" b="1" dirty="0" smtClean="0"/>
              <a:t>의 단점 보완</a:t>
            </a:r>
            <a:r>
              <a:rPr lang="en-US" altLang="ko-KR" sz="1400" b="1" dirty="0" smtClean="0"/>
              <a:t>. </a:t>
            </a:r>
            <a:r>
              <a:rPr lang="ko-KR" altLang="ko-KR" sz="1400" b="1" dirty="0" smtClean="0"/>
              <a:t>오라클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10g </a:t>
            </a:r>
            <a:r>
              <a:rPr lang="ko-KR" altLang="ko-KR" sz="1400" b="1" dirty="0"/>
              <a:t>버전부터 </a:t>
            </a:r>
            <a:r>
              <a:rPr lang="ko-KR" altLang="ko-KR" sz="1400" b="1" dirty="0" smtClean="0"/>
              <a:t>지원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오라클 스케줄러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오라클 스케줄러를 구현한 패키지가 </a:t>
            </a:r>
            <a:r>
              <a:rPr lang="en-US" altLang="ko-KR" sz="1400" b="1" dirty="0" smtClean="0"/>
              <a:t>DBMS_SCHEDULER</a:t>
            </a:r>
          </a:p>
          <a:p>
            <a:endParaRPr lang="en-US" altLang="ko-KR" sz="1400" b="1" dirty="0" smtClean="0"/>
          </a:p>
          <a:p>
            <a:r>
              <a:rPr lang="ko-KR" altLang="en-US" sz="1400" dirty="0"/>
              <a:t>● </a:t>
            </a:r>
            <a:r>
              <a:rPr lang="ko-KR" altLang="en-US" sz="1400" b="1" dirty="0"/>
              <a:t>오라클 </a:t>
            </a:r>
            <a:r>
              <a:rPr lang="ko-KR" altLang="en-US" sz="1400" b="1" dirty="0" smtClean="0"/>
              <a:t>스케줄러는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프로그램 객체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스케줄 객체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잡 객체로 이루어짐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프로그램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스케줄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잡 등 각각 독립적인 요소를 만들어 </a:t>
            </a:r>
            <a:r>
              <a:rPr lang="ko-KR" altLang="ko-KR" sz="1400" b="1" dirty="0" smtClean="0"/>
              <a:t>처리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ko-KR" sz="1400" b="1" dirty="0"/>
              <a:t>정교하고 세밀한 시간 </a:t>
            </a:r>
            <a:r>
              <a:rPr lang="ko-KR" altLang="ko-KR" sz="1400" b="1" dirty="0" smtClean="0"/>
              <a:t>설정</a:t>
            </a:r>
            <a:r>
              <a:rPr lang="en-US" altLang="ko-KR" sz="1400" b="1" dirty="0" smtClean="0"/>
              <a:t> 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en-US" altLang="ko-KR" sz="1400" b="1" dirty="0"/>
              <a:t>SQL, </a:t>
            </a:r>
            <a:r>
              <a:rPr lang="ko-KR" altLang="ko-KR" sz="1400" b="1" dirty="0"/>
              <a:t>익명 블록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프로시저뿐만 아니라 외부 </a:t>
            </a:r>
            <a:r>
              <a:rPr lang="ko-KR" altLang="ko-KR" sz="1400" b="1" dirty="0" smtClean="0"/>
              <a:t>프로그램</a:t>
            </a:r>
            <a:r>
              <a:rPr lang="en-US" altLang="ko-KR" sz="1400" b="1" dirty="0" smtClean="0"/>
              <a:t>(OS</a:t>
            </a:r>
            <a:r>
              <a:rPr lang="ko-KR" altLang="ko-KR" sz="1400" b="1" dirty="0"/>
              <a:t>상의 실행 </a:t>
            </a:r>
            <a:r>
              <a:rPr lang="ko-KR" altLang="ko-KR" sz="1400" b="1" dirty="0" smtClean="0"/>
              <a:t>파일</a:t>
            </a:r>
            <a:r>
              <a:rPr lang="en-US" altLang="ko-KR" sz="1400" b="1" dirty="0" smtClean="0"/>
              <a:t>)</a:t>
            </a:r>
            <a:r>
              <a:rPr lang="ko-KR" altLang="ko-KR" sz="1400" b="1" dirty="0" smtClean="0"/>
              <a:t>도 </a:t>
            </a:r>
            <a:r>
              <a:rPr lang="ko-KR" altLang="ko-KR" sz="1400" b="1" dirty="0"/>
              <a:t>잡에 연결해 </a:t>
            </a:r>
            <a:r>
              <a:rPr lang="ko-KR" altLang="ko-KR" sz="1400" b="1" dirty="0" smtClean="0"/>
              <a:t>처리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여러 개의 잡을 연결해 조건에 따라 순서대로 </a:t>
            </a:r>
            <a:r>
              <a:rPr lang="ko-KR" altLang="ko-KR" sz="1400" b="1" dirty="0" smtClean="0"/>
              <a:t>처리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이벤트 기반의 스케줄링이 </a:t>
            </a:r>
            <a:r>
              <a:rPr lang="ko-KR" altLang="ko-KR" sz="1400" b="1" dirty="0" smtClean="0"/>
              <a:t>가</a:t>
            </a:r>
            <a:r>
              <a:rPr lang="ko-KR" altLang="en-US" sz="1400" b="1" dirty="0" smtClean="0"/>
              <a:t>능</a:t>
            </a:r>
            <a:endParaRPr lang="ko-KR" altLang="ko-KR" sz="1400" dirty="0"/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프로그램 객체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DBMS_SCHEDULER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스케줄에 따라 실제 수행될 </a:t>
            </a:r>
            <a:r>
              <a:rPr lang="ko-KR" altLang="ko-KR" sz="1400" b="1" dirty="0" smtClean="0"/>
              <a:t>프로그램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익명블록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프로시저 뿐만 아니라 </a:t>
            </a:r>
            <a:r>
              <a:rPr lang="en-US" altLang="ko-KR" sz="1400" b="1" dirty="0" smtClean="0"/>
              <a:t>OS</a:t>
            </a:r>
            <a:r>
              <a:rPr lang="ko-KR" altLang="en-US" sz="1400" b="1" dirty="0" smtClean="0"/>
              <a:t>상의 외부파일도 사용 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액션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타입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매개변수 </a:t>
            </a:r>
            <a:r>
              <a:rPr lang="en-US" altLang="ko-KR" sz="1400" b="1" dirty="0" smtClean="0"/>
              <a:t>3 </a:t>
            </a:r>
            <a:r>
              <a:rPr lang="ko-KR" altLang="en-US" sz="1400" b="1" dirty="0" smtClean="0"/>
              <a:t>가지 속성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액션 </a:t>
            </a:r>
            <a:r>
              <a:rPr lang="en-US" altLang="ko-KR" sz="1400" b="1" dirty="0" smtClean="0"/>
              <a:t>: </a:t>
            </a:r>
            <a:r>
              <a:rPr lang="ko-KR" altLang="ko-KR" sz="1400" b="1" dirty="0"/>
              <a:t>익명 블록 본문이나 프로시저명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실행 </a:t>
            </a:r>
            <a:r>
              <a:rPr lang="ko-KR" altLang="ko-KR" sz="1400" b="1" dirty="0" smtClean="0"/>
              <a:t>프로그램명</a:t>
            </a:r>
            <a:endParaRPr lang="ko-KR" altLang="ko-KR" sz="1400" b="1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타입 </a:t>
            </a:r>
            <a:r>
              <a:rPr lang="en-US" altLang="ko-KR" sz="1400" b="1" dirty="0" smtClean="0"/>
              <a:t>: </a:t>
            </a:r>
            <a:r>
              <a:rPr lang="en-US" altLang="ko-KR" sz="1400" b="1" dirty="0"/>
              <a:t>PLSQL_BLOCK(</a:t>
            </a:r>
            <a:r>
              <a:rPr lang="ko-KR" altLang="ko-KR" sz="1400" b="1" dirty="0"/>
              <a:t>익명 블록</a:t>
            </a:r>
            <a:r>
              <a:rPr lang="en-US" altLang="ko-KR" sz="1400" b="1" dirty="0"/>
              <a:t>),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STORED_PROCEDURE</a:t>
            </a:r>
            <a:r>
              <a:rPr lang="en-US" altLang="ko-KR" sz="1400" b="1" dirty="0"/>
              <a:t>(</a:t>
            </a:r>
            <a:r>
              <a:rPr lang="ko-KR" altLang="ko-KR" sz="1400" b="1" dirty="0"/>
              <a:t>프로시저</a:t>
            </a:r>
            <a:r>
              <a:rPr lang="en-US" altLang="ko-KR" sz="1400" b="1" dirty="0"/>
              <a:t>),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EXTERNAL</a:t>
            </a:r>
            <a:r>
              <a:rPr lang="en-US" altLang="ko-KR" sz="1400" b="1" dirty="0"/>
              <a:t>(</a:t>
            </a:r>
            <a:r>
              <a:rPr lang="ko-KR" altLang="ko-KR" sz="1400" b="1" dirty="0"/>
              <a:t>외부 실행 프로그램</a:t>
            </a:r>
            <a:r>
              <a:rPr lang="en-US" altLang="ko-KR" sz="1400" b="1" dirty="0" smtClean="0"/>
              <a:t>) </a:t>
            </a:r>
            <a:endParaRPr lang="ko-KR" altLang="ko-KR" sz="1400" b="1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매개변수</a:t>
            </a:r>
            <a:r>
              <a:rPr lang="en-US" altLang="ko-KR" sz="1400" b="1" dirty="0"/>
              <a:t> : </a:t>
            </a:r>
            <a:r>
              <a:rPr lang="ko-KR" altLang="ko-KR" sz="1400" b="1" dirty="0"/>
              <a:t>프로시저나 외부 실행 파일에 넘겨줄 </a:t>
            </a:r>
            <a:r>
              <a:rPr lang="ko-KR" altLang="ko-KR" sz="1400" b="1" dirty="0" smtClean="0"/>
              <a:t>매개변수</a:t>
            </a:r>
            <a:r>
              <a:rPr lang="en-US" altLang="ko-KR" sz="1400" b="1" dirty="0" smtClean="0"/>
              <a:t> </a:t>
            </a:r>
          </a:p>
          <a:p>
            <a:endParaRPr lang="en-US" altLang="ko-KR" sz="1400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스케줄 객체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DBMS_SCHEDULER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언제 그리고 얼마나 자주 잡이 실행될 것인지를 정의한 객체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DBMS_JOB </a:t>
            </a:r>
            <a:r>
              <a:rPr lang="ko-KR" altLang="ko-KR" sz="1400" b="1" dirty="0" smtClean="0"/>
              <a:t>패키지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next_date</a:t>
            </a:r>
            <a:r>
              <a:rPr lang="ko-KR" altLang="ko-KR" sz="1400" b="1" dirty="0"/>
              <a:t>와 </a:t>
            </a:r>
            <a:r>
              <a:rPr lang="en-US" altLang="ko-KR" sz="1400" b="1" dirty="0"/>
              <a:t>interval </a:t>
            </a:r>
            <a:r>
              <a:rPr lang="ko-KR" altLang="ko-KR" sz="1400" b="1" dirty="0"/>
              <a:t>매개변수에 </a:t>
            </a:r>
            <a:r>
              <a:rPr lang="ko-KR" altLang="ko-KR" sz="1400" b="1" dirty="0" smtClean="0"/>
              <a:t>해당</a:t>
            </a:r>
            <a:endParaRPr lang="en-US" altLang="ko-KR" sz="1400" b="1" dirty="0" smtClean="0"/>
          </a:p>
          <a:p>
            <a:r>
              <a:rPr lang="ko-KR" altLang="ko-KR" sz="1400" dirty="0" smtClean="0"/>
              <a:t> </a:t>
            </a:r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ko-KR" sz="1400" b="1" dirty="0"/>
              <a:t>시간 기반 </a:t>
            </a:r>
            <a:r>
              <a:rPr lang="ko-KR" altLang="ko-KR" sz="1400" b="1" dirty="0" smtClean="0"/>
              <a:t>스케줄</a:t>
            </a:r>
            <a:r>
              <a:rPr lang="ko-KR" altLang="en-US" sz="1400" b="1" dirty="0" smtClean="0"/>
              <a:t>과 </a:t>
            </a:r>
            <a:r>
              <a:rPr lang="ko-KR" altLang="ko-KR" sz="1400" b="1" dirty="0"/>
              <a:t>이벤트 기반 스케줄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ko-KR" sz="1400" b="1" dirty="0"/>
              <a:t>시간 기반 스케줄</a:t>
            </a:r>
            <a:r>
              <a:rPr lang="en-US" altLang="ko-KR" sz="1400" b="1" dirty="0"/>
              <a:t> : </a:t>
            </a:r>
            <a:r>
              <a:rPr lang="ko-KR" altLang="ko-KR" sz="1400" b="1" dirty="0" smtClean="0"/>
              <a:t>일정 </a:t>
            </a:r>
            <a:r>
              <a:rPr lang="ko-KR" altLang="ko-KR" sz="1400" b="1" dirty="0"/>
              <a:t>시간을 주기로 </a:t>
            </a:r>
            <a:r>
              <a:rPr lang="ko-KR" altLang="ko-KR" sz="1400" b="1" dirty="0" smtClean="0"/>
              <a:t>실행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이벤트 기반 스케줄</a:t>
            </a:r>
            <a:r>
              <a:rPr lang="en-US" altLang="ko-KR" sz="1400" b="1" dirty="0"/>
              <a:t> : </a:t>
            </a:r>
            <a:r>
              <a:rPr lang="ko-KR" altLang="ko-KR" sz="1400" b="1" dirty="0" smtClean="0"/>
              <a:t>특정 </a:t>
            </a:r>
            <a:r>
              <a:rPr lang="ko-KR" altLang="ko-KR" sz="1400" b="1" dirty="0"/>
              <a:t>이벤트가 발생했을 때 </a:t>
            </a:r>
            <a:r>
              <a:rPr lang="ko-KR" altLang="ko-KR" sz="1400" b="1" dirty="0" smtClean="0"/>
              <a:t>실행</a:t>
            </a:r>
            <a:r>
              <a:rPr lang="en-US" altLang="ko-KR" sz="1400" b="1" dirty="0" smtClean="0"/>
              <a:t> </a:t>
            </a:r>
            <a:endParaRPr lang="ko-KR" altLang="ko-KR" sz="1400" b="1" dirty="0"/>
          </a:p>
          <a:p>
            <a:endParaRPr lang="en-US" altLang="ko-KR" sz="1400" dirty="0" smtClean="0"/>
          </a:p>
          <a:p>
            <a:endParaRPr lang="en-US" altLang="ko-KR" sz="1400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잡</a:t>
            </a:r>
            <a:r>
              <a:rPr lang="en-US" altLang="ko-KR" sz="1600" b="1" dirty="0"/>
              <a:t>(Job) </a:t>
            </a:r>
            <a:r>
              <a:rPr lang="ko-KR" altLang="en-US" sz="1600" b="1" dirty="0"/>
              <a:t>객체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DBMS_SCHEDULER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실행될 프로그램과 스케줄을 정의한 </a:t>
            </a:r>
            <a:r>
              <a:rPr lang="ko-KR" altLang="ko-KR" sz="1400" b="1" dirty="0" smtClean="0"/>
              <a:t>객체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이미 만들어 놓은 프로그램 객체와 스케줄 객체를 가져다 </a:t>
            </a:r>
            <a:r>
              <a:rPr lang="ko-KR" altLang="ko-KR" sz="1400" b="1" dirty="0" smtClean="0"/>
              <a:t>사용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혹은 </a:t>
            </a:r>
            <a:r>
              <a:rPr lang="ko-KR" altLang="ko-KR" sz="1400" b="1" dirty="0" smtClean="0"/>
              <a:t>단독으로 </a:t>
            </a:r>
            <a:r>
              <a:rPr lang="ko-KR" altLang="ko-KR" sz="1400" b="1" dirty="0"/>
              <a:t>잡 객체만 사용해서도 </a:t>
            </a:r>
            <a:r>
              <a:rPr lang="ko-KR" altLang="ko-KR" sz="1400" b="1" dirty="0" smtClean="0"/>
              <a:t>스케줄링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ko-KR" sz="1400" b="1" dirty="0"/>
              <a:t>여러 개의 프로그램을 </a:t>
            </a:r>
            <a:r>
              <a:rPr lang="ko-KR" altLang="ko-KR" sz="1400" b="1" dirty="0" smtClean="0"/>
              <a:t>연결</a:t>
            </a:r>
            <a:r>
              <a:rPr lang="ko-KR" altLang="en-US" sz="1400" b="1" dirty="0" smtClean="0"/>
              <a:t>해 잡 구성도 가능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체인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dirty="0" smtClean="0"/>
          </a:p>
          <a:p>
            <a:endParaRPr lang="en-US" altLang="ko-KR" sz="1400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프로그램 객체 생성 </a:t>
            </a:r>
            <a:r>
              <a:rPr lang="en-US" altLang="ko-KR" sz="1600" b="1" dirty="0" smtClean="0">
                <a:sym typeface="Wingdings" pitchFamily="2" charset="2"/>
              </a:rPr>
              <a:t> </a:t>
            </a:r>
            <a:r>
              <a:rPr lang="en-US" altLang="ko-KR" sz="1600" b="1" dirty="0"/>
              <a:t>DBMS_SCHEDULER.CREATE_PROGRAM 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DBMS_SCHEDULER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프로그램 객체를 생성하는 프로시저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ko-KR" sz="1400" dirty="0"/>
              <a:t> </a:t>
            </a:r>
            <a:r>
              <a:rPr lang="en-US" altLang="ko-KR" sz="1400" b="1" dirty="0"/>
              <a:t>DBMS_SCHEDULER.</a:t>
            </a:r>
            <a:r>
              <a:rPr lang="en-US" altLang="ko-KR" sz="1400" b="1" dirty="0">
                <a:solidFill>
                  <a:srgbClr val="0070C0"/>
                </a:solidFill>
              </a:rPr>
              <a:t>CREATE_PROGRAM</a:t>
            </a:r>
            <a:r>
              <a:rPr lang="en-US" altLang="ko-KR" sz="1400" b="1" dirty="0"/>
              <a:t> (</a:t>
            </a:r>
            <a:endParaRPr lang="ko-KR" altLang="ko-KR" sz="1400" dirty="0"/>
          </a:p>
          <a:p>
            <a:r>
              <a:rPr lang="en-US" altLang="ko-KR" sz="1400" b="1" dirty="0" smtClean="0"/>
              <a:t>          </a:t>
            </a:r>
            <a:r>
              <a:rPr lang="en-US" altLang="ko-KR" sz="1400" b="1" dirty="0" err="1" smtClean="0"/>
              <a:t>program_name</a:t>
            </a:r>
            <a:r>
              <a:rPr lang="en-US" altLang="ko-KR" sz="1400" b="1" dirty="0" smtClean="0"/>
              <a:t>           </a:t>
            </a:r>
            <a:r>
              <a:rPr lang="en-US" altLang="ko-KR" sz="1400" b="1" dirty="0"/>
              <a:t>IN  VARCHAR2,</a:t>
            </a:r>
            <a:endParaRPr lang="ko-KR" altLang="ko-KR" sz="1400" dirty="0"/>
          </a:p>
          <a:p>
            <a:r>
              <a:rPr lang="en-US" altLang="ko-KR" sz="1400" b="1" dirty="0" smtClean="0"/>
              <a:t>          </a:t>
            </a:r>
            <a:r>
              <a:rPr lang="en-US" altLang="ko-KR" sz="1400" b="1" dirty="0" err="1" smtClean="0"/>
              <a:t>program_type</a:t>
            </a:r>
            <a:r>
              <a:rPr lang="en-US" altLang="ko-KR" sz="1400" b="1" dirty="0" smtClean="0"/>
              <a:t>             </a:t>
            </a:r>
            <a:r>
              <a:rPr lang="en-US" altLang="ko-KR" sz="1400" b="1" dirty="0"/>
              <a:t>IN  VARCHAR2,</a:t>
            </a:r>
            <a:endParaRPr lang="ko-KR" altLang="ko-KR" sz="1400" dirty="0"/>
          </a:p>
          <a:p>
            <a:r>
              <a:rPr lang="en-US" altLang="ko-KR" sz="1400" b="1" dirty="0" smtClean="0"/>
              <a:t>          </a:t>
            </a:r>
            <a:r>
              <a:rPr lang="en-US" altLang="ko-KR" sz="1400" b="1" dirty="0" err="1" smtClean="0"/>
              <a:t>program_action</a:t>
            </a:r>
            <a:r>
              <a:rPr lang="en-US" altLang="ko-KR" sz="1400" b="1" dirty="0" smtClean="0"/>
              <a:t>           </a:t>
            </a:r>
            <a:r>
              <a:rPr lang="en-US" altLang="ko-KR" sz="1400" b="1" dirty="0"/>
              <a:t>IN  VARCHAR2,</a:t>
            </a:r>
            <a:endParaRPr lang="ko-KR" altLang="ko-KR" sz="1400" dirty="0"/>
          </a:p>
          <a:p>
            <a:r>
              <a:rPr lang="en-US" altLang="ko-KR" sz="1400" b="1" dirty="0" smtClean="0"/>
              <a:t>          </a:t>
            </a:r>
            <a:r>
              <a:rPr lang="en-US" altLang="ko-KR" sz="1400" b="1" dirty="0" err="1" smtClean="0"/>
              <a:t>number_of_arguments</a:t>
            </a:r>
            <a:r>
              <a:rPr lang="en-US" altLang="ko-KR" sz="1400" b="1" dirty="0" smtClean="0"/>
              <a:t>  </a:t>
            </a:r>
            <a:r>
              <a:rPr lang="en-US" altLang="ko-KR" sz="1400" b="1" dirty="0"/>
              <a:t>IN  PLS_INTEGER  DEFAULT  0,</a:t>
            </a:r>
            <a:endParaRPr lang="ko-KR" altLang="ko-KR" sz="1400" dirty="0"/>
          </a:p>
          <a:p>
            <a:r>
              <a:rPr lang="en-US" altLang="ko-KR" sz="1400" b="1" dirty="0" smtClean="0"/>
              <a:t>          enabled                      </a:t>
            </a:r>
            <a:r>
              <a:rPr lang="en-US" altLang="ko-KR" sz="1400" b="1" dirty="0"/>
              <a:t>IN  BOOLEAN     DEFAULT  FALSE,</a:t>
            </a:r>
            <a:endParaRPr lang="ko-KR" altLang="ko-KR" sz="1400" dirty="0"/>
          </a:p>
          <a:p>
            <a:r>
              <a:rPr lang="en-US" altLang="ko-KR" sz="1400" b="1" dirty="0" smtClean="0"/>
              <a:t>          comments                   IN  </a:t>
            </a:r>
            <a:r>
              <a:rPr lang="en-US" altLang="ko-KR" sz="1400" b="1" dirty="0"/>
              <a:t>VARCHAR2    DEFAULT  NULL</a:t>
            </a:r>
            <a:r>
              <a:rPr lang="en-US" altLang="ko-KR" sz="1400" b="1" dirty="0" smtClean="0"/>
              <a:t>);</a:t>
            </a:r>
          </a:p>
          <a:p>
            <a:endParaRPr lang="en-US" altLang="ko-KR" sz="1400" b="1" dirty="0"/>
          </a:p>
          <a:p>
            <a:endParaRPr lang="en-US" altLang="ko-KR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프로그램 객체 생성 </a:t>
            </a:r>
            <a:r>
              <a:rPr lang="en-US" altLang="ko-KR" sz="1600" b="1" dirty="0" smtClean="0">
                <a:sym typeface="Wingdings" pitchFamily="2" charset="2"/>
              </a:rPr>
              <a:t> </a:t>
            </a:r>
            <a:r>
              <a:rPr lang="en-US" altLang="ko-KR" sz="1600" b="1" dirty="0"/>
              <a:t>DBMS_SCHEDULER.CREATE_PROGRAM 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DBMS_SCHEDULER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program_name</a:t>
            </a:r>
            <a:r>
              <a:rPr lang="en-US" altLang="ko-KR" sz="1400" dirty="0"/>
              <a:t> : </a:t>
            </a:r>
            <a:r>
              <a:rPr lang="ko-KR" altLang="ko-KR" sz="1400" dirty="0"/>
              <a:t>프로그램 객체의 고유 이름</a:t>
            </a:r>
            <a:r>
              <a:rPr lang="en-US" altLang="ko-KR" sz="1400" dirty="0"/>
              <a:t>, </a:t>
            </a:r>
            <a:r>
              <a:rPr lang="ko-KR" altLang="ko-KR" sz="1400" dirty="0"/>
              <a:t>원하는 명칭을 입력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program_type</a:t>
            </a:r>
            <a:r>
              <a:rPr lang="en-US" altLang="ko-KR" sz="1400" dirty="0"/>
              <a:t> :  'PLSQL_BLOCK' </a:t>
            </a:r>
            <a:r>
              <a:rPr lang="en-US" altLang="ko-KR" sz="1400" dirty="0">
                <a:sym typeface="Wingdings"/>
              </a:rPr>
              <a:t></a:t>
            </a:r>
            <a:r>
              <a:rPr lang="en-US" altLang="ko-KR" sz="1400" dirty="0"/>
              <a:t> </a:t>
            </a:r>
            <a:r>
              <a:rPr lang="ko-KR" altLang="ko-KR" sz="1400" dirty="0"/>
              <a:t>익명 블록</a:t>
            </a:r>
          </a:p>
          <a:p>
            <a:r>
              <a:rPr lang="en-US" altLang="ko-KR" sz="1400" dirty="0" smtClean="0"/>
              <a:t>                          'PROCEDURE</a:t>
            </a:r>
            <a:r>
              <a:rPr lang="en-US" altLang="ko-KR" sz="1400" dirty="0"/>
              <a:t>'  </a:t>
            </a:r>
            <a:r>
              <a:rPr lang="en-US" altLang="ko-KR" sz="1400" dirty="0">
                <a:sym typeface="Wingdings"/>
              </a:rPr>
              <a:t></a:t>
            </a:r>
            <a:r>
              <a:rPr lang="en-US" altLang="ko-KR" sz="1400" dirty="0"/>
              <a:t> </a:t>
            </a:r>
            <a:r>
              <a:rPr lang="ko-KR" altLang="ko-KR" sz="1400" dirty="0"/>
              <a:t>프로시저</a:t>
            </a:r>
          </a:p>
          <a:p>
            <a:r>
              <a:rPr lang="en-US" altLang="ko-KR" sz="1400" dirty="0" smtClean="0"/>
              <a:t>                          'EXECUTABLE</a:t>
            </a:r>
            <a:r>
              <a:rPr lang="en-US" altLang="ko-KR" sz="1400" dirty="0"/>
              <a:t>'  </a:t>
            </a:r>
            <a:r>
              <a:rPr lang="en-US" altLang="ko-KR" sz="1400" dirty="0">
                <a:sym typeface="Wingdings"/>
              </a:rPr>
              <a:t></a:t>
            </a:r>
            <a:r>
              <a:rPr lang="en-US" altLang="ko-KR" sz="1400" dirty="0"/>
              <a:t> </a:t>
            </a:r>
            <a:r>
              <a:rPr lang="ko-KR" altLang="ko-KR" sz="1400" dirty="0"/>
              <a:t>외부 실행 </a:t>
            </a:r>
            <a:r>
              <a:rPr lang="ko-KR" altLang="ko-KR" sz="1400" dirty="0" smtClean="0"/>
              <a:t>프로그램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program_action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ko-KR" sz="1400" dirty="0"/>
              <a:t>실제 수행될 익명 블록</a:t>
            </a:r>
            <a:r>
              <a:rPr lang="en-US" altLang="ko-KR" sz="1400" dirty="0"/>
              <a:t>, </a:t>
            </a:r>
            <a:r>
              <a:rPr lang="ko-KR" altLang="ko-KR" sz="1400" dirty="0"/>
              <a:t>프로시저명</a:t>
            </a:r>
            <a:r>
              <a:rPr lang="en-US" altLang="ko-KR" sz="1400" dirty="0"/>
              <a:t>, </a:t>
            </a:r>
            <a:r>
              <a:rPr lang="ko-KR" altLang="ko-KR" sz="1400" dirty="0"/>
              <a:t>외부 실행 </a:t>
            </a:r>
            <a:r>
              <a:rPr lang="ko-KR" altLang="ko-KR" sz="1400" dirty="0" smtClean="0"/>
              <a:t>프로그램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number_of_arguments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program_type</a:t>
            </a:r>
            <a:r>
              <a:rPr lang="ko-KR" altLang="ko-KR" sz="1400" dirty="0"/>
              <a:t>이 </a:t>
            </a:r>
            <a:r>
              <a:rPr lang="en-US" altLang="ko-KR" sz="1400" dirty="0"/>
              <a:t>'PROCEDURE'</a:t>
            </a:r>
            <a:r>
              <a:rPr lang="ko-KR" altLang="ko-KR" sz="1400" dirty="0"/>
              <a:t>나 </a:t>
            </a:r>
            <a:r>
              <a:rPr lang="en-US" altLang="ko-KR" sz="1400" dirty="0"/>
              <a:t>'EXECUTABLE'</a:t>
            </a:r>
            <a:r>
              <a:rPr lang="ko-KR" altLang="ko-KR" sz="1400" dirty="0"/>
              <a:t>일 경우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</a:t>
            </a:r>
            <a:r>
              <a:rPr lang="ko-KR" altLang="ko-KR" sz="1400" dirty="0" smtClean="0"/>
              <a:t>해당 </a:t>
            </a:r>
            <a:r>
              <a:rPr lang="ko-KR" altLang="ko-KR" sz="1400" dirty="0"/>
              <a:t>프로시저나 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실행 </a:t>
            </a:r>
            <a:r>
              <a:rPr lang="ko-KR" altLang="ko-KR" sz="1400" dirty="0"/>
              <a:t>파일에 들어갈 매개변수의 </a:t>
            </a:r>
            <a:r>
              <a:rPr lang="ko-KR" altLang="ko-KR" sz="1400" dirty="0" smtClean="0"/>
              <a:t>개수 명시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</a:t>
            </a:r>
            <a:r>
              <a:rPr lang="ko-KR" altLang="ko-KR" sz="1400" dirty="0"/>
              <a:t>디폴트 값은</a:t>
            </a:r>
            <a:r>
              <a:rPr lang="en-US" altLang="ko-KR" sz="1400" dirty="0"/>
              <a:t> 0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enabled : </a:t>
            </a:r>
            <a:r>
              <a:rPr lang="ko-KR" altLang="ko-KR" sz="1400" dirty="0"/>
              <a:t>생성할 프로그램 객체의 활성화 여부</a:t>
            </a:r>
            <a:r>
              <a:rPr lang="en-US" altLang="ko-KR" sz="1400" dirty="0"/>
              <a:t>. </a:t>
            </a:r>
            <a:r>
              <a:rPr lang="ko-KR" altLang="ko-KR" sz="1400" dirty="0"/>
              <a:t>디폴트 값은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FALSE</a:t>
            </a:r>
          </a:p>
          <a:p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comments : </a:t>
            </a:r>
            <a:r>
              <a:rPr lang="ko-KR" altLang="ko-KR" sz="1400" dirty="0"/>
              <a:t>프로그램 객체에 대한 </a:t>
            </a:r>
            <a:r>
              <a:rPr lang="ko-KR" altLang="ko-KR" sz="1400" dirty="0" smtClean="0"/>
              <a:t>주석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프로그램 객체 생성 </a:t>
            </a:r>
            <a:r>
              <a:rPr lang="en-US" altLang="ko-KR" sz="1600" b="1" dirty="0" smtClean="0">
                <a:sym typeface="Wingdings" pitchFamily="2" charset="2"/>
              </a:rPr>
              <a:t> </a:t>
            </a:r>
            <a:r>
              <a:rPr lang="en-US" altLang="ko-KR" sz="1600" b="1" dirty="0"/>
              <a:t>DBMS_SCHEDULER.CREATE_PROGRAM 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DBMS_SCHEDULER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사용 예</a:t>
            </a:r>
            <a:endParaRPr lang="en-US" altLang="ko-KR" sz="1400" dirty="0" smtClean="0"/>
          </a:p>
          <a:p>
            <a:endParaRPr lang="en-US" altLang="ko-KR" sz="1400" b="1" dirty="0" smtClean="0"/>
          </a:p>
          <a:p>
            <a:r>
              <a:rPr lang="en-US" altLang="ko-KR" sz="1400" dirty="0"/>
              <a:t>BEGIN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b="1" dirty="0"/>
              <a:t>DBMS_SCHEDULER.CREATE_PROGRAM (</a:t>
            </a:r>
            <a:endParaRPr lang="ko-KR" altLang="ko-KR" sz="1400" dirty="0"/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program_name</a:t>
            </a:r>
            <a:r>
              <a:rPr lang="en-US" altLang="ko-KR" sz="1400" b="1" dirty="0"/>
              <a:t> =&gt; 'my_program1',</a:t>
            </a:r>
            <a:endParaRPr lang="ko-KR" altLang="ko-KR" sz="1400" dirty="0"/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program_type</a:t>
            </a:r>
            <a:r>
              <a:rPr lang="en-US" altLang="ko-KR" sz="1400" b="1" dirty="0"/>
              <a:t> =&gt; 'STORED_PROCEDURE',</a:t>
            </a:r>
            <a:endParaRPr lang="ko-KR" altLang="ko-KR" sz="1400" dirty="0"/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program_action</a:t>
            </a:r>
            <a:r>
              <a:rPr lang="en-US" altLang="ko-KR" sz="1400" b="1" dirty="0"/>
              <a:t> =&gt; 'ch15_job_test_proc ',</a:t>
            </a:r>
            <a:endParaRPr lang="ko-KR" altLang="ko-KR" sz="1400" dirty="0"/>
          </a:p>
          <a:p>
            <a:r>
              <a:rPr lang="en-US" altLang="ko-KR" sz="1400" b="1" dirty="0"/>
              <a:t>        comments =&gt; '</a:t>
            </a:r>
            <a:r>
              <a:rPr lang="ko-KR" altLang="ko-KR" sz="1400" b="1" dirty="0" err="1"/>
              <a:t>첫번째</a:t>
            </a:r>
            <a:r>
              <a:rPr lang="ko-KR" altLang="ko-KR" sz="1400" b="1" dirty="0"/>
              <a:t> 프로그램</a:t>
            </a:r>
            <a:r>
              <a:rPr lang="en-US" altLang="ko-KR" sz="1400" b="1" dirty="0"/>
              <a:t>');</a:t>
            </a:r>
            <a:endParaRPr lang="ko-KR" altLang="ko-KR" sz="1400" dirty="0"/>
          </a:p>
          <a:p>
            <a:r>
              <a:rPr lang="en-US" altLang="ko-KR" sz="1400" dirty="0"/>
              <a:t>END;</a:t>
            </a:r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844225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442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84818"/>
                </a:solidFill>
              </a:rPr>
              <a:t>오라클 잡과 스케줄러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셋째 마당</a:t>
            </a:r>
            <a:r>
              <a:rPr lang="en-US" altLang="ko-KR" sz="1600" dirty="0"/>
              <a:t>. </a:t>
            </a:r>
            <a:r>
              <a:rPr lang="ko-KR" altLang="en-US" sz="1600" dirty="0"/>
              <a:t>업무 효율을 높이는 실전 </a:t>
            </a:r>
            <a:r>
              <a:rPr lang="en-US" altLang="ko-KR" sz="1600" dirty="0"/>
              <a:t>PL/SQL </a:t>
            </a:r>
            <a:r>
              <a:rPr lang="ko-KR" altLang="en-US" sz="1600" dirty="0"/>
              <a:t>프로그래밍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4096" y="2916233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15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스케줄 객체 생성 </a:t>
            </a:r>
            <a:r>
              <a:rPr lang="en-US" altLang="ko-KR" sz="1600" b="1" dirty="0" smtClean="0">
                <a:sym typeface="Wingdings" pitchFamily="2" charset="2"/>
              </a:rPr>
              <a:t> </a:t>
            </a:r>
            <a:r>
              <a:rPr lang="en-US" altLang="ko-KR" sz="1600" b="1" dirty="0" smtClean="0"/>
              <a:t>DBMS_SCHEDULER.CREATE_SCHEDULE 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DBMS_SCHEDULER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954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스케줄 객체를 생성하는 프로시저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ko-KR" sz="1400" dirty="0"/>
              <a:t> </a:t>
            </a:r>
            <a:r>
              <a:rPr lang="en-US" altLang="ko-KR" sz="1400" b="1" dirty="0" smtClean="0"/>
              <a:t>DBMS_SCHEDULER.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CREATE_SCHEDULE </a:t>
            </a:r>
            <a:r>
              <a:rPr lang="en-US" altLang="ko-KR" sz="1400" b="1" dirty="0"/>
              <a:t>(</a:t>
            </a:r>
            <a:endParaRPr lang="ko-KR" altLang="ko-KR" sz="1400" dirty="0"/>
          </a:p>
          <a:p>
            <a:r>
              <a:rPr lang="en-US" altLang="ko-KR" sz="1400" b="1" dirty="0" smtClean="0"/>
              <a:t>          </a:t>
            </a:r>
            <a:r>
              <a:rPr lang="en-US" altLang="ko-KR" sz="1400" b="1" dirty="0" err="1"/>
              <a:t>schedule_name</a:t>
            </a:r>
            <a:r>
              <a:rPr lang="en-US" altLang="ko-KR" sz="1400" b="1" dirty="0"/>
              <a:t>      </a:t>
            </a:r>
            <a:r>
              <a:rPr lang="en-US" altLang="ko-KR" sz="1400" b="1" dirty="0" smtClean="0"/>
              <a:t>IN </a:t>
            </a:r>
            <a:r>
              <a:rPr lang="en-US" altLang="ko-KR" sz="1400" b="1" dirty="0"/>
              <a:t>VARCHAR2,</a:t>
            </a:r>
            <a:endParaRPr lang="ko-KR" altLang="ko-KR" sz="1400" dirty="0"/>
          </a:p>
          <a:p>
            <a:r>
              <a:rPr lang="en-US" altLang="ko-KR" sz="1400" b="1" dirty="0" smtClean="0"/>
              <a:t>          </a:t>
            </a:r>
            <a:r>
              <a:rPr lang="en-US" altLang="ko-KR" sz="1400" b="1" dirty="0" err="1" smtClean="0"/>
              <a:t>start_date</a:t>
            </a:r>
            <a:r>
              <a:rPr lang="en-US" altLang="ko-KR" sz="1400" b="1" dirty="0" smtClean="0"/>
              <a:t>             </a:t>
            </a:r>
            <a:r>
              <a:rPr lang="en-US" altLang="ko-KR" sz="1400" b="1" dirty="0"/>
              <a:t>IN TIMESTAMP WITH TIMEZONE  DEFAULT NULL,</a:t>
            </a:r>
            <a:endParaRPr lang="ko-KR" altLang="ko-KR" sz="1400" dirty="0"/>
          </a:p>
          <a:p>
            <a:r>
              <a:rPr lang="en-US" altLang="ko-KR" sz="1400" b="1" dirty="0" smtClean="0"/>
              <a:t>          </a:t>
            </a:r>
            <a:r>
              <a:rPr lang="en-US" altLang="ko-KR" sz="1400" b="1" dirty="0" err="1" smtClean="0"/>
              <a:t>repeat_interval</a:t>
            </a:r>
            <a:r>
              <a:rPr lang="en-US" altLang="ko-KR" sz="1400" b="1" dirty="0" smtClean="0"/>
              <a:t>      </a:t>
            </a:r>
            <a:r>
              <a:rPr lang="en-US" altLang="ko-KR" sz="1400" b="1" dirty="0"/>
              <a:t>IN VARCHAR2,</a:t>
            </a:r>
            <a:endParaRPr lang="ko-KR" altLang="ko-KR" sz="1400" dirty="0"/>
          </a:p>
          <a:p>
            <a:r>
              <a:rPr lang="en-US" altLang="ko-KR" sz="1400" b="1" dirty="0" smtClean="0"/>
              <a:t>          </a:t>
            </a:r>
            <a:r>
              <a:rPr lang="en-US" altLang="ko-KR" sz="1400" b="1" dirty="0" err="1" smtClean="0"/>
              <a:t>end_date</a:t>
            </a:r>
            <a:r>
              <a:rPr lang="en-US" altLang="ko-KR" sz="1400" b="1" dirty="0" smtClean="0"/>
              <a:t>              IN </a:t>
            </a:r>
            <a:r>
              <a:rPr lang="en-US" altLang="ko-KR" sz="1400" b="1" dirty="0"/>
              <a:t>TIMESTAMP WITH TIMEZONE  DEFAULT NULL,</a:t>
            </a:r>
            <a:endParaRPr lang="ko-KR" altLang="ko-KR" sz="1400" dirty="0"/>
          </a:p>
          <a:p>
            <a:r>
              <a:rPr lang="en-US" altLang="ko-KR" sz="1400" b="1" dirty="0" smtClean="0"/>
              <a:t>          comments            </a:t>
            </a:r>
            <a:r>
              <a:rPr lang="en-US" altLang="ko-KR" sz="1400" b="1" dirty="0"/>
              <a:t>IN VARCHAR2   DEFAULT NULL);</a:t>
            </a:r>
            <a:endParaRPr lang="ko-KR" altLang="ko-KR" sz="1400" dirty="0"/>
          </a:p>
          <a:p>
            <a:endParaRPr lang="en-US" altLang="ko-KR" sz="1400" b="1" dirty="0"/>
          </a:p>
          <a:p>
            <a:endParaRPr lang="en-US" altLang="ko-KR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스케줄 객체 생성 </a:t>
            </a:r>
            <a:r>
              <a:rPr lang="en-US" altLang="ko-KR" sz="1600" b="1" dirty="0" smtClean="0">
                <a:sym typeface="Wingdings" pitchFamily="2" charset="2"/>
              </a:rPr>
              <a:t> </a:t>
            </a:r>
            <a:r>
              <a:rPr lang="en-US" altLang="ko-KR" sz="1600" b="1" dirty="0" smtClean="0"/>
              <a:t>DBMS_SCHEDULER.CREATE_SCHEDULE 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DBMS_SCHEDULER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ko-KR" sz="1400" dirty="0" err="1" smtClean="0"/>
              <a:t>ㆍ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schedule_name</a:t>
            </a:r>
            <a:r>
              <a:rPr lang="en-US" altLang="ko-KR" sz="1400" dirty="0"/>
              <a:t> : </a:t>
            </a:r>
            <a:r>
              <a:rPr lang="ko-KR" altLang="ko-KR" sz="1400" dirty="0"/>
              <a:t>스케줄 객체의 고유 이름</a:t>
            </a:r>
            <a:r>
              <a:rPr lang="en-US" altLang="ko-KR" sz="1400" dirty="0"/>
              <a:t>, </a:t>
            </a:r>
            <a:r>
              <a:rPr lang="ko-KR" altLang="ko-KR" sz="1400" dirty="0"/>
              <a:t>원하는 명칭을 </a:t>
            </a:r>
            <a:r>
              <a:rPr lang="ko-KR" altLang="ko-KR" sz="1400" dirty="0" smtClean="0"/>
              <a:t>입력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dirty="0" err="1"/>
              <a:t>start_date</a:t>
            </a:r>
            <a:r>
              <a:rPr lang="en-US" altLang="ko-KR" sz="1400" dirty="0"/>
              <a:t>   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:  </a:t>
            </a:r>
            <a:r>
              <a:rPr lang="ko-KR" altLang="ko-KR" sz="1400" dirty="0"/>
              <a:t>스케줄 시작 일자와 </a:t>
            </a:r>
            <a:r>
              <a:rPr lang="ko-KR" altLang="ko-KR" sz="1400" dirty="0" smtClean="0"/>
              <a:t>시간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dirty="0" err="1"/>
              <a:t>repeat_interval</a:t>
            </a:r>
            <a:r>
              <a:rPr lang="en-US" altLang="ko-KR" sz="1400" dirty="0"/>
              <a:t>  : </a:t>
            </a:r>
            <a:r>
              <a:rPr lang="ko-KR" altLang="ko-KR" sz="1400" dirty="0"/>
              <a:t>스케줄 수행 주기</a:t>
            </a:r>
            <a:r>
              <a:rPr lang="en-US" altLang="ko-KR" sz="1400" dirty="0"/>
              <a:t>. </a:t>
            </a:r>
            <a:r>
              <a:rPr lang="ko-KR" altLang="ko-KR" sz="1400" dirty="0"/>
              <a:t>좀더 정교한 주기 설정이 </a:t>
            </a:r>
            <a:r>
              <a:rPr lang="ko-KR" altLang="ko-KR" sz="1400" dirty="0" smtClean="0"/>
              <a:t>가능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( FREQ, INTERVAL, BYMONTH, BYDAY, …)</a:t>
            </a:r>
          </a:p>
          <a:p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dirty="0" err="1"/>
              <a:t>end_date</a:t>
            </a:r>
            <a:r>
              <a:rPr lang="en-US" altLang="ko-KR" sz="1400" dirty="0"/>
              <a:t>    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: </a:t>
            </a:r>
            <a:r>
              <a:rPr lang="ko-KR" altLang="ko-KR" sz="1400" dirty="0"/>
              <a:t>스케줄 종료일자와 </a:t>
            </a:r>
            <a:r>
              <a:rPr lang="ko-KR" altLang="ko-KR" sz="1400" dirty="0" smtClean="0"/>
              <a:t>시간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comments   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: </a:t>
            </a:r>
            <a:r>
              <a:rPr lang="ko-KR" altLang="ko-KR" sz="1400" dirty="0"/>
              <a:t>스케줄 객체에 대한 </a:t>
            </a:r>
            <a:r>
              <a:rPr lang="ko-KR" altLang="ko-KR" sz="1400" dirty="0" smtClean="0"/>
              <a:t>주석</a:t>
            </a:r>
            <a:endParaRPr lang="en-US" altLang="ko-KR" sz="1400" b="1" dirty="0"/>
          </a:p>
          <a:p>
            <a:endParaRPr lang="en-US" altLang="ko-KR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스케줄 객체 생성 </a:t>
            </a:r>
            <a:r>
              <a:rPr lang="en-US" altLang="ko-KR" sz="1600" b="1" dirty="0" smtClean="0">
                <a:sym typeface="Wingdings" pitchFamily="2" charset="2"/>
              </a:rPr>
              <a:t> </a:t>
            </a:r>
            <a:r>
              <a:rPr lang="en-US" altLang="ko-KR" sz="1600" b="1" dirty="0" smtClean="0"/>
              <a:t>DBMS_SCHEDULER.CREATE_SCHEDULE 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DBMS_SCHEDULER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err="1" smtClean="0"/>
              <a:t>repeat_interval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설정 예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월요일 수행 </a:t>
            </a:r>
            <a:r>
              <a:rPr lang="en-US" altLang="ko-KR" sz="1400" dirty="0">
                <a:sym typeface="Wingdings"/>
              </a:rPr>
              <a:t></a:t>
            </a:r>
            <a:r>
              <a:rPr lang="en-US" altLang="ko-KR" sz="1400" dirty="0"/>
              <a:t> FREQ=DAILY; BYDAY=MON;   (</a:t>
            </a:r>
            <a:r>
              <a:rPr lang="ko-KR" altLang="ko-KR" sz="1400" dirty="0"/>
              <a:t>일별 주기</a:t>
            </a:r>
            <a:r>
              <a:rPr lang="en-US" altLang="ko-KR" sz="1400" dirty="0"/>
              <a:t>, </a:t>
            </a:r>
            <a:r>
              <a:rPr lang="ko-KR" altLang="ko-KR" sz="1400" dirty="0"/>
              <a:t>월요일에 수행</a:t>
            </a:r>
            <a:r>
              <a:rPr lang="en-US" altLang="ko-KR" sz="1400" dirty="0"/>
              <a:t>) </a:t>
            </a:r>
            <a:r>
              <a:rPr lang="ko-KR" altLang="ko-KR" sz="1400" dirty="0"/>
              <a:t>혹은</a:t>
            </a:r>
          </a:p>
          <a:p>
            <a:r>
              <a:rPr lang="en-US" altLang="ko-KR" sz="1400" dirty="0" smtClean="0"/>
              <a:t>                        FREQ=WEEKLY</a:t>
            </a:r>
            <a:r>
              <a:rPr lang="en-US" altLang="ko-KR" sz="1400" dirty="0"/>
              <a:t>; BYDAY=MON;  (</a:t>
            </a:r>
            <a:r>
              <a:rPr lang="ko-KR" altLang="ko-KR" sz="1400" dirty="0"/>
              <a:t>주별 주기</a:t>
            </a:r>
            <a:r>
              <a:rPr lang="en-US" altLang="ko-KR" sz="1400" dirty="0"/>
              <a:t>, </a:t>
            </a:r>
            <a:r>
              <a:rPr lang="ko-KR" altLang="ko-KR" sz="1400" dirty="0"/>
              <a:t>월요일에 수행</a:t>
            </a:r>
            <a:r>
              <a:rPr lang="en-US" altLang="ko-KR" sz="1400" dirty="0"/>
              <a:t>) </a:t>
            </a:r>
            <a:r>
              <a:rPr lang="ko-KR" altLang="ko-KR" sz="1400" dirty="0"/>
              <a:t>혹은</a:t>
            </a:r>
          </a:p>
          <a:p>
            <a:r>
              <a:rPr lang="en-US" altLang="ko-KR" sz="1400" dirty="0" smtClean="0"/>
              <a:t>                        FREQ=YEARLY</a:t>
            </a:r>
            <a:r>
              <a:rPr lang="en-US" altLang="ko-KR" sz="1400" dirty="0"/>
              <a:t>; BYDAY=MON;  (</a:t>
            </a:r>
            <a:r>
              <a:rPr lang="ko-KR" altLang="ko-KR" sz="1400" dirty="0"/>
              <a:t>년도별 주기</a:t>
            </a:r>
            <a:r>
              <a:rPr lang="en-US" altLang="ko-KR" sz="1400" dirty="0"/>
              <a:t>, </a:t>
            </a:r>
            <a:r>
              <a:rPr lang="ko-KR" altLang="ko-KR" sz="1400" dirty="0"/>
              <a:t>월요일에 수행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r>
              <a:rPr lang="ko-KR" altLang="ko-KR" sz="1400" dirty="0" err="1"/>
              <a:t>ㆍ격주차로</a:t>
            </a:r>
            <a:r>
              <a:rPr lang="ko-KR" altLang="ko-KR" sz="1400" dirty="0"/>
              <a:t> 월요일 수행 </a:t>
            </a:r>
            <a:r>
              <a:rPr lang="en-US" altLang="ko-KR" sz="1400" dirty="0">
                <a:sym typeface="Wingdings"/>
              </a:rPr>
              <a:t></a:t>
            </a:r>
            <a:r>
              <a:rPr lang="en-US" altLang="ko-KR" sz="1400" dirty="0"/>
              <a:t> FREQ=WEEKLY; INTERVAL=2; BYDAY=MON; </a:t>
            </a:r>
            <a:endParaRPr lang="ko-KR" altLang="ko-KR" sz="1400" dirty="0"/>
          </a:p>
          <a:p>
            <a:r>
              <a:rPr lang="ko-KR" altLang="ko-KR" sz="1400" dirty="0" err="1"/>
              <a:t>ㆍ매월</a:t>
            </a:r>
            <a:r>
              <a:rPr lang="ko-KR" altLang="ko-KR" sz="1400" dirty="0"/>
              <a:t> </a:t>
            </a:r>
            <a:r>
              <a:rPr lang="ko-KR" altLang="ko-KR" sz="1400" dirty="0" err="1"/>
              <a:t>마지막날</a:t>
            </a:r>
            <a:r>
              <a:rPr lang="ko-KR" altLang="ko-KR" sz="1400" dirty="0"/>
              <a:t> 수행</a:t>
            </a:r>
            <a:r>
              <a:rPr lang="en-US" altLang="ko-KR" sz="1400" dirty="0"/>
              <a:t>  </a:t>
            </a:r>
            <a:r>
              <a:rPr lang="en-US" altLang="ko-KR" sz="1400" dirty="0">
                <a:sym typeface="Wingdings"/>
              </a:rPr>
              <a:t></a:t>
            </a:r>
            <a:r>
              <a:rPr lang="en-US" altLang="ko-KR" sz="1400" dirty="0"/>
              <a:t> FREQ=MONTHLY; BYMONTHDAY= -1;</a:t>
            </a:r>
            <a:endParaRPr lang="ko-KR" altLang="ko-KR" sz="1400" dirty="0"/>
          </a:p>
          <a:p>
            <a:r>
              <a:rPr lang="ko-KR" altLang="ko-KR" sz="1400" dirty="0" err="1"/>
              <a:t>ㆍ매년</a:t>
            </a:r>
            <a:r>
              <a:rPr lang="en-US" altLang="ko-KR" sz="1400" dirty="0"/>
              <a:t> 5</a:t>
            </a:r>
            <a:r>
              <a:rPr lang="ko-KR" altLang="ko-KR" sz="1400" dirty="0"/>
              <a:t>월</a:t>
            </a:r>
            <a:r>
              <a:rPr lang="en-US" altLang="ko-KR" sz="1400" dirty="0"/>
              <a:t> 10</a:t>
            </a:r>
            <a:r>
              <a:rPr lang="ko-KR" altLang="ko-KR" sz="1400" dirty="0"/>
              <a:t>일 수행 </a:t>
            </a:r>
            <a:r>
              <a:rPr lang="en-US" altLang="ko-KR" sz="1400" dirty="0">
                <a:sym typeface="Wingdings"/>
              </a:rPr>
              <a:t></a:t>
            </a:r>
            <a:r>
              <a:rPr lang="en-US" altLang="ko-KR" sz="1400" dirty="0"/>
              <a:t> FREQ=YEARLY; BYMONTH=MAY; BYMONTHDAY=10;  </a:t>
            </a:r>
            <a:r>
              <a:rPr lang="ko-KR" altLang="ko-KR" sz="1400" dirty="0"/>
              <a:t>혹은</a:t>
            </a:r>
          </a:p>
          <a:p>
            <a:r>
              <a:rPr lang="en-US" altLang="ko-KR" sz="1400" dirty="0" smtClean="0"/>
              <a:t>                                FREQ=YEARLY</a:t>
            </a:r>
            <a:r>
              <a:rPr lang="en-US" altLang="ko-KR" sz="1400" dirty="0"/>
              <a:t>; BYDATE=0510;</a:t>
            </a:r>
            <a:endParaRPr lang="ko-KR" altLang="ko-KR" sz="1400" dirty="0"/>
          </a:p>
          <a:p>
            <a:r>
              <a:rPr lang="ko-KR" altLang="ko-KR" sz="1400" dirty="0" err="1"/>
              <a:t>ㆍ매월</a:t>
            </a:r>
            <a:r>
              <a:rPr lang="en-US" altLang="ko-KR" sz="1400" dirty="0"/>
              <a:t> 25</a:t>
            </a:r>
            <a:r>
              <a:rPr lang="ko-KR" altLang="ko-KR" sz="1400" dirty="0"/>
              <a:t>일 수행 </a:t>
            </a:r>
            <a:r>
              <a:rPr lang="en-US" altLang="ko-KR" sz="1400" dirty="0">
                <a:sym typeface="Wingdings"/>
              </a:rPr>
              <a:t></a:t>
            </a:r>
            <a:r>
              <a:rPr lang="en-US" altLang="ko-KR" sz="1400" dirty="0"/>
              <a:t> FREQ=MONTHLY; BYMONTHDAY=25;</a:t>
            </a:r>
            <a:endParaRPr lang="ko-KR" altLang="ko-KR" sz="1400" dirty="0"/>
          </a:p>
          <a:p>
            <a:r>
              <a:rPr lang="ko-KR" altLang="ko-KR" sz="1400" dirty="0" err="1"/>
              <a:t>ㆍ매월</a:t>
            </a:r>
            <a:r>
              <a:rPr lang="ko-KR" altLang="ko-KR" sz="1400" dirty="0"/>
              <a:t> 두 번째 수요일 수행 </a:t>
            </a:r>
            <a:r>
              <a:rPr lang="en-US" altLang="ko-KR" sz="1400" dirty="0">
                <a:sym typeface="Wingdings"/>
              </a:rPr>
              <a:t></a:t>
            </a:r>
            <a:r>
              <a:rPr lang="en-US" altLang="ko-KR" sz="1400" dirty="0"/>
              <a:t> FREQ=MONTHLY; BYDAY=2WED;</a:t>
            </a:r>
            <a:endParaRPr lang="ko-KR" altLang="ko-KR" sz="1400" dirty="0"/>
          </a:p>
          <a:p>
            <a:r>
              <a:rPr lang="ko-KR" altLang="ko-KR" sz="1400" dirty="0" err="1"/>
              <a:t>ㆍ매일</a:t>
            </a:r>
            <a:r>
              <a:rPr lang="ko-KR" altLang="ko-KR" sz="1400" dirty="0"/>
              <a:t> 오전</a:t>
            </a:r>
            <a:r>
              <a:rPr lang="en-US" altLang="ko-KR" sz="1400" dirty="0"/>
              <a:t> 6</a:t>
            </a:r>
            <a:r>
              <a:rPr lang="ko-KR" altLang="ko-KR" sz="1400" dirty="0"/>
              <a:t>시</a:t>
            </a:r>
            <a:r>
              <a:rPr lang="en-US" altLang="ko-KR" sz="1400" dirty="0"/>
              <a:t>, </a:t>
            </a:r>
            <a:r>
              <a:rPr lang="ko-KR" altLang="ko-KR" sz="1400" dirty="0"/>
              <a:t>오후</a:t>
            </a:r>
            <a:r>
              <a:rPr lang="en-US" altLang="ko-KR" sz="1400" dirty="0"/>
              <a:t> 6</a:t>
            </a:r>
            <a:r>
              <a:rPr lang="ko-KR" altLang="ko-KR" sz="1400" dirty="0"/>
              <a:t>시에 수행 </a:t>
            </a:r>
            <a:r>
              <a:rPr lang="en-US" altLang="ko-KR" sz="1400" dirty="0">
                <a:sym typeface="Wingdings"/>
              </a:rPr>
              <a:t></a:t>
            </a:r>
            <a:r>
              <a:rPr lang="en-US" altLang="ko-KR" sz="1400" dirty="0"/>
              <a:t> FREQ=DAILY; BYHOUR=06,18;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1</a:t>
            </a:r>
            <a:r>
              <a:rPr lang="ko-KR" altLang="ko-KR" sz="1400" dirty="0"/>
              <a:t>시간 마다 수행 </a:t>
            </a:r>
            <a:r>
              <a:rPr lang="en-US" altLang="ko-KR" sz="1400" dirty="0">
                <a:sym typeface="Wingdings"/>
              </a:rPr>
              <a:t></a:t>
            </a:r>
            <a:r>
              <a:rPr lang="en-US" altLang="ko-KR" sz="1400" dirty="0"/>
              <a:t> FREQ=HOURLY; INTERVAL=1;</a:t>
            </a:r>
            <a:endParaRPr lang="ko-KR" altLang="ko-KR" sz="1400" dirty="0"/>
          </a:p>
          <a:p>
            <a:r>
              <a:rPr lang="en-US" altLang="ko-KR" sz="1400" dirty="0"/>
              <a:t>(</a:t>
            </a:r>
            <a:r>
              <a:rPr lang="ko-KR" altLang="ko-KR" sz="1400" dirty="0"/>
              <a:t>이 경우 시작시간 기준으로</a:t>
            </a:r>
            <a:r>
              <a:rPr lang="en-US" altLang="ko-KR" sz="1400" dirty="0"/>
              <a:t> 1</a:t>
            </a:r>
            <a:r>
              <a:rPr lang="ko-KR" altLang="ko-KR" sz="1400" dirty="0"/>
              <a:t>시간마다</a:t>
            </a:r>
            <a:r>
              <a:rPr lang="en-US" altLang="ko-KR" sz="1400" dirty="0"/>
              <a:t> 1</a:t>
            </a:r>
            <a:r>
              <a:rPr lang="ko-KR" altLang="ko-KR" sz="1400" dirty="0"/>
              <a:t>번씩 수행됨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r>
              <a:rPr lang="ko-KR" altLang="ko-KR" sz="1400" dirty="0" err="1"/>
              <a:t>ㆍ매</a:t>
            </a:r>
            <a:r>
              <a:rPr lang="ko-KR" altLang="ko-KR" sz="1400" dirty="0"/>
              <a:t> 시간</a:t>
            </a:r>
            <a:r>
              <a:rPr lang="en-US" altLang="ko-KR" sz="1400" dirty="0"/>
              <a:t> 10</a:t>
            </a:r>
            <a:r>
              <a:rPr lang="ko-KR" altLang="ko-KR" sz="1400" dirty="0"/>
              <a:t>분에</a:t>
            </a:r>
            <a:r>
              <a:rPr lang="en-US" altLang="ko-KR" sz="1400" dirty="0"/>
              <a:t> 1</a:t>
            </a:r>
            <a:r>
              <a:rPr lang="ko-KR" altLang="ko-KR" sz="1400" dirty="0"/>
              <a:t>번씩 수행 </a:t>
            </a:r>
            <a:r>
              <a:rPr lang="en-US" altLang="ko-KR" sz="1400" dirty="0">
                <a:sym typeface="Wingdings"/>
              </a:rPr>
              <a:t></a:t>
            </a:r>
            <a:r>
              <a:rPr lang="en-US" altLang="ko-KR" sz="1400" dirty="0"/>
              <a:t> FREQ=HOURLY; INTERVAL=1; BYMINUTE=10;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1</a:t>
            </a:r>
            <a:r>
              <a:rPr lang="ko-KR" altLang="ko-KR" sz="1400" dirty="0"/>
              <a:t>분 마다 수행 </a:t>
            </a:r>
            <a:r>
              <a:rPr lang="en-US" altLang="ko-KR" sz="1400" dirty="0">
                <a:sym typeface="Wingdings"/>
              </a:rPr>
              <a:t></a:t>
            </a:r>
            <a:r>
              <a:rPr lang="en-US" altLang="ko-KR" sz="1400" dirty="0"/>
              <a:t> FREQ=MINUTELY; INTERVAL=1</a:t>
            </a:r>
            <a:r>
              <a:rPr lang="en-US" altLang="ko-KR" sz="1400" dirty="0" smtClean="0"/>
              <a:t>;</a:t>
            </a:r>
            <a:endParaRPr lang="en-US" altLang="ko-KR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스케줄 객체 생성 </a:t>
            </a:r>
            <a:r>
              <a:rPr lang="en-US" altLang="ko-KR" sz="1600" b="1" dirty="0" smtClean="0">
                <a:sym typeface="Wingdings" pitchFamily="2" charset="2"/>
              </a:rPr>
              <a:t> </a:t>
            </a:r>
            <a:r>
              <a:rPr lang="en-US" altLang="ko-KR" sz="1600" b="1" dirty="0" smtClean="0"/>
              <a:t>DBMS_SCHEDULER.CREATE_SCHEDULE 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DBMS_SCHEDULER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사용 예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/>
              <a:t>BEGIN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b="1" dirty="0"/>
              <a:t>DBMS_SCHEDULER.CREATE_SCHEDULE (</a:t>
            </a:r>
            <a:endParaRPr lang="ko-KR" altLang="ko-KR" sz="1400" dirty="0"/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schedule_name</a:t>
            </a:r>
            <a:r>
              <a:rPr lang="en-US" altLang="ko-KR" sz="1400" b="1" dirty="0"/>
              <a:t> =&gt; 'my_schedule1',</a:t>
            </a:r>
            <a:endParaRPr lang="ko-KR" altLang="ko-KR" sz="1400" dirty="0"/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start_date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       =&gt; </a:t>
            </a:r>
            <a:r>
              <a:rPr lang="en-US" altLang="ko-KR" sz="1400" b="1" dirty="0"/>
              <a:t>NULL,</a:t>
            </a:r>
            <a:endParaRPr lang="ko-KR" altLang="ko-KR" sz="1400" dirty="0"/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/>
              <a:t>repeat_interval</a:t>
            </a:r>
            <a:r>
              <a:rPr lang="en-US" altLang="ko-KR" sz="1400" b="1" dirty="0"/>
              <a:t> =&gt; 'FREQ=MINUTELY; INTERVAL=1', </a:t>
            </a:r>
            <a:r>
              <a:rPr lang="en-US" altLang="ko-KR" sz="1400" dirty="0"/>
              <a:t> -- 1</a:t>
            </a:r>
            <a:r>
              <a:rPr lang="ko-KR" altLang="ko-KR" sz="1400" dirty="0"/>
              <a:t>분에</a:t>
            </a:r>
            <a:r>
              <a:rPr lang="en-US" altLang="ko-KR" sz="1400" dirty="0"/>
              <a:t> 1</a:t>
            </a:r>
            <a:r>
              <a:rPr lang="ko-KR" altLang="ko-KR" sz="1400" dirty="0"/>
              <a:t>번</a:t>
            </a:r>
          </a:p>
          <a:p>
            <a:r>
              <a:rPr lang="en-US" altLang="ko-KR" sz="1400" b="1" dirty="0"/>
              <a:t>        </a:t>
            </a:r>
            <a:r>
              <a:rPr lang="en-US" altLang="ko-KR" sz="1400" b="1" dirty="0" err="1" smtClean="0"/>
              <a:t>end_date</a:t>
            </a:r>
            <a:r>
              <a:rPr lang="en-US" altLang="ko-KR" sz="1400" b="1" dirty="0" smtClean="0"/>
              <a:t>         </a:t>
            </a:r>
            <a:r>
              <a:rPr lang="en-US" altLang="ko-KR" sz="1400" b="1" dirty="0"/>
              <a:t>=&gt; NULL,</a:t>
            </a:r>
            <a:endParaRPr lang="ko-KR" altLang="ko-KR" sz="1400" dirty="0"/>
          </a:p>
          <a:p>
            <a:r>
              <a:rPr lang="en-US" altLang="ko-KR" sz="1400" b="1" dirty="0"/>
              <a:t>        comments </a:t>
            </a:r>
            <a:r>
              <a:rPr lang="en-US" altLang="ko-KR" sz="1400" b="1" dirty="0" smtClean="0"/>
              <a:t>      =&gt; </a:t>
            </a:r>
            <a:r>
              <a:rPr lang="en-US" altLang="ko-KR" sz="1400" b="1" dirty="0"/>
              <a:t>'1</a:t>
            </a:r>
            <a:r>
              <a:rPr lang="ko-KR" altLang="ko-KR" sz="1400" b="1" dirty="0"/>
              <a:t>분마다 수행</a:t>
            </a:r>
            <a:r>
              <a:rPr lang="en-US" altLang="ko-KR" sz="1400" b="1" dirty="0"/>
              <a:t>');</a:t>
            </a:r>
            <a:endParaRPr lang="ko-KR" altLang="ko-KR" sz="1400" dirty="0"/>
          </a:p>
          <a:p>
            <a:r>
              <a:rPr lang="en-US" altLang="ko-KR" sz="1400" dirty="0"/>
              <a:t>END;</a:t>
            </a:r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잡 객체 생성 </a:t>
            </a:r>
            <a:r>
              <a:rPr lang="en-US" altLang="ko-KR" sz="1600" b="1" dirty="0" smtClean="0">
                <a:sym typeface="Wingdings" pitchFamily="2" charset="2"/>
              </a:rPr>
              <a:t> </a:t>
            </a:r>
            <a:r>
              <a:rPr lang="en-US" altLang="ko-KR" sz="1600" b="1" dirty="0" smtClean="0"/>
              <a:t>DBMS_SCHEDULER.CREATE_JOB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DBMS_SCHEDULER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954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잡 객체를 생성하는 프로시저</a:t>
            </a:r>
            <a:r>
              <a:rPr lang="en-US" altLang="ko-KR" sz="1400" b="1" dirty="0" smtClean="0"/>
              <a:t>, 4</a:t>
            </a:r>
            <a:r>
              <a:rPr lang="ko-KR" altLang="en-US" sz="1400" b="1" dirty="0" smtClean="0"/>
              <a:t>가지 버전이 있음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오버로딩</a:t>
            </a:r>
            <a:r>
              <a:rPr lang="en-US" altLang="ko-KR" sz="1400" b="1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/>
              <a:t>잡 객체 단독으로 사용하는 </a:t>
            </a:r>
            <a:r>
              <a:rPr lang="ko-KR" altLang="en-US" sz="1400" b="1" dirty="0" smtClean="0"/>
              <a:t>경우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en-US" sz="1400" b="1" dirty="0"/>
              <a:t>프로그램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스케줄 객체 모두를 사용하는 경우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프로그램 객체만 사용하는 경우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스케줄 객체만 사용하는 </a:t>
            </a:r>
            <a:r>
              <a:rPr lang="ko-KR" altLang="en-US" sz="1400" b="1" dirty="0"/>
              <a:t>경우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잡 객체 생성 </a:t>
            </a:r>
            <a:r>
              <a:rPr lang="en-US" altLang="ko-KR" sz="1600" b="1" dirty="0" smtClean="0">
                <a:sym typeface="Wingdings" pitchFamily="2" charset="2"/>
              </a:rPr>
              <a:t> </a:t>
            </a:r>
            <a:r>
              <a:rPr lang="en-US" altLang="ko-KR" sz="1600" b="1" dirty="0" smtClean="0"/>
              <a:t>DBMS_SCHEDULER.CREATE_JOB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DBMS_SCHEDULER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/>
              <a:t>잡 객체 단독으로 사용하는 </a:t>
            </a:r>
            <a:r>
              <a:rPr lang="ko-KR" altLang="en-US" sz="1400" b="1" dirty="0" smtClean="0"/>
              <a:t>경우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/>
              <a:t>DBMS_SCHEDULER.</a:t>
            </a:r>
            <a:r>
              <a:rPr lang="en-US" altLang="ko-KR" sz="1400" b="1" dirty="0">
                <a:solidFill>
                  <a:srgbClr val="0070C0"/>
                </a:solidFill>
              </a:rPr>
              <a:t>CREATE_JOB</a:t>
            </a:r>
            <a:r>
              <a:rPr lang="en-US" altLang="ko-KR" sz="1400" b="1" dirty="0"/>
              <a:t> (</a:t>
            </a:r>
            <a:endParaRPr lang="ko-KR" altLang="ko-KR" sz="1400" dirty="0"/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job_name</a:t>
            </a:r>
            <a:r>
              <a:rPr lang="en-US" altLang="ko-KR" sz="1400" dirty="0" smtClean="0"/>
              <a:t>                 </a:t>
            </a:r>
            <a:r>
              <a:rPr lang="en-US" altLang="ko-KR" sz="1400" dirty="0"/>
              <a:t>IN VARCHAR2,</a:t>
            </a:r>
            <a:endParaRPr lang="ko-KR" altLang="ko-KR" sz="1400" dirty="0"/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job_type</a:t>
            </a:r>
            <a:r>
              <a:rPr lang="en-US" altLang="ko-KR" sz="1400" dirty="0" smtClean="0"/>
              <a:t>                   </a:t>
            </a:r>
            <a:r>
              <a:rPr lang="en-US" altLang="ko-KR" sz="1400" dirty="0"/>
              <a:t>IN VARCHAR2,</a:t>
            </a:r>
            <a:endParaRPr lang="ko-KR" altLang="ko-KR" sz="1400" dirty="0"/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job_action</a:t>
            </a:r>
            <a:r>
              <a:rPr lang="en-US" altLang="ko-KR" sz="1400" dirty="0" smtClean="0"/>
              <a:t>                 </a:t>
            </a:r>
            <a:r>
              <a:rPr lang="en-US" altLang="ko-KR" sz="1400" dirty="0"/>
              <a:t>IN VARCHAR2,</a:t>
            </a:r>
            <a:endParaRPr lang="ko-KR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number_of_arguments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IN PLS_INTEGER DEFAULT 0,</a:t>
            </a:r>
            <a:endParaRPr lang="ko-KR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start_date</a:t>
            </a:r>
            <a:r>
              <a:rPr lang="en-US" altLang="ko-KR" sz="1400" dirty="0" smtClean="0"/>
              <a:t>                  </a:t>
            </a:r>
            <a:r>
              <a:rPr lang="en-US" altLang="ko-KR" sz="1400" dirty="0"/>
              <a:t>IN TIMESTAMP WITH TIME ZONE DEFAULT NULL,</a:t>
            </a:r>
            <a:endParaRPr lang="ko-KR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repeat_interval</a:t>
            </a:r>
            <a:r>
              <a:rPr lang="en-US" altLang="ko-KR" sz="1400" dirty="0" smtClean="0"/>
              <a:t>            </a:t>
            </a:r>
            <a:r>
              <a:rPr lang="en-US" altLang="ko-KR" sz="1400" dirty="0"/>
              <a:t>IN VARCHAR2 DEFAULT NULL,</a:t>
            </a:r>
            <a:endParaRPr lang="ko-KR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end_date</a:t>
            </a:r>
            <a:r>
              <a:rPr lang="en-US" altLang="ko-KR" sz="1400" dirty="0" smtClean="0"/>
              <a:t>                   </a:t>
            </a:r>
            <a:r>
              <a:rPr lang="en-US" altLang="ko-KR" sz="1400" dirty="0"/>
              <a:t>IN TIMESTAMP WITH TIME ZONE DEFAULT NULL,</a:t>
            </a:r>
            <a:endParaRPr lang="ko-KR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job_class</a:t>
            </a:r>
            <a:r>
              <a:rPr lang="en-US" altLang="ko-KR" sz="1400" dirty="0" smtClean="0"/>
              <a:t>                   </a:t>
            </a:r>
            <a:r>
              <a:rPr lang="en-US" altLang="ko-KR" sz="1400" dirty="0"/>
              <a:t>IN VARCHAR2 DEFAULT 'DEFAULT_JOB_CLASS',</a:t>
            </a:r>
            <a:endParaRPr lang="ko-KR" altLang="ko-KR" sz="1400" dirty="0"/>
          </a:p>
          <a:p>
            <a:r>
              <a:rPr lang="en-US" altLang="ko-KR" sz="1400" dirty="0" smtClean="0"/>
              <a:t>   enabled                    </a:t>
            </a:r>
            <a:r>
              <a:rPr lang="en-US" altLang="ko-KR" sz="1400" dirty="0"/>
              <a:t>IN BOOLEAN DEFAULT FALSE,</a:t>
            </a:r>
            <a:endParaRPr lang="ko-KR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auto_drop</a:t>
            </a:r>
            <a:r>
              <a:rPr lang="en-US" altLang="ko-KR" sz="1400" dirty="0" smtClean="0"/>
              <a:t>                 </a:t>
            </a:r>
            <a:r>
              <a:rPr lang="en-US" altLang="ko-KR" sz="1400" dirty="0"/>
              <a:t>IN BOOLEAN DEFAULT TRUE,</a:t>
            </a:r>
            <a:endParaRPr lang="ko-KR" altLang="ko-KR" sz="1400" dirty="0"/>
          </a:p>
          <a:p>
            <a:r>
              <a:rPr lang="en-US" altLang="ko-KR" sz="1400" dirty="0" smtClean="0"/>
              <a:t>   comments                 </a:t>
            </a:r>
            <a:r>
              <a:rPr lang="en-US" altLang="ko-KR" sz="1400" dirty="0"/>
              <a:t>IN VARCHAR2 DEFAULT NULL,</a:t>
            </a:r>
            <a:endParaRPr lang="ko-KR" altLang="ko-KR" sz="1400" dirty="0"/>
          </a:p>
          <a:p>
            <a:r>
              <a:rPr lang="en-US" altLang="ko-KR" sz="1400" dirty="0" smtClean="0"/>
              <a:t>   );</a:t>
            </a:r>
            <a:endParaRPr lang="en-US" altLang="ko-KR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객체 활성화와 비활성화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DBMS_SCHEDULER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활성화 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</a:t>
            </a:r>
            <a:r>
              <a:rPr lang="ko-KR" altLang="ko-KR" sz="1400" dirty="0" smtClean="0"/>
              <a:t> </a:t>
            </a:r>
            <a:r>
              <a:rPr lang="en-US" altLang="ko-KR" sz="1400" b="1" dirty="0"/>
              <a:t>DBMS_SCHEDULER.</a:t>
            </a:r>
            <a:r>
              <a:rPr lang="en-US" altLang="ko-KR" sz="1400" b="1" dirty="0">
                <a:solidFill>
                  <a:srgbClr val="0070C0"/>
                </a:solidFill>
              </a:rPr>
              <a:t>ENABLE</a:t>
            </a:r>
            <a:r>
              <a:rPr lang="en-US" altLang="ko-KR" sz="1400" b="1" dirty="0"/>
              <a:t> (</a:t>
            </a:r>
            <a:endParaRPr lang="ko-KR" altLang="ko-KR" sz="1400" dirty="0"/>
          </a:p>
          <a:p>
            <a:r>
              <a:rPr lang="en-US" altLang="ko-KR" sz="1400" b="1" dirty="0" smtClean="0"/>
              <a:t>          name                    </a:t>
            </a:r>
            <a:r>
              <a:rPr lang="en-US" altLang="ko-KR" sz="1400" b="1" dirty="0"/>
              <a:t>IN VARCHAR2,</a:t>
            </a:r>
            <a:endParaRPr lang="ko-KR" altLang="ko-KR" sz="1400" dirty="0"/>
          </a:p>
          <a:p>
            <a:r>
              <a:rPr lang="en-US" altLang="ko-KR" sz="1400" b="1" dirty="0" smtClean="0"/>
              <a:t>          </a:t>
            </a:r>
            <a:r>
              <a:rPr lang="en-US" altLang="ko-KR" sz="1400" b="1" dirty="0" err="1" smtClean="0"/>
              <a:t>commit_semantics</a:t>
            </a:r>
            <a:r>
              <a:rPr lang="en-US" altLang="ko-KR" sz="1400" b="1" dirty="0" smtClean="0"/>
              <a:t>  </a:t>
            </a:r>
            <a:r>
              <a:rPr lang="en-US" altLang="ko-KR" sz="1400" b="1" dirty="0"/>
              <a:t>IN VARCHAR2 DEFAULT 'STOP_ON_FIRST_ERROR</a:t>
            </a:r>
            <a:r>
              <a:rPr lang="en-US" altLang="ko-KR" sz="1400" b="1" dirty="0" smtClean="0"/>
              <a:t>');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en-US" sz="1400" b="1" dirty="0"/>
              <a:t>비</a:t>
            </a:r>
            <a:r>
              <a:rPr lang="ko-KR" altLang="en-US" sz="1400" b="1" dirty="0" smtClean="0"/>
              <a:t>활성화 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ko-KR" altLang="ko-KR" sz="1400" dirty="0"/>
              <a:t>  </a:t>
            </a:r>
            <a:r>
              <a:rPr lang="en-US" altLang="ko-KR" sz="1400" b="1" dirty="0"/>
              <a:t>DBMS_SCHEDULER.</a:t>
            </a:r>
            <a:r>
              <a:rPr lang="en-US" altLang="ko-KR" sz="1400" b="1" dirty="0">
                <a:solidFill>
                  <a:srgbClr val="0070C0"/>
                </a:solidFill>
              </a:rPr>
              <a:t>DISABLE</a:t>
            </a:r>
            <a:r>
              <a:rPr lang="en-US" altLang="ko-KR" sz="1400" b="1" dirty="0"/>
              <a:t> (</a:t>
            </a:r>
            <a:endParaRPr lang="ko-KR" altLang="ko-KR" sz="1400" dirty="0"/>
          </a:p>
          <a:p>
            <a:r>
              <a:rPr lang="en-US" altLang="ko-KR" sz="1400" b="1" dirty="0" smtClean="0"/>
              <a:t>          name                    </a:t>
            </a:r>
            <a:r>
              <a:rPr lang="en-US" altLang="ko-KR" sz="1400" b="1" dirty="0"/>
              <a:t>IN VARCHAR2,</a:t>
            </a:r>
            <a:endParaRPr lang="ko-KR" altLang="ko-KR" sz="1400" dirty="0"/>
          </a:p>
          <a:p>
            <a:r>
              <a:rPr lang="en-US" altLang="ko-KR" sz="1400" b="1" dirty="0" smtClean="0"/>
              <a:t>          force                    IN </a:t>
            </a:r>
            <a:r>
              <a:rPr lang="en-US" altLang="ko-KR" sz="1400" b="1" dirty="0"/>
              <a:t>BOOLEAN DEFAULT FALSE,</a:t>
            </a:r>
            <a:endParaRPr lang="ko-KR" altLang="ko-KR" sz="1400" dirty="0"/>
          </a:p>
          <a:p>
            <a:r>
              <a:rPr lang="en-US" altLang="ko-KR" sz="1400" b="1" dirty="0" smtClean="0"/>
              <a:t>          </a:t>
            </a:r>
            <a:r>
              <a:rPr lang="en-US" altLang="ko-KR" sz="1400" b="1" dirty="0" err="1" smtClean="0"/>
              <a:t>commit_semantics</a:t>
            </a:r>
            <a:r>
              <a:rPr lang="en-US" altLang="ko-KR" sz="1400" b="1" dirty="0" smtClean="0"/>
              <a:t>  IN </a:t>
            </a:r>
            <a:r>
              <a:rPr lang="en-US" altLang="ko-KR" sz="1400" b="1" dirty="0"/>
              <a:t>VARCHAR2 DEFAULT 'STOP_ON_FIRST_ERROR</a:t>
            </a:r>
            <a:r>
              <a:rPr lang="en-US" altLang="ko-KR" sz="1400" b="1" dirty="0" smtClean="0"/>
              <a:t>');</a:t>
            </a:r>
          </a:p>
          <a:p>
            <a:endParaRPr lang="en-US" altLang="ko-KR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기타 서브프로그램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DBMS_SCHEDULER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85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객체 속성변경 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ㆍ</a:t>
            </a:r>
            <a:r>
              <a:rPr lang="en-US" altLang="ko-KR" sz="1400" b="1" dirty="0" smtClean="0"/>
              <a:t>DBMS_SCHEDULER.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SET_ATTRIBUTE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</a:t>
            </a:r>
            <a:r>
              <a:rPr lang="ko-KR" altLang="en-US" sz="1400" dirty="0" err="1" smtClean="0"/>
              <a:t>ㆍ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DBMS_SCHEDULER.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SET_ATTRIBUTE_NULL</a:t>
            </a:r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객체 삭제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b="1" dirty="0" err="1" smtClean="0"/>
              <a:t>ㆍ프로그램</a:t>
            </a:r>
            <a:r>
              <a:rPr lang="ko-KR" altLang="en-US" sz="1400" b="1" dirty="0" smtClean="0"/>
              <a:t> 객체 삭제</a:t>
            </a:r>
            <a:r>
              <a:rPr lang="ko-KR" altLang="en-US" sz="1400" dirty="0" smtClean="0"/>
              <a:t> </a:t>
            </a:r>
            <a:r>
              <a:rPr lang="en-US" altLang="ko-KR" sz="1400" dirty="0" smtClean="0">
                <a:sym typeface="Wingdings" pitchFamily="2" charset="2"/>
              </a:rPr>
              <a:t></a:t>
            </a:r>
            <a:r>
              <a:rPr lang="ko-KR" altLang="ko-KR" sz="1400" dirty="0" smtClean="0"/>
              <a:t> </a:t>
            </a:r>
            <a:r>
              <a:rPr lang="en-US" altLang="ko-KR" sz="1400" b="1" dirty="0" smtClean="0"/>
              <a:t>DBMS_SCHEDULER.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DROP_PROGRAM</a:t>
            </a:r>
          </a:p>
          <a:p>
            <a:endParaRPr lang="en-US" altLang="ko-KR" sz="1400" b="1" dirty="0" smtClean="0"/>
          </a:p>
          <a:p>
            <a:r>
              <a:rPr lang="en-US" altLang="ko-KR" sz="1400" dirty="0"/>
              <a:t> </a:t>
            </a:r>
            <a:r>
              <a:rPr lang="ko-KR" altLang="en-US" sz="1400" b="1" dirty="0" err="1" smtClean="0"/>
              <a:t>ㆍ스케줄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객체 삭제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 </a:t>
            </a:r>
            <a:r>
              <a:rPr lang="en-US" altLang="ko-KR" sz="1400" dirty="0" smtClean="0">
                <a:sym typeface="Wingdings" pitchFamily="2" charset="2"/>
              </a:rPr>
              <a:t></a:t>
            </a:r>
            <a:r>
              <a:rPr lang="ko-KR" altLang="ko-KR" sz="1400" dirty="0" smtClean="0"/>
              <a:t> </a:t>
            </a:r>
            <a:r>
              <a:rPr lang="en-US" altLang="ko-KR" sz="1400" b="1" dirty="0" smtClean="0"/>
              <a:t>DBMS_SCHEDULER.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DROP_SCHEDULE</a:t>
            </a:r>
          </a:p>
          <a:p>
            <a:endParaRPr lang="en-US" altLang="ko-KR" sz="1400" b="1" dirty="0"/>
          </a:p>
          <a:p>
            <a:r>
              <a:rPr lang="en-US" altLang="ko-KR" sz="1400" dirty="0"/>
              <a:t> </a:t>
            </a:r>
            <a:r>
              <a:rPr lang="ko-KR" altLang="en-US" sz="1400" b="1" dirty="0" err="1" smtClean="0"/>
              <a:t>ㆍ</a:t>
            </a:r>
            <a:r>
              <a:rPr lang="ko-KR" altLang="en-US" sz="1400" b="1" dirty="0" err="1"/>
              <a:t>잡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객체 삭제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       </a:t>
            </a:r>
            <a:r>
              <a:rPr lang="en-US" altLang="ko-KR" sz="1400" dirty="0" smtClean="0">
                <a:sym typeface="Wingdings" pitchFamily="2" charset="2"/>
              </a:rPr>
              <a:t></a:t>
            </a:r>
            <a:r>
              <a:rPr lang="ko-KR" altLang="ko-KR" sz="1400" dirty="0" smtClean="0"/>
              <a:t> </a:t>
            </a:r>
            <a:r>
              <a:rPr lang="en-US" altLang="ko-KR" sz="1400" b="1" dirty="0" smtClean="0"/>
              <a:t>DBMS_SCHEDULER.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DROP_JOB</a:t>
            </a:r>
          </a:p>
          <a:p>
            <a:endParaRPr lang="en-US" altLang="ko-KR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잡 객체만을 이용한 스케줄링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79208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DBMS_SCHEDULER</a:t>
            </a:r>
            <a:r>
              <a:rPr lang="ko-KR" altLang="en-US" sz="2800" b="1" dirty="0"/>
              <a:t>를 이용한 스케줄링 처리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잡 객체만 사용하므로 </a:t>
            </a:r>
            <a:r>
              <a:rPr lang="en-US" altLang="ko-KR" sz="1400" b="1" dirty="0" smtClean="0"/>
              <a:t>CREATE_JOB </a:t>
            </a:r>
            <a:r>
              <a:rPr lang="ko-KR" altLang="en-US" sz="1400" b="1" dirty="0" smtClean="0"/>
              <a:t>프로시저 호출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BEGIN</a:t>
            </a:r>
          </a:p>
          <a:p>
            <a:endParaRPr lang="ko-KR" altLang="ko-KR" sz="1400" dirty="0"/>
          </a:p>
          <a:p>
            <a:r>
              <a:rPr lang="en-US" altLang="ko-KR" sz="1400" b="1" dirty="0"/>
              <a:t>  DBMS_SCHEDULER.CREATE_JOB (</a:t>
            </a:r>
            <a:endParaRPr lang="ko-KR" altLang="ko-KR" sz="1400" dirty="0"/>
          </a:p>
          <a:p>
            <a:r>
              <a:rPr lang="en-US" altLang="ko-KR" sz="1400" b="1" dirty="0"/>
              <a:t>       </a:t>
            </a:r>
            <a:r>
              <a:rPr lang="en-US" altLang="ko-KR" sz="1400" b="1" dirty="0" err="1"/>
              <a:t>job_name</a:t>
            </a:r>
            <a:r>
              <a:rPr lang="en-US" altLang="ko-KR" sz="1400" b="1" dirty="0"/>
              <a:t>      =&gt; 'my_job1',</a:t>
            </a:r>
            <a:endParaRPr lang="ko-KR" altLang="ko-KR" sz="1400" dirty="0"/>
          </a:p>
          <a:p>
            <a:r>
              <a:rPr lang="en-US" altLang="ko-KR" sz="1400" b="1" dirty="0"/>
              <a:t>       </a:t>
            </a:r>
            <a:r>
              <a:rPr lang="en-US" altLang="ko-KR" sz="1400" b="1" dirty="0" err="1"/>
              <a:t>job_type</a:t>
            </a:r>
            <a:r>
              <a:rPr lang="en-US" altLang="ko-KR" sz="1400" b="1" dirty="0"/>
              <a:t>       =&gt; 'STORED_PROCEDURE',</a:t>
            </a:r>
            <a:endParaRPr lang="ko-KR" altLang="ko-KR" sz="1400" dirty="0"/>
          </a:p>
          <a:p>
            <a:r>
              <a:rPr lang="en-US" altLang="ko-KR" sz="1400" b="1" dirty="0"/>
              <a:t>       </a:t>
            </a:r>
            <a:r>
              <a:rPr lang="en-US" altLang="ko-KR" sz="1400" b="1" dirty="0" err="1"/>
              <a:t>job_action</a:t>
            </a:r>
            <a:r>
              <a:rPr lang="en-US" altLang="ko-KR" sz="1400" b="1" dirty="0"/>
              <a:t>      =&gt; 'ch15_job_test_proc ',</a:t>
            </a:r>
            <a:endParaRPr lang="ko-KR" altLang="ko-KR" sz="1400" dirty="0"/>
          </a:p>
          <a:p>
            <a:r>
              <a:rPr lang="en-US" altLang="ko-KR" sz="1400" b="1" dirty="0"/>
              <a:t>       </a:t>
            </a:r>
            <a:r>
              <a:rPr lang="en-US" altLang="ko-KR" sz="1400" b="1" dirty="0" err="1"/>
              <a:t>repeat_interval</a:t>
            </a:r>
            <a:r>
              <a:rPr lang="en-US" altLang="ko-KR" sz="1400" b="1" dirty="0"/>
              <a:t>  =&gt; 'FREQ=MINUTELY; INTERVAL=1',  </a:t>
            </a:r>
            <a:r>
              <a:rPr lang="en-US" altLang="ko-KR" sz="1400" dirty="0">
                <a:solidFill>
                  <a:srgbClr val="FF0000"/>
                </a:solidFill>
              </a:rPr>
              <a:t>-- 1</a:t>
            </a:r>
            <a:r>
              <a:rPr lang="ko-KR" altLang="ko-KR" sz="1400" dirty="0">
                <a:solidFill>
                  <a:srgbClr val="FF0000"/>
                </a:solidFill>
              </a:rPr>
              <a:t>분에</a:t>
            </a:r>
            <a:r>
              <a:rPr lang="en-US" altLang="ko-KR" sz="1400" dirty="0">
                <a:solidFill>
                  <a:srgbClr val="FF0000"/>
                </a:solidFill>
              </a:rPr>
              <a:t> 1</a:t>
            </a:r>
            <a:r>
              <a:rPr lang="ko-KR" altLang="ko-KR" sz="1400" dirty="0">
                <a:solidFill>
                  <a:srgbClr val="FF0000"/>
                </a:solidFill>
              </a:rPr>
              <a:t>번</a:t>
            </a:r>
          </a:p>
          <a:p>
            <a:r>
              <a:rPr lang="en-US" altLang="ko-KR" sz="1400" b="1" dirty="0"/>
              <a:t>       comments      =&gt; '</a:t>
            </a:r>
            <a:r>
              <a:rPr lang="ko-KR" altLang="ko-KR" sz="1400" b="1" dirty="0"/>
              <a:t>버전</a:t>
            </a:r>
            <a:r>
              <a:rPr lang="en-US" altLang="ko-KR" sz="1400" b="1" dirty="0"/>
              <a:t>1 </a:t>
            </a:r>
            <a:r>
              <a:rPr lang="ko-KR" altLang="ko-KR" sz="1400" b="1" dirty="0" err="1"/>
              <a:t>잡객체</a:t>
            </a:r>
            <a:r>
              <a:rPr lang="en-US" altLang="ko-KR" sz="1400" b="1" dirty="0"/>
              <a:t>' </a:t>
            </a:r>
            <a:r>
              <a:rPr lang="en-US" altLang="ko-KR" sz="1400" b="1" dirty="0" smtClean="0"/>
              <a:t>);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DBMS_SCHEDULER.ENABLE </a:t>
            </a:r>
            <a:r>
              <a:rPr lang="en-US" altLang="ko-KR" sz="1400" b="1" dirty="0"/>
              <a:t>('my_job1</a:t>
            </a:r>
            <a:r>
              <a:rPr lang="en-US" altLang="ko-KR" sz="1400" b="1" dirty="0" smtClean="0"/>
              <a:t>');  </a:t>
            </a:r>
            <a:r>
              <a:rPr lang="en-US" altLang="ko-KR" sz="1400" dirty="0" smtClean="0">
                <a:solidFill>
                  <a:srgbClr val="FF0000"/>
                </a:solidFill>
              </a:rPr>
              <a:t>--</a:t>
            </a:r>
            <a:r>
              <a:rPr lang="ko-KR" altLang="en-US" sz="1400" dirty="0" smtClean="0">
                <a:solidFill>
                  <a:srgbClr val="FF0000"/>
                </a:solidFill>
              </a:rPr>
              <a:t>활성화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ko-KR" altLang="ko-KR" sz="1400" dirty="0"/>
          </a:p>
          <a:p>
            <a:r>
              <a:rPr lang="en-US" altLang="ko-KR" sz="1400" dirty="0"/>
              <a:t>END;</a:t>
            </a:r>
            <a:endParaRPr lang="ko-KR" altLang="ko-KR" sz="1400" dirty="0"/>
          </a:p>
          <a:p>
            <a:endParaRPr lang="en-US" altLang="ko-KR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/>
              <a:t>프로그램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스케줄 객체를 이용한 스케줄링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79208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DBMS_SCHEDULER</a:t>
            </a:r>
            <a:r>
              <a:rPr lang="ko-KR" altLang="en-US" sz="2800" b="1" dirty="0"/>
              <a:t>를 이용한 스케줄링 처리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8164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프로그램과 스케줄 객체가 이미 만들어져 있어야 함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en-US" sz="1400" dirty="0" smtClean="0"/>
              <a:t>사용 예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BEGIN</a:t>
            </a:r>
          </a:p>
          <a:p>
            <a:endParaRPr lang="ko-KR" altLang="ko-KR" sz="1400" dirty="0"/>
          </a:p>
          <a:p>
            <a:r>
              <a:rPr lang="en-US" altLang="ko-KR" sz="1400" b="1" dirty="0"/>
              <a:t>  </a:t>
            </a:r>
            <a:r>
              <a:rPr lang="en-US" altLang="ko-KR" sz="1400" dirty="0"/>
              <a:t> </a:t>
            </a:r>
            <a:r>
              <a:rPr lang="en-US" altLang="ko-KR" sz="1400" b="1" dirty="0"/>
              <a:t>DBMS_SCHEDULER.CREATE_JOB (</a:t>
            </a:r>
            <a:endParaRPr lang="ko-KR" altLang="ko-KR" sz="1400" dirty="0"/>
          </a:p>
          <a:p>
            <a:r>
              <a:rPr lang="en-US" altLang="ko-KR" sz="1400" b="1" dirty="0"/>
              <a:t>       </a:t>
            </a:r>
            <a:r>
              <a:rPr lang="en-US" altLang="ko-KR" sz="1400" b="1" dirty="0" err="1"/>
              <a:t>job_name</a:t>
            </a:r>
            <a:r>
              <a:rPr lang="en-US" altLang="ko-KR" sz="1400" b="1" dirty="0"/>
              <a:t>            =&gt; 'my_job2',</a:t>
            </a:r>
            <a:endParaRPr lang="ko-KR" altLang="ko-KR" sz="1400" dirty="0"/>
          </a:p>
          <a:p>
            <a:r>
              <a:rPr lang="en-US" altLang="ko-KR" sz="1400" b="1" dirty="0"/>
              <a:t>       </a:t>
            </a:r>
            <a:r>
              <a:rPr lang="en-US" altLang="ko-KR" sz="1400" b="1" dirty="0" err="1"/>
              <a:t>program_name</a:t>
            </a:r>
            <a:r>
              <a:rPr lang="en-US" altLang="ko-KR" sz="1400" b="1" dirty="0"/>
              <a:t>        =&gt; 'MY_PROGRAM1',</a:t>
            </a:r>
            <a:endParaRPr lang="ko-KR" altLang="ko-KR" sz="1400" dirty="0"/>
          </a:p>
          <a:p>
            <a:r>
              <a:rPr lang="en-US" altLang="ko-KR" sz="1400" b="1" dirty="0"/>
              <a:t>       </a:t>
            </a:r>
            <a:r>
              <a:rPr lang="en-US" altLang="ko-KR" sz="1400" b="1" dirty="0" err="1"/>
              <a:t>schedule_name</a:t>
            </a:r>
            <a:r>
              <a:rPr lang="en-US" altLang="ko-KR" sz="1400" b="1" dirty="0"/>
              <a:t>       =&gt; 'MY_SCHEDULE1',</a:t>
            </a:r>
            <a:endParaRPr lang="ko-KR" altLang="ko-KR" sz="1400" dirty="0"/>
          </a:p>
          <a:p>
            <a:r>
              <a:rPr lang="en-US" altLang="ko-KR" sz="1400" b="1" dirty="0"/>
              <a:t>       comments            =&gt; '</a:t>
            </a:r>
            <a:r>
              <a:rPr lang="ko-KR" altLang="ko-KR" sz="1400" b="1" dirty="0"/>
              <a:t>버전</a:t>
            </a:r>
            <a:r>
              <a:rPr lang="en-US" altLang="ko-KR" sz="1400" b="1" dirty="0"/>
              <a:t>2 </a:t>
            </a:r>
            <a:r>
              <a:rPr lang="ko-KR" altLang="ko-KR" sz="1400" b="1" dirty="0"/>
              <a:t>잡 객체</a:t>
            </a:r>
            <a:r>
              <a:rPr lang="en-US" altLang="ko-KR" sz="1400" b="1" dirty="0"/>
              <a:t>' </a:t>
            </a:r>
            <a:r>
              <a:rPr lang="en-US" altLang="ko-KR" sz="1400" b="1" dirty="0" smtClean="0"/>
              <a:t>);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DBMS_SCHEDULER.ENABLE </a:t>
            </a:r>
            <a:r>
              <a:rPr lang="en-US" altLang="ko-KR" sz="1400" b="1" dirty="0"/>
              <a:t>(</a:t>
            </a:r>
            <a:r>
              <a:rPr lang="en-US" altLang="ko-KR" sz="1400" b="1" dirty="0" smtClean="0"/>
              <a:t>'my_job2');  </a:t>
            </a:r>
            <a:r>
              <a:rPr lang="en-US" altLang="ko-KR" sz="1400" dirty="0" smtClean="0">
                <a:solidFill>
                  <a:srgbClr val="FF0000"/>
                </a:solidFill>
              </a:rPr>
              <a:t>--</a:t>
            </a:r>
            <a:r>
              <a:rPr lang="ko-KR" altLang="en-US" sz="1400" dirty="0" smtClean="0">
                <a:solidFill>
                  <a:srgbClr val="FF0000"/>
                </a:solidFill>
              </a:rPr>
              <a:t>활성화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ko-KR" altLang="ko-KR" sz="1400" dirty="0"/>
          </a:p>
          <a:p>
            <a:r>
              <a:rPr lang="en-US" altLang="ko-KR" sz="1400" dirty="0"/>
              <a:t>END;</a:t>
            </a:r>
            <a:endParaRPr lang="ko-KR" altLang="ko-KR" sz="1400" dirty="0"/>
          </a:p>
          <a:p>
            <a:endParaRPr lang="en-US" altLang="ko-KR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771800" y="3802348"/>
            <a:ext cx="861642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3563888" y="3802348"/>
            <a:ext cx="53285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b="1" dirty="0" smtClean="0"/>
              <a:t>DBMS_JOB</a:t>
            </a:r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 smtClean="0"/>
              <a:t>DBMS_SCHEDULER</a:t>
            </a:r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/>
              <a:t>DBMS_SCHEDULER</a:t>
            </a:r>
            <a:r>
              <a:rPr lang="ko-KR" altLang="en-US" sz="2000" b="1" dirty="0"/>
              <a:t>를 이용한 스케줄링 처리</a:t>
            </a:r>
            <a:endParaRPr lang="en-US" altLang="ko-KR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2771800" y="4465428"/>
            <a:ext cx="861642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3" y="621944"/>
            <a:ext cx="8064897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오라클 잡과 스케줄러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771800" y="5113500"/>
            <a:ext cx="861642" cy="475740"/>
            <a:chOff x="395536" y="1757809"/>
            <a:chExt cx="720080" cy="507256"/>
          </a:xfrm>
        </p:grpSpPr>
        <p:sp>
          <p:nvSpPr>
            <p:cNvPr id="16" name="순서도: 처리 15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외부 프로그램을 수행하는 스케줄링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79208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DBMS_SCHEDULER</a:t>
            </a:r>
            <a:r>
              <a:rPr lang="ko-KR" altLang="en-US" sz="2800" b="1" dirty="0"/>
              <a:t>를 이용한 스케줄링 처리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16619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객체가 아닌 외부 프로그램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즉 </a:t>
            </a:r>
            <a:r>
              <a:rPr lang="en-US" altLang="ko-KR" sz="1400" b="1" dirty="0" smtClean="0"/>
              <a:t>OS </a:t>
            </a:r>
            <a:r>
              <a:rPr lang="ko-KR" altLang="en-US" sz="1400" b="1" dirty="0" smtClean="0"/>
              <a:t>상의 실행파일을 주기적으로 수행되도록 스케줄링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ko-KR" sz="1400" b="1" dirty="0"/>
              <a:t>오라클 잡 스케줄러 서비스</a:t>
            </a:r>
            <a:r>
              <a:rPr lang="ko-KR" altLang="en-US" sz="1400" b="1" dirty="0"/>
              <a:t>를 활성화 시켜야 함</a:t>
            </a:r>
            <a:endParaRPr lang="en-US" altLang="ko-KR" sz="1400" b="1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en-US" altLang="ko-KR" sz="1400" b="1" dirty="0"/>
              <a:t>‘</a:t>
            </a:r>
            <a:r>
              <a:rPr lang="en-US" altLang="ko-KR" sz="1400" b="1" dirty="0" err="1"/>
              <a:t>OracleJobScheduler</a:t>
            </a:r>
            <a:r>
              <a:rPr lang="ko-KR" altLang="ko-KR" sz="1400" b="1" dirty="0"/>
              <a:t>서비스명</a:t>
            </a:r>
            <a:r>
              <a:rPr lang="en-US" altLang="ko-KR" sz="1400" b="1" dirty="0" smtClean="0"/>
              <a:t>’ </a:t>
            </a:r>
            <a:r>
              <a:rPr lang="ko-KR" altLang="en-US" sz="1400" b="1" dirty="0" smtClean="0"/>
              <a:t>인 서비스 시작</a:t>
            </a:r>
            <a:endParaRPr lang="en-US" altLang="ko-KR" sz="1400" b="1" dirty="0" smtClean="0"/>
          </a:p>
          <a:p>
            <a:endParaRPr lang="en-US" altLang="ko-KR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외부 프로그램을 수행하는 스케줄링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79208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DBMS_SCHEDULER</a:t>
            </a:r>
            <a:r>
              <a:rPr lang="ko-KR" altLang="en-US" sz="2800" b="1" dirty="0"/>
              <a:t>를 이용한 스케줄링 처리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사용 예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200" dirty="0"/>
              <a:t>BEGIN</a:t>
            </a:r>
            <a:endParaRPr lang="ko-KR" altLang="ko-KR" sz="1200" dirty="0"/>
          </a:p>
          <a:p>
            <a:r>
              <a:rPr lang="en-US" altLang="ko-KR" sz="1200" dirty="0"/>
              <a:t>  DBMS_SCHEDULER.</a:t>
            </a:r>
            <a:r>
              <a:rPr lang="en-US" altLang="ko-KR" sz="1200" b="1" dirty="0"/>
              <a:t>CREATE_JOB</a:t>
            </a:r>
            <a:r>
              <a:rPr lang="en-US" altLang="ko-KR" sz="1200" dirty="0"/>
              <a:t> (</a:t>
            </a:r>
            <a:endParaRPr lang="ko-KR" altLang="ko-KR" sz="1200" dirty="0"/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job_name</a:t>
            </a:r>
            <a:r>
              <a:rPr lang="en-US" altLang="ko-KR" sz="1200" dirty="0"/>
              <a:t>            =&gt; 'MY_EX_JOB1',   </a:t>
            </a:r>
            <a:r>
              <a:rPr lang="en-US" altLang="ko-KR" sz="1200" dirty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잡 명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job_type</a:t>
            </a:r>
            <a:r>
              <a:rPr lang="en-US" altLang="ko-KR" sz="1200" dirty="0"/>
              <a:t>            =&gt; </a:t>
            </a:r>
            <a:r>
              <a:rPr lang="en-US" altLang="ko-KR" sz="1200" b="1" dirty="0"/>
              <a:t>'EXECUTABLE'</a:t>
            </a:r>
            <a:r>
              <a:rPr lang="en-US" altLang="ko-KR" sz="1200" dirty="0"/>
              <a:t>,   </a:t>
            </a:r>
            <a:r>
              <a:rPr lang="en-US" altLang="ko-KR" sz="1200" dirty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외부 실행 파일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job_action</a:t>
            </a:r>
            <a:r>
              <a:rPr lang="en-US" altLang="ko-KR" sz="1200" dirty="0" smtClean="0"/>
              <a:t>          </a:t>
            </a:r>
            <a:r>
              <a:rPr lang="en-US" altLang="ko-KR" sz="1200" dirty="0"/>
              <a:t>=&gt; </a:t>
            </a:r>
            <a:r>
              <a:rPr lang="en-US" altLang="ko-KR" sz="1200" b="1" dirty="0"/>
              <a:t>'c:\windows\system32\cmd.exe',</a:t>
            </a:r>
            <a:r>
              <a:rPr lang="en-US" altLang="ko-KR" sz="1200" dirty="0"/>
              <a:t>   </a:t>
            </a:r>
            <a:r>
              <a:rPr lang="en-US" altLang="ko-KR" sz="1200" dirty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윈도우의</a:t>
            </a:r>
            <a:r>
              <a:rPr lang="en-US" altLang="ko-KR" sz="1200" dirty="0">
                <a:solidFill>
                  <a:srgbClr val="FF0000"/>
                </a:solidFill>
              </a:rPr>
              <a:t> CMD.EXE</a:t>
            </a:r>
            <a:r>
              <a:rPr lang="ko-KR" altLang="ko-KR" sz="1200" dirty="0">
                <a:solidFill>
                  <a:srgbClr val="FF0000"/>
                </a:solidFill>
              </a:rPr>
              <a:t>를 실행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number_of_arguments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=&gt; 2</a:t>
            </a:r>
            <a:r>
              <a:rPr lang="en-US" altLang="ko-KR" sz="1200" dirty="0">
                <a:solidFill>
                  <a:srgbClr val="FF0000"/>
                </a:solidFill>
              </a:rPr>
              <a:t>,                               -- </a:t>
            </a:r>
            <a:r>
              <a:rPr lang="ko-KR" altLang="ko-KR" sz="1200" dirty="0">
                <a:solidFill>
                  <a:srgbClr val="FF0000"/>
                </a:solidFill>
              </a:rPr>
              <a:t>매개변수가</a:t>
            </a:r>
            <a:r>
              <a:rPr lang="en-US" altLang="ko-KR" sz="1200" dirty="0">
                <a:solidFill>
                  <a:srgbClr val="FF0000"/>
                </a:solidFill>
              </a:rPr>
              <a:t> 2</a:t>
            </a:r>
            <a:r>
              <a:rPr lang="ko-KR" altLang="ko-KR" sz="1200" dirty="0">
                <a:solidFill>
                  <a:srgbClr val="FF0000"/>
                </a:solidFill>
              </a:rPr>
              <a:t>개라는 의미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repeat_interval</a:t>
            </a:r>
            <a:r>
              <a:rPr lang="en-US" altLang="ko-KR" sz="1200" dirty="0"/>
              <a:t>      =&gt; 'FREQ=MINUTELY; INTERVAL=1',     </a:t>
            </a:r>
            <a:r>
              <a:rPr lang="en-US" altLang="ko-KR" sz="1200" dirty="0">
                <a:solidFill>
                  <a:srgbClr val="FF0000"/>
                </a:solidFill>
              </a:rPr>
              <a:t>-- 1</a:t>
            </a:r>
            <a:r>
              <a:rPr lang="ko-KR" altLang="ko-KR" sz="1200" dirty="0">
                <a:solidFill>
                  <a:srgbClr val="FF0000"/>
                </a:solidFill>
              </a:rPr>
              <a:t>분에</a:t>
            </a:r>
            <a:r>
              <a:rPr lang="en-US" altLang="ko-KR" sz="1200" dirty="0">
                <a:solidFill>
                  <a:srgbClr val="FF0000"/>
                </a:solidFill>
              </a:rPr>
              <a:t> 1</a:t>
            </a:r>
            <a:r>
              <a:rPr lang="ko-KR" altLang="ko-KR" sz="1200" dirty="0">
                <a:solidFill>
                  <a:srgbClr val="FF0000"/>
                </a:solidFill>
              </a:rPr>
              <a:t>회씩 수행</a:t>
            </a:r>
          </a:p>
          <a:p>
            <a:r>
              <a:rPr lang="en-US" altLang="ko-KR" sz="1200" dirty="0"/>
              <a:t>      comments          =&gt; '</a:t>
            </a:r>
            <a:r>
              <a:rPr lang="ko-KR" altLang="ko-KR" sz="1200" dirty="0"/>
              <a:t>외부파일 실행 잡 객체</a:t>
            </a:r>
            <a:r>
              <a:rPr lang="en-US" altLang="ko-KR" sz="1200" dirty="0"/>
              <a:t>' );           </a:t>
            </a:r>
            <a:r>
              <a:rPr lang="en-US" altLang="ko-KR" sz="1200" dirty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잡 설명 </a:t>
            </a:r>
          </a:p>
          <a:p>
            <a:r>
              <a:rPr lang="en-US" altLang="ko-KR" sz="1200" dirty="0"/>
              <a:t>       </a:t>
            </a:r>
            <a:endParaRPr lang="ko-KR" altLang="ko-KR" sz="1200" dirty="0"/>
          </a:p>
          <a:p>
            <a:r>
              <a:rPr lang="en-US" altLang="ko-KR" sz="1200" dirty="0"/>
              <a:t>      DBMS_SCHEDULER.</a:t>
            </a:r>
            <a:r>
              <a:rPr lang="en-US" altLang="ko-KR" sz="1200" b="1" dirty="0"/>
              <a:t>SET_JOB_ARGUMENT_VALUE</a:t>
            </a:r>
            <a:r>
              <a:rPr lang="en-US" altLang="ko-KR" sz="1200" dirty="0"/>
              <a:t>('MY_EX_JOB1',1,'/c');                     </a:t>
            </a:r>
            <a:r>
              <a:rPr lang="en-US" altLang="ko-KR" sz="1200" dirty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매개변수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매개변수</a:t>
            </a:r>
            <a:r>
              <a:rPr lang="en-US" altLang="ko-KR" sz="1200" dirty="0">
                <a:solidFill>
                  <a:srgbClr val="FF0000"/>
                </a:solidFill>
              </a:rPr>
              <a:t>2 (</a:t>
            </a:r>
            <a:r>
              <a:rPr lang="ko-KR" altLang="ko-KR" sz="1200" dirty="0">
                <a:solidFill>
                  <a:srgbClr val="FF0000"/>
                </a:solidFill>
              </a:rPr>
              <a:t>실제 배치파일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    DBMS_SCHEDULER.</a:t>
            </a:r>
            <a:r>
              <a:rPr lang="en-US" altLang="ko-KR" sz="1200" b="1" dirty="0"/>
              <a:t>SET_JOB_ARGUMENT_VALUE</a:t>
            </a:r>
            <a:r>
              <a:rPr lang="en-US" altLang="ko-KR" sz="1200" dirty="0"/>
              <a:t>('MY_EX_JOB1',2,</a:t>
            </a:r>
            <a:r>
              <a:rPr lang="en-US" altLang="ko-KR" sz="1200" b="1" dirty="0"/>
              <a:t>'c:\scheduler_test.bat'</a:t>
            </a:r>
            <a:r>
              <a:rPr lang="en-US" altLang="ko-KR" sz="1200" dirty="0"/>
              <a:t>);  </a:t>
            </a:r>
            <a:endParaRPr lang="ko-KR" altLang="ko-KR" sz="1200" dirty="0"/>
          </a:p>
          <a:p>
            <a:r>
              <a:rPr lang="en-US" altLang="ko-KR" sz="1200" dirty="0"/>
              <a:t>      </a:t>
            </a:r>
            <a:endParaRPr lang="ko-KR" altLang="ko-KR" sz="1200" dirty="0"/>
          </a:p>
          <a:p>
            <a:r>
              <a:rPr lang="en-US" altLang="ko-KR" sz="1200" dirty="0"/>
              <a:t>      DBMS_SCHEDULER.ENABLE ('MY_EX_JOB1'); </a:t>
            </a:r>
            <a:r>
              <a:rPr lang="en-US" altLang="ko-KR" sz="1200" dirty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잡 활성화 </a:t>
            </a:r>
          </a:p>
          <a:p>
            <a:r>
              <a:rPr lang="en-US" altLang="ko-KR" sz="1200" dirty="0"/>
              <a:t>END;</a:t>
            </a:r>
            <a:endParaRPr lang="ko-KR" altLang="ko-KR" sz="1200" dirty="0"/>
          </a:p>
          <a:p>
            <a:endParaRPr lang="en-US" altLang="ko-KR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체인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79208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DBMS_SCHEDULER</a:t>
            </a:r>
            <a:r>
              <a:rPr lang="ko-KR" altLang="en-US" sz="2800" b="1" dirty="0"/>
              <a:t>를 이용한 스케줄링 처리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4776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여러 단계를 두고 각 단계별로 프로그램을 실행</a:t>
            </a:r>
            <a:endParaRPr lang="en-US" altLang="ko-KR" sz="1400" b="1" dirty="0" smtClean="0"/>
          </a:p>
          <a:p>
            <a:endParaRPr lang="en-US" altLang="ko-KR" sz="1100" b="1" dirty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각 단계를 </a:t>
            </a:r>
            <a:r>
              <a:rPr lang="ko-KR" altLang="en-US" sz="1400" b="1" dirty="0" smtClean="0">
                <a:sym typeface="Wingdings" pitchFamily="2" charset="2"/>
              </a:rPr>
              <a:t>스텝이라 하고 규칙</a:t>
            </a:r>
            <a:r>
              <a:rPr lang="en-US" altLang="ko-KR" sz="1400" b="1" dirty="0" smtClean="0">
                <a:sym typeface="Wingdings" pitchFamily="2" charset="2"/>
              </a:rPr>
              <a:t>(</a:t>
            </a:r>
            <a:r>
              <a:rPr lang="ko-KR" altLang="en-US" sz="1400" b="1" dirty="0" smtClean="0">
                <a:sym typeface="Wingdings" pitchFamily="2" charset="2"/>
              </a:rPr>
              <a:t>룰</a:t>
            </a:r>
            <a:r>
              <a:rPr lang="en-US" altLang="ko-KR" sz="1400" b="1" dirty="0" smtClean="0">
                <a:sym typeface="Wingdings" pitchFamily="2" charset="2"/>
              </a:rPr>
              <a:t>)</a:t>
            </a:r>
            <a:r>
              <a:rPr lang="ko-KR" altLang="en-US" sz="1400" b="1" dirty="0" smtClean="0">
                <a:sym typeface="Wingdings" pitchFamily="2" charset="2"/>
              </a:rPr>
              <a:t>에 따라 스텝 순서를 제어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체인 생성 </a:t>
            </a:r>
            <a:r>
              <a:rPr lang="en-US" altLang="ko-KR" sz="1400" b="1" dirty="0" smtClean="0">
                <a:sym typeface="Wingdings" pitchFamily="2" charset="2"/>
              </a:rPr>
              <a:t> DBMS_SCHEDULER.</a:t>
            </a:r>
            <a:r>
              <a:rPr lang="en-US" altLang="ko-KR" sz="1400" b="1" dirty="0" smtClean="0">
                <a:solidFill>
                  <a:srgbClr val="0070C0"/>
                </a:solidFill>
                <a:sym typeface="Wingdings" pitchFamily="2" charset="2"/>
              </a:rPr>
              <a:t>CREATE_CHAIN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endParaRPr lang="en-US" altLang="ko-KR" sz="1400" b="1" dirty="0" smtClean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스텝 정의 </a:t>
            </a:r>
            <a:r>
              <a:rPr lang="en-US" altLang="ko-KR" sz="1400" b="1" dirty="0" smtClean="0">
                <a:sym typeface="Wingdings" pitchFamily="2" charset="2"/>
              </a:rPr>
              <a:t> DBMS_SCHEDULER.</a:t>
            </a:r>
            <a:r>
              <a:rPr lang="en-US" altLang="ko-KR" sz="1400" b="1" dirty="0" smtClean="0">
                <a:solidFill>
                  <a:srgbClr val="0070C0"/>
                </a:solidFill>
                <a:sym typeface="Wingdings" pitchFamily="2" charset="2"/>
              </a:rPr>
              <a:t>DEFINE_CHAIN_STEP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룰 정의 </a:t>
            </a:r>
            <a:r>
              <a:rPr lang="en-US" altLang="ko-KR" sz="1400" b="1" dirty="0">
                <a:sym typeface="Wingdings" pitchFamily="2" charset="2"/>
              </a:rPr>
              <a:t> </a:t>
            </a:r>
            <a:r>
              <a:rPr lang="en-US" altLang="ko-KR" sz="1400" b="1" dirty="0" smtClean="0">
                <a:sym typeface="Wingdings" pitchFamily="2" charset="2"/>
              </a:rPr>
              <a:t>DBMS_SCHEDULER.</a:t>
            </a:r>
            <a:r>
              <a:rPr lang="en-US" altLang="ko-KR" sz="1400" b="1" dirty="0" smtClean="0">
                <a:solidFill>
                  <a:srgbClr val="0070C0"/>
                </a:solidFill>
                <a:sym typeface="Wingdings" pitchFamily="2" charset="2"/>
              </a:rPr>
              <a:t>DEFINE_CHAIN_RULE</a:t>
            </a:r>
            <a:endParaRPr lang="en-US" altLang="ko-KR" sz="1400" b="1" dirty="0" smtClean="0"/>
          </a:p>
          <a:p>
            <a:endParaRPr lang="en-US" altLang="ko-KR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DBMS_JOB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DBMS_JOB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잡을 등록하고 관리할 수 있는 시스템 패키지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ko-KR" sz="1400" b="1" dirty="0"/>
              <a:t>프로그램 준비</a:t>
            </a:r>
            <a:r>
              <a:rPr lang="ko-KR" altLang="ko-KR" sz="1400" dirty="0"/>
              <a:t> </a:t>
            </a:r>
            <a:r>
              <a:rPr lang="en-US" altLang="ko-KR" sz="1400" dirty="0">
                <a:sym typeface="Wingdings"/>
              </a:rPr>
              <a:t></a:t>
            </a:r>
            <a:r>
              <a:rPr lang="en-US" altLang="ko-KR" sz="1400" dirty="0"/>
              <a:t> </a:t>
            </a:r>
            <a:r>
              <a:rPr lang="ko-KR" altLang="ko-KR" sz="1400" b="1" dirty="0"/>
              <a:t>스케줄 설정</a:t>
            </a:r>
            <a:r>
              <a:rPr lang="ko-KR" altLang="ko-KR" sz="1400" dirty="0"/>
              <a:t> </a:t>
            </a:r>
            <a:r>
              <a:rPr lang="en-US" altLang="ko-KR" sz="1400" dirty="0">
                <a:sym typeface="Wingdings"/>
              </a:rPr>
              <a:t></a:t>
            </a:r>
            <a:r>
              <a:rPr lang="en-US" altLang="ko-KR" sz="1400" dirty="0"/>
              <a:t> </a:t>
            </a:r>
            <a:r>
              <a:rPr lang="ko-KR" altLang="ko-KR" sz="1400" b="1" dirty="0"/>
              <a:t>잡 </a:t>
            </a:r>
            <a:r>
              <a:rPr lang="ko-KR" altLang="ko-KR" sz="1400" b="1" dirty="0" smtClean="0"/>
              <a:t>생성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잡 생성 전 주기적으로 실행될 프로그램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프로시저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를 미리 준비해 놔야 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내장된 함수와 프로시저를 통해 잡 생성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세부적인 스케줄 조정 기능이 미흡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USER_JOBS </a:t>
            </a:r>
            <a:r>
              <a:rPr lang="ko-KR" altLang="en-US" sz="1400" b="1" dirty="0" smtClean="0"/>
              <a:t>시스템 뷰를 참조해 등록된 잡 확인</a:t>
            </a:r>
            <a:endParaRPr lang="en-US" altLang="ko-KR" sz="1400" b="1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DBMS_JOB.SUMMIT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DBMS_JOB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8472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미리 준비된 프로그램을 잡에 등록하는 프로시저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/>
              <a:t> DBMS_JOB.SUBMIT (</a:t>
            </a:r>
            <a:endParaRPr lang="ko-KR" altLang="ko-KR" sz="1400" dirty="0"/>
          </a:p>
          <a:p>
            <a:r>
              <a:rPr lang="en-US" altLang="ko-KR" sz="1400" b="1" dirty="0" smtClean="0"/>
              <a:t>    job         OUT  </a:t>
            </a:r>
            <a:r>
              <a:rPr lang="en-US" altLang="ko-KR" sz="1400" b="1" dirty="0"/>
              <a:t>BINARY_INTEGER,</a:t>
            </a:r>
            <a:endParaRPr lang="ko-KR" altLang="ko-KR" sz="1400" dirty="0"/>
          </a:p>
          <a:p>
            <a:r>
              <a:rPr lang="en-US" altLang="ko-KR" sz="1400" b="1" dirty="0" smtClean="0"/>
              <a:t>   what         IN   </a:t>
            </a:r>
            <a:r>
              <a:rPr lang="en-US" altLang="ko-KR" sz="1400" b="1" dirty="0"/>
              <a:t>VARCHAR2, </a:t>
            </a:r>
            <a:endParaRPr lang="ko-KR" altLang="ko-KR" sz="1400" dirty="0"/>
          </a:p>
          <a:p>
            <a:r>
              <a:rPr lang="en-US" altLang="ko-KR" sz="1400" b="1" dirty="0" smtClean="0"/>
              <a:t>   next_date  IN   </a:t>
            </a:r>
            <a:r>
              <a:rPr lang="en-US" altLang="ko-KR" sz="1400" b="1" dirty="0"/>
              <a:t>DATE           </a:t>
            </a:r>
            <a:r>
              <a:rPr lang="en-US" altLang="ko-KR" sz="1400" b="1" dirty="0" smtClean="0"/>
              <a:t>      DEFAULT  </a:t>
            </a:r>
            <a:r>
              <a:rPr lang="en-US" altLang="ko-KR" sz="1400" b="1" dirty="0"/>
              <a:t>SYSDATE,</a:t>
            </a:r>
            <a:endParaRPr lang="ko-KR" altLang="ko-KR" sz="1400" dirty="0"/>
          </a:p>
          <a:p>
            <a:r>
              <a:rPr lang="en-US" altLang="ko-KR" sz="1400" b="1" dirty="0" smtClean="0"/>
              <a:t>   interval     IN   </a:t>
            </a:r>
            <a:r>
              <a:rPr lang="en-US" altLang="ko-KR" sz="1400" b="1" dirty="0"/>
              <a:t>VARCHAR2    </a:t>
            </a:r>
            <a:r>
              <a:rPr lang="en-US" altLang="ko-KR" sz="1400" b="1" dirty="0" smtClean="0"/>
              <a:t>     </a:t>
            </a:r>
            <a:r>
              <a:rPr lang="en-US" altLang="ko-KR" sz="1400" b="1" dirty="0"/>
              <a:t>DEFAULT 'NULL',</a:t>
            </a:r>
            <a:endParaRPr lang="ko-KR" altLang="ko-KR" sz="1400" dirty="0"/>
          </a:p>
          <a:p>
            <a:r>
              <a:rPr lang="en-US" altLang="ko-KR" sz="1400" b="1" dirty="0" smtClean="0"/>
              <a:t>   no_parse   IN   </a:t>
            </a:r>
            <a:r>
              <a:rPr lang="en-US" altLang="ko-KR" sz="1400" b="1" dirty="0"/>
              <a:t>BOOLEAN     </a:t>
            </a:r>
            <a:r>
              <a:rPr lang="en-US" altLang="ko-KR" sz="1400" b="1" dirty="0" smtClean="0"/>
              <a:t>      </a:t>
            </a:r>
            <a:r>
              <a:rPr lang="en-US" altLang="ko-KR" sz="1400" b="1" dirty="0"/>
              <a:t>DEFAULT FALSE,</a:t>
            </a:r>
            <a:endParaRPr lang="ko-KR" altLang="ko-KR" sz="1400" dirty="0"/>
          </a:p>
          <a:p>
            <a:r>
              <a:rPr lang="en-US" altLang="ko-KR" sz="1400" b="1" dirty="0" smtClean="0"/>
              <a:t>   instance    IN   </a:t>
            </a:r>
            <a:r>
              <a:rPr lang="en-US" altLang="ko-KR" sz="1400" b="1" dirty="0"/>
              <a:t>BINARY_INTEGER DEFAULT ANY_INSTANCE,</a:t>
            </a:r>
            <a:endParaRPr lang="ko-KR" altLang="ko-KR" sz="1400" dirty="0"/>
          </a:p>
          <a:p>
            <a:r>
              <a:rPr lang="en-US" altLang="ko-KR" sz="1400" b="1" dirty="0" smtClean="0"/>
              <a:t>   force        </a:t>
            </a:r>
            <a:r>
              <a:rPr lang="en-US" altLang="ko-KR" sz="1400" b="1" dirty="0"/>
              <a:t>IN   BOOLEAN       </a:t>
            </a:r>
            <a:r>
              <a:rPr lang="en-US" altLang="ko-KR" sz="1400" b="1" dirty="0" smtClean="0"/>
              <a:t>     DEFAULT  </a:t>
            </a:r>
            <a:r>
              <a:rPr lang="en-US" altLang="ko-KR" sz="1400" b="1" dirty="0"/>
              <a:t>FALSE</a:t>
            </a:r>
            <a:r>
              <a:rPr lang="en-US" altLang="ko-KR" sz="1400" b="1" dirty="0" smtClean="0"/>
              <a:t>);</a:t>
            </a:r>
          </a:p>
          <a:p>
            <a:endParaRPr lang="en-US" altLang="ko-KR" sz="1400" b="1" dirty="0"/>
          </a:p>
          <a:p>
            <a:r>
              <a:rPr lang="ko-KR" altLang="ko-KR" sz="1200" dirty="0" err="1"/>
              <a:t>ㆍ</a:t>
            </a:r>
            <a:r>
              <a:rPr lang="en-US" altLang="ko-KR" sz="1200" dirty="0"/>
              <a:t>job    </a:t>
            </a:r>
            <a:r>
              <a:rPr lang="en-US" altLang="ko-KR" sz="1200" dirty="0" smtClean="0"/>
              <a:t>     </a:t>
            </a:r>
            <a:r>
              <a:rPr lang="en-US" altLang="ko-KR" sz="1200" dirty="0"/>
              <a:t>: </a:t>
            </a:r>
            <a:r>
              <a:rPr lang="ko-KR" altLang="ko-KR" sz="1200" dirty="0"/>
              <a:t>잡 번호</a:t>
            </a:r>
            <a:r>
              <a:rPr lang="en-US" altLang="ko-KR" sz="1200" dirty="0"/>
              <a:t>, </a:t>
            </a:r>
            <a:r>
              <a:rPr lang="ko-KR" altLang="ko-KR" sz="1200" dirty="0"/>
              <a:t>출력변수로 자동으로 </a:t>
            </a:r>
            <a:r>
              <a:rPr lang="ko-KR" altLang="ko-KR" sz="1200" dirty="0" err="1"/>
              <a:t>채번된다</a:t>
            </a:r>
            <a:r>
              <a:rPr lang="en-US" altLang="ko-KR" sz="1200" dirty="0"/>
              <a:t>. </a:t>
            </a:r>
            <a:endParaRPr lang="ko-KR" altLang="ko-KR" sz="1200" dirty="0"/>
          </a:p>
          <a:p>
            <a:r>
              <a:rPr lang="ko-KR" altLang="ko-KR" sz="1200" dirty="0" err="1"/>
              <a:t>ㆍ</a:t>
            </a:r>
            <a:r>
              <a:rPr lang="en-US" altLang="ko-KR" sz="1200" dirty="0"/>
              <a:t>what     </a:t>
            </a:r>
            <a:r>
              <a:rPr lang="en-US" altLang="ko-KR" sz="1200" dirty="0" smtClean="0"/>
              <a:t>  : </a:t>
            </a:r>
            <a:r>
              <a:rPr lang="ko-KR" altLang="ko-KR" sz="1200" dirty="0"/>
              <a:t>실행될 프로그램</a:t>
            </a:r>
            <a:r>
              <a:rPr lang="en-US" altLang="ko-KR" sz="1200" dirty="0"/>
              <a:t>, </a:t>
            </a:r>
            <a:r>
              <a:rPr lang="ko-KR" altLang="ko-KR" sz="1200" dirty="0"/>
              <a:t>문자열 형태로</a:t>
            </a:r>
            <a:r>
              <a:rPr lang="en-US" altLang="ko-KR" sz="1200" dirty="0"/>
              <a:t> SQL</a:t>
            </a:r>
            <a:r>
              <a:rPr lang="ko-KR" altLang="ko-KR" sz="1200" dirty="0"/>
              <a:t>이나</a:t>
            </a:r>
            <a:r>
              <a:rPr lang="en-US" altLang="ko-KR" sz="1200" dirty="0"/>
              <a:t> PL/SQL</a:t>
            </a:r>
            <a:r>
              <a:rPr lang="ko-KR" altLang="ko-KR" sz="1200" dirty="0"/>
              <a:t>이 온다</a:t>
            </a:r>
            <a:r>
              <a:rPr lang="en-US" altLang="ko-KR" sz="1200" dirty="0"/>
              <a:t>. </a:t>
            </a:r>
            <a:endParaRPr lang="ko-KR" altLang="ko-KR" sz="1200" dirty="0"/>
          </a:p>
          <a:p>
            <a:r>
              <a:rPr lang="ko-KR" altLang="ko-KR" sz="1200" dirty="0" err="1" smtClean="0"/>
              <a:t>ㆍ</a:t>
            </a:r>
            <a:r>
              <a:rPr lang="en-US" altLang="ko-KR" sz="1200" dirty="0"/>
              <a:t>next_date : </a:t>
            </a:r>
            <a:r>
              <a:rPr lang="ko-KR" altLang="ko-KR" sz="1200" dirty="0"/>
              <a:t>잡이 실행될 다음 날짜</a:t>
            </a:r>
            <a:r>
              <a:rPr lang="en-US" altLang="ko-KR" sz="1200" dirty="0"/>
              <a:t>(</a:t>
            </a:r>
            <a:r>
              <a:rPr lang="ko-KR" altLang="ko-KR" sz="1200" dirty="0"/>
              <a:t>시간</a:t>
            </a:r>
            <a:r>
              <a:rPr lang="en-US" altLang="ko-KR" sz="1200" dirty="0"/>
              <a:t>), </a:t>
            </a:r>
            <a:r>
              <a:rPr lang="ko-KR" altLang="ko-KR" sz="1200" dirty="0"/>
              <a:t>디폴트 값은</a:t>
            </a:r>
            <a:r>
              <a:rPr lang="en-US" altLang="ko-KR" sz="1200" dirty="0"/>
              <a:t> SYSDATE.</a:t>
            </a:r>
            <a:endParaRPr lang="ko-KR" altLang="ko-KR" sz="1200" dirty="0"/>
          </a:p>
          <a:p>
            <a:r>
              <a:rPr lang="ko-KR" altLang="ko-KR" sz="1200" dirty="0" err="1"/>
              <a:t>ㆍ</a:t>
            </a:r>
            <a:r>
              <a:rPr lang="en-US" altLang="ko-KR" sz="1200" dirty="0"/>
              <a:t>interval   </a:t>
            </a:r>
            <a:r>
              <a:rPr lang="en-US" altLang="ko-KR" sz="1200" dirty="0" smtClean="0"/>
              <a:t> : </a:t>
            </a:r>
            <a:r>
              <a:rPr lang="ko-KR" altLang="ko-KR" sz="1200" dirty="0"/>
              <a:t>잡의 실행 주기로</a:t>
            </a:r>
            <a:r>
              <a:rPr lang="en-US" altLang="ko-KR" sz="1200" dirty="0"/>
              <a:t>, </a:t>
            </a:r>
            <a:r>
              <a:rPr lang="ko-KR" altLang="ko-KR" sz="1200" dirty="0"/>
              <a:t>문자열 형태의 값</a:t>
            </a:r>
            <a:r>
              <a:rPr lang="en-US" altLang="ko-KR" sz="1200" dirty="0"/>
              <a:t>. 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DBMS_JOB.SUMMIT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DBMS_JOB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8164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interval </a:t>
            </a:r>
            <a:r>
              <a:rPr lang="ko-KR" altLang="en-US" sz="1400" b="1" dirty="0" smtClean="0"/>
              <a:t>설정 예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일주일에</a:t>
            </a:r>
            <a:r>
              <a:rPr lang="en-US" altLang="ko-KR" sz="1400" dirty="0"/>
              <a:t> 1</a:t>
            </a:r>
            <a:r>
              <a:rPr lang="ko-KR" altLang="ko-KR" sz="1400" dirty="0"/>
              <a:t>번 </a:t>
            </a:r>
            <a:r>
              <a:rPr lang="en-US" altLang="ko-KR" sz="1400" dirty="0"/>
              <a:t>:  SYSDATE + 7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하루에</a:t>
            </a:r>
            <a:r>
              <a:rPr lang="en-US" altLang="ko-KR" sz="1400" dirty="0"/>
              <a:t> 1</a:t>
            </a:r>
            <a:r>
              <a:rPr lang="ko-KR" altLang="ko-KR" sz="1400" dirty="0"/>
              <a:t>번</a:t>
            </a:r>
            <a:r>
              <a:rPr lang="en-US" altLang="ko-KR" sz="1400" dirty="0"/>
              <a:t> 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:  SYSDATE + 1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dirty="0"/>
              <a:t>1</a:t>
            </a:r>
            <a:r>
              <a:rPr lang="ko-KR" altLang="ko-KR" sz="1400" dirty="0"/>
              <a:t>시간에 </a:t>
            </a:r>
            <a:r>
              <a:rPr lang="en-US" altLang="ko-KR" sz="1400" dirty="0"/>
              <a:t>1</a:t>
            </a:r>
            <a:r>
              <a:rPr lang="ko-KR" altLang="ko-KR" sz="1400" dirty="0"/>
              <a:t>번  </a:t>
            </a:r>
            <a:r>
              <a:rPr lang="en-US" altLang="ko-KR" sz="1400" dirty="0"/>
              <a:t>:  SYSDATE + 1/24 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dirty="0"/>
              <a:t>1</a:t>
            </a:r>
            <a:r>
              <a:rPr lang="ko-KR" altLang="ko-KR" sz="1400" dirty="0"/>
              <a:t>분에 </a:t>
            </a:r>
            <a:r>
              <a:rPr lang="en-US" altLang="ko-KR" sz="1400" dirty="0"/>
              <a:t>1</a:t>
            </a:r>
            <a:r>
              <a:rPr lang="ko-KR" altLang="ko-KR" sz="1400" dirty="0"/>
              <a:t>회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:  SYSDATE + 1/60/24</a:t>
            </a:r>
            <a:endParaRPr lang="ko-KR" altLang="ko-KR" sz="1400" dirty="0"/>
          </a:p>
          <a:p>
            <a:r>
              <a:rPr lang="ko-KR" altLang="ko-KR" sz="1400" dirty="0" err="1" smtClean="0"/>
              <a:t>ㆍ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10</a:t>
            </a:r>
            <a:r>
              <a:rPr lang="ko-KR" altLang="ko-KR" sz="1400" dirty="0"/>
              <a:t>초에</a:t>
            </a:r>
            <a:r>
              <a:rPr lang="en-US" altLang="ko-KR" sz="1400" dirty="0"/>
              <a:t> 1</a:t>
            </a:r>
            <a:r>
              <a:rPr lang="ko-KR" altLang="ko-KR" sz="1400" dirty="0"/>
              <a:t>회</a:t>
            </a:r>
            <a:r>
              <a:rPr lang="en-US" altLang="ko-KR" sz="1400" dirty="0"/>
              <a:t>   :  SYSDATE + 10 / 60 / 60 / </a:t>
            </a:r>
            <a:r>
              <a:rPr lang="en-US" altLang="ko-KR" sz="1400" dirty="0" smtClean="0"/>
              <a:t>24</a:t>
            </a:r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en-US" sz="1400" dirty="0" smtClean="0"/>
              <a:t>사용 예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실행 후 반드시 </a:t>
            </a:r>
            <a:r>
              <a:rPr lang="en-US" altLang="ko-KR" sz="1400" dirty="0" smtClean="0"/>
              <a:t>COMMIT)</a:t>
            </a:r>
          </a:p>
          <a:p>
            <a:endParaRPr lang="en-US" altLang="ko-KR" sz="14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현재 시간 기준</a:t>
            </a:r>
            <a:r>
              <a:rPr lang="en-US" altLang="ko-KR" sz="1200" dirty="0">
                <a:solidFill>
                  <a:srgbClr val="FF0000"/>
                </a:solidFill>
              </a:rPr>
              <a:t> 1</a:t>
            </a:r>
            <a:r>
              <a:rPr lang="ko-KR" altLang="ko-KR" sz="1200" dirty="0">
                <a:solidFill>
                  <a:srgbClr val="FF0000"/>
                </a:solidFill>
              </a:rPr>
              <a:t>분에</a:t>
            </a:r>
            <a:r>
              <a:rPr lang="en-US" altLang="ko-KR" sz="1200" dirty="0">
                <a:solidFill>
                  <a:srgbClr val="FF0000"/>
                </a:solidFill>
              </a:rPr>
              <a:t> 1</a:t>
            </a:r>
            <a:r>
              <a:rPr lang="ko-KR" altLang="ko-KR" sz="1200" dirty="0">
                <a:solidFill>
                  <a:srgbClr val="FF0000"/>
                </a:solidFill>
              </a:rPr>
              <a:t>번씩 </a:t>
            </a:r>
            <a:r>
              <a:rPr lang="en-US" altLang="ko-KR" sz="1200" dirty="0">
                <a:solidFill>
                  <a:srgbClr val="FF0000"/>
                </a:solidFill>
              </a:rPr>
              <a:t>ch15_job_test_proc </a:t>
            </a:r>
            <a:r>
              <a:rPr lang="ko-KR" altLang="ko-KR" sz="1200" dirty="0">
                <a:solidFill>
                  <a:srgbClr val="FF0000"/>
                </a:solidFill>
              </a:rPr>
              <a:t>프로시저를 실행하는 잡 등록 </a:t>
            </a:r>
          </a:p>
          <a:p>
            <a:r>
              <a:rPr lang="en-US" altLang="ko-KR" sz="1200" b="1" dirty="0" smtClean="0"/>
              <a:t>  DBMS_JOB.SUBMIT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( job       =&gt; </a:t>
            </a:r>
            <a:r>
              <a:rPr lang="en-US" altLang="ko-KR" sz="1200" dirty="0" err="1"/>
              <a:t>v_job_no</a:t>
            </a:r>
            <a:r>
              <a:rPr lang="en-US" altLang="ko-KR" sz="1200" dirty="0"/>
              <a:t>, </a:t>
            </a:r>
            <a:endParaRPr lang="ko-KR" altLang="ko-KR" sz="1200" dirty="0"/>
          </a:p>
          <a:p>
            <a:r>
              <a:rPr lang="en-US" altLang="ko-KR" sz="1200" dirty="0" smtClean="0"/>
              <a:t>                                what      </a:t>
            </a:r>
            <a:r>
              <a:rPr lang="en-US" altLang="ko-KR" sz="1200" dirty="0"/>
              <a:t>=&gt; 'ch15_job_test_proc;', </a:t>
            </a:r>
            <a:endParaRPr lang="ko-KR" altLang="ko-KR" sz="1200" dirty="0"/>
          </a:p>
          <a:p>
            <a:r>
              <a:rPr lang="en-US" altLang="ko-KR" sz="1200" dirty="0" smtClean="0"/>
              <a:t>                                next_date  </a:t>
            </a:r>
            <a:r>
              <a:rPr lang="en-US" altLang="ko-KR" sz="1200" dirty="0"/>
              <a:t>=&gt; SYSDATE, </a:t>
            </a:r>
            <a:endParaRPr lang="ko-KR" altLang="ko-KR" sz="1200" dirty="0"/>
          </a:p>
          <a:p>
            <a:r>
              <a:rPr lang="en-US" altLang="ko-KR" sz="1200" dirty="0" smtClean="0"/>
              <a:t>                                interval   </a:t>
            </a:r>
            <a:r>
              <a:rPr lang="en-US" altLang="ko-KR" sz="1200" dirty="0"/>
              <a:t>=&gt; 'SYSDATE + 1/60/24' );  </a:t>
            </a:r>
            <a:r>
              <a:rPr lang="en-US" altLang="ko-KR" sz="1200" dirty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현재 시간 기준</a:t>
            </a:r>
            <a:r>
              <a:rPr lang="en-US" altLang="ko-KR" sz="1200" dirty="0">
                <a:solidFill>
                  <a:srgbClr val="FF0000"/>
                </a:solidFill>
              </a:rPr>
              <a:t> 1</a:t>
            </a:r>
            <a:r>
              <a:rPr lang="ko-KR" altLang="ko-KR" sz="1200" dirty="0">
                <a:solidFill>
                  <a:srgbClr val="FF0000"/>
                </a:solidFill>
              </a:rPr>
              <a:t>분에</a:t>
            </a:r>
            <a:r>
              <a:rPr lang="en-US" altLang="ko-KR" sz="1200" dirty="0">
                <a:solidFill>
                  <a:srgbClr val="FF0000"/>
                </a:solidFill>
              </a:rPr>
              <a:t> 1</a:t>
            </a:r>
            <a:r>
              <a:rPr lang="ko-KR" altLang="ko-KR" sz="1200" dirty="0">
                <a:solidFill>
                  <a:srgbClr val="FF0000"/>
                </a:solidFill>
              </a:rPr>
              <a:t>번</a:t>
            </a:r>
          </a:p>
          <a:p>
            <a:endParaRPr lang="ko-KR" altLang="ko-KR" sz="1400" dirty="0"/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2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DBMS_JOB.BROKEN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DBMS_JOB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5702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등록된 잡을 일시 중지하거나 다시 실행하는 프로시저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ko-KR" sz="1400" dirty="0"/>
              <a:t> </a:t>
            </a:r>
            <a:r>
              <a:rPr lang="en-US" altLang="ko-KR" sz="1400" b="1" dirty="0"/>
              <a:t>DBMS_JOB.BROKEN (</a:t>
            </a:r>
            <a:endParaRPr lang="ko-KR" altLang="ko-KR" sz="1400" dirty="0"/>
          </a:p>
          <a:p>
            <a:r>
              <a:rPr lang="en-US" altLang="ko-KR" sz="1400" b="1" dirty="0" smtClean="0"/>
              <a:t>          Job        </a:t>
            </a:r>
            <a:r>
              <a:rPr lang="en-US" altLang="ko-KR" sz="1400" b="1" dirty="0"/>
              <a:t>IN  BINARY_INTEGER,</a:t>
            </a:r>
            <a:endParaRPr lang="ko-KR" altLang="ko-KR" sz="1400" dirty="0"/>
          </a:p>
          <a:p>
            <a:r>
              <a:rPr lang="en-US" altLang="ko-KR" sz="1400" b="1" dirty="0" smtClean="0"/>
              <a:t>          broken     </a:t>
            </a:r>
            <a:r>
              <a:rPr lang="en-US" altLang="ko-KR" sz="1400" b="1" dirty="0"/>
              <a:t>IN  BOOLEAN,</a:t>
            </a:r>
            <a:endParaRPr lang="ko-KR" altLang="ko-KR" sz="1400" dirty="0"/>
          </a:p>
          <a:p>
            <a:r>
              <a:rPr lang="en-US" altLang="ko-KR" sz="1400" b="1" dirty="0" smtClean="0"/>
              <a:t>          next_date  </a:t>
            </a:r>
            <a:r>
              <a:rPr lang="en-US" altLang="ko-KR" sz="1400" b="1" dirty="0"/>
              <a:t>IN  DATE DEFAULT SYSDATE</a:t>
            </a:r>
            <a:r>
              <a:rPr lang="en-US" altLang="ko-KR" sz="1400" b="1" dirty="0" smtClean="0"/>
              <a:t>);</a:t>
            </a:r>
          </a:p>
          <a:p>
            <a:endParaRPr lang="en-US" altLang="ko-KR" sz="1400" b="1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job    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: </a:t>
            </a:r>
            <a:r>
              <a:rPr lang="ko-KR" altLang="ko-KR" sz="1400" dirty="0"/>
              <a:t>잡 번호 </a:t>
            </a:r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broken   </a:t>
            </a:r>
            <a:r>
              <a:rPr lang="en-US" altLang="ko-KR" sz="1400" dirty="0" smtClean="0"/>
              <a:t>  : </a:t>
            </a:r>
            <a:r>
              <a:rPr lang="ko-KR" altLang="ko-KR" sz="1400" dirty="0"/>
              <a:t>잡을 중지할 때는</a:t>
            </a:r>
            <a:r>
              <a:rPr lang="en-US" altLang="ko-KR" sz="1400" dirty="0"/>
              <a:t> TRUE, </a:t>
            </a:r>
            <a:r>
              <a:rPr lang="ko-KR" altLang="ko-KR" sz="1400" dirty="0"/>
              <a:t>다시 실행할 때는</a:t>
            </a:r>
            <a:r>
              <a:rPr lang="en-US" altLang="ko-KR" sz="1400" dirty="0"/>
              <a:t> FALSE 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next_date : </a:t>
            </a:r>
            <a:r>
              <a:rPr lang="ko-KR" altLang="ko-KR" sz="1400" dirty="0"/>
              <a:t>잡이 중지되거나 재실행될 날짜</a:t>
            </a:r>
            <a:r>
              <a:rPr lang="en-US" altLang="ko-KR" sz="1400" dirty="0"/>
              <a:t>(</a:t>
            </a:r>
            <a:r>
              <a:rPr lang="ko-KR" altLang="ko-KR" sz="1400" dirty="0"/>
              <a:t>시간</a:t>
            </a:r>
            <a:r>
              <a:rPr lang="en-US" altLang="ko-KR" sz="1400" dirty="0"/>
              <a:t>), </a:t>
            </a:r>
            <a:r>
              <a:rPr lang="ko-KR" altLang="ko-KR" sz="1400" dirty="0"/>
              <a:t>생략가능하며 디폴트 값은</a:t>
            </a:r>
            <a:r>
              <a:rPr lang="en-US" altLang="ko-KR" sz="1400" dirty="0"/>
              <a:t> SYSDATE.</a:t>
            </a:r>
            <a:endParaRPr lang="ko-KR" altLang="ko-KR" sz="1400" dirty="0"/>
          </a:p>
          <a:p>
            <a:endParaRPr lang="ko-KR" altLang="ko-KR" sz="1600" dirty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실행 후 반드시 </a:t>
            </a:r>
            <a:r>
              <a:rPr lang="en-US" altLang="ko-KR" sz="1400" b="1" dirty="0" smtClean="0"/>
              <a:t>COMMIT</a:t>
            </a:r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DBMS_JOB.BROKEN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DBMS_JOB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사용 예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400" dirty="0"/>
              <a:t>BEGIN </a:t>
            </a:r>
            <a:endParaRPr lang="ko-KR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-- </a:t>
            </a:r>
            <a:r>
              <a:rPr lang="ko-KR" altLang="ko-KR" sz="1400" b="1" dirty="0">
                <a:solidFill>
                  <a:srgbClr val="FF0000"/>
                </a:solidFill>
              </a:rPr>
              <a:t>잡 중지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/>
              <a:t>DBMS_JOB.BROKEN </a:t>
            </a:r>
            <a:r>
              <a:rPr lang="en-US" altLang="ko-KR" sz="1400" b="1" dirty="0"/>
              <a:t>(30, TRUE); </a:t>
            </a:r>
            <a:endParaRPr lang="ko-KR" altLang="ko-KR" sz="1400" dirty="0"/>
          </a:p>
          <a:p>
            <a:r>
              <a:rPr lang="en-US" altLang="ko-KR" sz="1400" b="1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b="1" dirty="0" smtClean="0"/>
              <a:t>COMMIT</a:t>
            </a:r>
            <a:r>
              <a:rPr lang="en-US" altLang="ko-KR" sz="1400" b="1" dirty="0"/>
              <a:t>;</a:t>
            </a:r>
            <a:endParaRPr lang="ko-KR" altLang="ko-KR" sz="1400" dirty="0"/>
          </a:p>
          <a:p>
            <a:r>
              <a:rPr lang="en-US" altLang="ko-KR" sz="1400" dirty="0"/>
              <a:t>END;</a:t>
            </a:r>
            <a:endParaRPr lang="ko-KR" altLang="ko-KR" sz="1400" dirty="0"/>
          </a:p>
          <a:p>
            <a:endParaRPr lang="en-US" altLang="ko-KR" sz="1400" b="1" dirty="0"/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DBMS_JOB.CHANGE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DBMS_JOB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등록된 잡의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속성을 변경하는 프로시저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ko-KR" sz="1400" b="1" dirty="0"/>
              <a:t> </a:t>
            </a:r>
            <a:r>
              <a:rPr lang="en-US" altLang="ko-KR" sz="1400" b="1" dirty="0"/>
              <a:t>DBMS_JOB.CHANGE (</a:t>
            </a:r>
            <a:endParaRPr lang="ko-KR" altLang="ko-KR" sz="1400" dirty="0"/>
          </a:p>
          <a:p>
            <a:r>
              <a:rPr lang="en-US" altLang="ko-KR" sz="1400" b="1" dirty="0" smtClean="0"/>
              <a:t>           job          IN  </a:t>
            </a:r>
            <a:r>
              <a:rPr lang="en-US" altLang="ko-KR" sz="1400" b="1" dirty="0"/>
              <a:t>BINARY_INTEGER,</a:t>
            </a:r>
            <a:endParaRPr lang="ko-KR" altLang="ko-KR" sz="1400" dirty="0"/>
          </a:p>
          <a:p>
            <a:r>
              <a:rPr lang="en-US" altLang="ko-KR" sz="1400" b="1" dirty="0" smtClean="0"/>
              <a:t>           what         </a:t>
            </a:r>
            <a:r>
              <a:rPr lang="en-US" altLang="ko-KR" sz="1400" b="1" dirty="0"/>
              <a:t>IN  VARCHAR2,</a:t>
            </a:r>
            <a:endParaRPr lang="ko-KR" altLang="ko-KR" sz="1400" dirty="0"/>
          </a:p>
          <a:p>
            <a:r>
              <a:rPr lang="en-US" altLang="ko-KR" sz="1400" b="1" dirty="0" smtClean="0"/>
              <a:t>           next_date  </a:t>
            </a:r>
            <a:r>
              <a:rPr lang="en-US" altLang="ko-KR" sz="1400" b="1" dirty="0"/>
              <a:t>IN  DATE,</a:t>
            </a:r>
            <a:endParaRPr lang="ko-KR" altLang="ko-KR" sz="1400" dirty="0"/>
          </a:p>
          <a:p>
            <a:r>
              <a:rPr lang="en-US" altLang="ko-KR" sz="1400" b="1" dirty="0" smtClean="0"/>
              <a:t>           interval     IN  </a:t>
            </a:r>
            <a:r>
              <a:rPr lang="en-US" altLang="ko-KR" sz="1400" b="1" dirty="0"/>
              <a:t>VARCHAR2,</a:t>
            </a:r>
            <a:endParaRPr lang="ko-KR" altLang="ko-KR" sz="1400" dirty="0"/>
          </a:p>
          <a:p>
            <a:r>
              <a:rPr lang="en-US" altLang="ko-KR" sz="1400" b="1" dirty="0" smtClean="0"/>
              <a:t>           instance    IN  </a:t>
            </a:r>
            <a:r>
              <a:rPr lang="en-US" altLang="ko-KR" sz="1400" b="1" dirty="0"/>
              <a:t>BINARY_INTEGER DEFAULT NULL,</a:t>
            </a:r>
            <a:endParaRPr lang="ko-KR" altLang="ko-KR" sz="1400" dirty="0"/>
          </a:p>
          <a:p>
            <a:r>
              <a:rPr lang="en-US" altLang="ko-KR" sz="1400" b="1" dirty="0" smtClean="0"/>
              <a:t>           force        IN  </a:t>
            </a:r>
            <a:r>
              <a:rPr lang="en-US" altLang="ko-KR" sz="1400" b="1" dirty="0"/>
              <a:t>BOOLEAN DEFAULT FALSE);</a:t>
            </a:r>
            <a:endParaRPr lang="ko-KR" altLang="ko-KR" sz="1400" dirty="0"/>
          </a:p>
          <a:p>
            <a:endParaRPr lang="en-US" altLang="ko-KR" sz="1400" b="1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job     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: </a:t>
            </a:r>
            <a:r>
              <a:rPr lang="ko-KR" altLang="ko-KR" sz="1400" dirty="0"/>
              <a:t>잡 번호 </a:t>
            </a:r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what   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: </a:t>
            </a:r>
            <a:r>
              <a:rPr lang="ko-KR" altLang="ko-KR" sz="1400" dirty="0"/>
              <a:t>실행될 잡</a:t>
            </a:r>
            <a:r>
              <a:rPr lang="en-US" altLang="ko-KR" sz="1400" dirty="0"/>
              <a:t>, </a:t>
            </a:r>
            <a:r>
              <a:rPr lang="ko-KR" altLang="ko-KR" sz="1400" dirty="0"/>
              <a:t>문자열 형태의</a:t>
            </a:r>
            <a:r>
              <a:rPr lang="en-US" altLang="ko-KR" sz="1400" dirty="0"/>
              <a:t> SQL</a:t>
            </a:r>
            <a:r>
              <a:rPr lang="ko-KR" altLang="ko-KR" sz="1400" dirty="0"/>
              <a:t>이나</a:t>
            </a:r>
            <a:r>
              <a:rPr lang="en-US" altLang="ko-KR" sz="1400" dirty="0"/>
              <a:t> PL/SQL. 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next_date </a:t>
            </a:r>
            <a:r>
              <a:rPr lang="en-US" altLang="ko-KR" sz="1400" dirty="0" smtClean="0"/>
              <a:t> : </a:t>
            </a:r>
            <a:r>
              <a:rPr lang="ko-KR" altLang="ko-KR" sz="1400" dirty="0"/>
              <a:t>잡이 실행될 다음 날짜</a:t>
            </a:r>
            <a:r>
              <a:rPr lang="en-US" altLang="ko-KR" sz="1400" dirty="0"/>
              <a:t>(</a:t>
            </a:r>
            <a:r>
              <a:rPr lang="ko-KR" altLang="ko-KR" sz="1400" dirty="0"/>
              <a:t>시간</a:t>
            </a:r>
            <a:r>
              <a:rPr lang="en-US" altLang="ko-KR" sz="1400" dirty="0"/>
              <a:t>).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interval  </a:t>
            </a:r>
            <a:r>
              <a:rPr lang="en-US" altLang="ko-KR" sz="1400" dirty="0" smtClean="0"/>
              <a:t>   : </a:t>
            </a:r>
            <a:r>
              <a:rPr lang="ko-KR" altLang="ko-KR" sz="1400" dirty="0"/>
              <a:t>잡의 실행 주기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6879</TotalTime>
  <Words>1908</Words>
  <Application>Microsoft Office PowerPoint</Application>
  <PresentationFormat>화면 슬라이드 쇼(4:3)</PresentationFormat>
  <Paragraphs>496</Paragraphs>
  <Slides>32</Slides>
  <Notes>30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528</cp:revision>
  <dcterms:created xsi:type="dcterms:W3CDTF">2006-10-05T04:04:58Z</dcterms:created>
  <dcterms:modified xsi:type="dcterms:W3CDTF">2015-05-30T11:03:04Z</dcterms:modified>
</cp:coreProperties>
</file>