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71" r:id="rId3"/>
    <p:sldId id="270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50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4818"/>
    <a:srgbClr val="FCD096"/>
    <a:srgbClr val="F84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3" autoAdjust="0"/>
    <p:restoredTop sz="86413" autoAdjust="0"/>
  </p:normalViewPr>
  <p:slideViewPr>
    <p:cSldViewPr>
      <p:cViewPr varScale="1">
        <p:scale>
          <a:sx n="91" d="100"/>
          <a:sy n="91" d="100"/>
        </p:scale>
        <p:origin x="-18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1496-5B37-492D-87A3-CC4604C03167}" type="datetimeFigureOut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99425-1291-4860-91A8-ADE5CA5A80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62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DBAC-AFEB-41C5-9E43-AB7AC16F5C61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D290-3821-4744-BB03-2DF42964573C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C011-B3C0-49EB-8920-A6B6965E1CC8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99E3-392B-4BCB-96F0-91213FBA264C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E6F-A37D-4F65-ADFA-54341A32CA5A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65A1A-8047-4CD6-9DBE-24C4AB3F5DAD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2E51-A784-47D5-A8A9-7D8216316816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5974-EA40-4179-9C99-BB426E7C45FF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2597-295A-4EE3-A05D-D2C2B20545DC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160E-D276-4DCB-8136-AC37263B855C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E390-285F-467E-ABA7-11A2B3AC7332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ECF8-94F6-4E88-B5CD-BFF79112FFE6}" type="datetime1">
              <a:rPr lang="ko-KR" altLang="en-US" smtClean="0"/>
              <a:pPr/>
              <a:t>2015-05-30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558924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The Technique of Java Programming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51" y="404664"/>
            <a:ext cx="6379464" cy="433120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861072"/>
            <a:ext cx="6807199" cy="173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RESULT CACHE </a:t>
            </a:r>
            <a:r>
              <a:rPr lang="ko-KR" altLang="en-US" sz="1600" b="1" dirty="0" smtClean="0"/>
              <a:t>기능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함수 성능 향상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/>
              <a:t> RELIES_ON </a:t>
            </a:r>
            <a:r>
              <a:rPr lang="en-US" altLang="ko-KR" sz="1400" dirty="0"/>
              <a:t>( </a:t>
            </a:r>
            <a:r>
              <a:rPr lang="ko-KR" altLang="ko-KR" sz="1400" dirty="0"/>
              <a:t>참조테이블</a:t>
            </a:r>
            <a:r>
              <a:rPr lang="en-US" altLang="ko-KR" sz="1400" dirty="0"/>
              <a:t>1, …)</a:t>
            </a:r>
            <a:endParaRPr lang="ko-KR" altLang="ko-KR" sz="1400" dirty="0"/>
          </a:p>
          <a:p>
            <a:r>
              <a:rPr lang="en-US" altLang="ko-KR" sz="1400" b="1" dirty="0" smtClean="0"/>
              <a:t> </a:t>
            </a:r>
            <a:endParaRPr lang="en-US" altLang="ko-KR" sz="1400" b="1" dirty="0"/>
          </a:p>
          <a:p>
            <a:r>
              <a:rPr lang="en-US" altLang="ko-KR" sz="1400" dirty="0" smtClean="0"/>
              <a:t>   </a:t>
            </a:r>
            <a:r>
              <a:rPr lang="en-US" altLang="ko-KR" sz="1400" dirty="0" smtClean="0">
                <a:sym typeface="Wingdings" pitchFamily="2" charset="2"/>
              </a:rPr>
              <a:t> </a:t>
            </a:r>
            <a:r>
              <a:rPr lang="ko-KR" altLang="en-US" sz="1400" b="1" dirty="0" smtClean="0">
                <a:sym typeface="Wingdings" pitchFamily="2" charset="2"/>
              </a:rPr>
              <a:t>이미 가져온 데이터가 캐시에 담겨 있는데</a:t>
            </a:r>
            <a:r>
              <a:rPr lang="en-US" altLang="ko-KR" sz="1400" b="1" dirty="0" smtClean="0">
                <a:sym typeface="Wingdings" pitchFamily="2" charset="2"/>
              </a:rPr>
              <a:t> </a:t>
            </a:r>
            <a:r>
              <a:rPr lang="ko-KR" altLang="en-US" sz="1400" b="1" dirty="0" smtClean="0">
                <a:sym typeface="Wingdings" pitchFamily="2" charset="2"/>
              </a:rPr>
              <a:t>원천참조 테이블에서 데이터가 변경됐을 </a:t>
            </a:r>
            <a:endParaRPr lang="en-US" altLang="ko-KR" sz="1400" b="1" dirty="0" smtClean="0">
              <a:sym typeface="Wingdings" pitchFamily="2" charset="2"/>
            </a:endParaRPr>
          </a:p>
          <a:p>
            <a:r>
              <a:rPr lang="en-US" altLang="ko-KR" sz="1400" b="1" dirty="0">
                <a:sym typeface="Wingdings" pitchFamily="2" charset="2"/>
              </a:rPr>
              <a:t> </a:t>
            </a:r>
            <a:r>
              <a:rPr lang="en-US" altLang="ko-KR" sz="1400" b="1" dirty="0" smtClean="0">
                <a:sym typeface="Wingdings" pitchFamily="2" charset="2"/>
              </a:rPr>
              <a:t>   </a:t>
            </a:r>
          </a:p>
          <a:p>
            <a:r>
              <a:rPr lang="en-US" altLang="ko-KR" sz="1400" b="1" dirty="0">
                <a:sym typeface="Wingdings" pitchFamily="2" charset="2"/>
              </a:rPr>
              <a:t> </a:t>
            </a:r>
            <a:r>
              <a:rPr lang="en-US" altLang="ko-KR" sz="1400" b="1" dirty="0" smtClean="0">
                <a:sym typeface="Wingdings" pitchFamily="2" charset="2"/>
              </a:rPr>
              <a:t>      </a:t>
            </a:r>
            <a:r>
              <a:rPr lang="ko-KR" altLang="en-US" sz="1400" b="1" dirty="0" smtClean="0">
                <a:sym typeface="Wingdings" pitchFamily="2" charset="2"/>
              </a:rPr>
              <a:t>경우에는 새로 데이터를 가져와야 함</a:t>
            </a:r>
            <a:r>
              <a:rPr lang="en-US" altLang="ko-KR" sz="1400" b="1" dirty="0" smtClean="0">
                <a:sym typeface="Wingdings" pitchFamily="2" charset="2"/>
              </a:rPr>
              <a:t>. </a:t>
            </a:r>
            <a:r>
              <a:rPr lang="ko-KR" altLang="en-US" sz="1400" b="1" dirty="0" smtClean="0">
                <a:sym typeface="Wingdings" pitchFamily="2" charset="2"/>
              </a:rPr>
              <a:t>이러한 역할을 수행하는 것이 </a:t>
            </a:r>
            <a:r>
              <a:rPr lang="en-US" altLang="ko-KR" sz="1400" b="1" dirty="0" smtClean="0">
                <a:sym typeface="Wingdings" pitchFamily="2" charset="2"/>
              </a:rPr>
              <a:t>RELIES_ON </a:t>
            </a:r>
            <a:r>
              <a:rPr lang="ko-KR" altLang="en-US" sz="1400" b="1" dirty="0" smtClean="0">
                <a:sym typeface="Wingdings" pitchFamily="2" charset="2"/>
              </a:rPr>
              <a:t>절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RESULT CACHE </a:t>
            </a:r>
            <a:r>
              <a:rPr lang="ko-KR" altLang="en-US" sz="1400" b="1" dirty="0" smtClean="0"/>
              <a:t>기능 사용 정보 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en-US" altLang="ko-KR" sz="1400" b="1" dirty="0" smtClean="0"/>
              <a:t>V$RESULT_CACHE_STATISTICS </a:t>
            </a:r>
            <a:r>
              <a:rPr lang="ko-KR" altLang="en-US" sz="1400" b="1" dirty="0" smtClean="0"/>
              <a:t>시스템 </a:t>
            </a:r>
            <a:r>
              <a:rPr lang="ko-KR" altLang="en-US" sz="1400" b="1" dirty="0" err="1" smtClean="0"/>
              <a:t>뷰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2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병렬 처리란</a:t>
            </a:r>
            <a:r>
              <a:rPr lang="en-US" altLang="ko-KR" sz="1600" b="1" dirty="0" smtClean="0"/>
              <a:t>?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병렬 처리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하나의 작업을 처리하기 위해 동시에 여러 개의 프로세스를 띄워 분할해서 처리하는 </a:t>
            </a:r>
            <a:r>
              <a:rPr lang="ko-KR" altLang="en-US" sz="1400" b="1" dirty="0" smtClean="0"/>
              <a:t>것</a:t>
            </a:r>
            <a:endParaRPr lang="en-US" altLang="ko-KR" sz="1400" b="1" dirty="0" smtClean="0"/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많은 데이터를 처리 시 병렬 처리를 하면 수행 성능이 극대화 됨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하지만 과도한 사용은 역효과를 불러옴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ko-KR" altLang="en-US" sz="1400" b="1" dirty="0" smtClean="0">
                <a:sym typeface="Wingdings" pitchFamily="2" charset="2"/>
              </a:rPr>
              <a:t>병렬 처리시 사용할 수 있는 병렬 프로세스 개수가 유한하므로 </a:t>
            </a:r>
            <a:endParaRPr lang="en-US" altLang="ko-KR" sz="1400" b="1" dirty="0" smtClean="0">
              <a:sym typeface="Wingdings" pitchFamily="2" charset="2"/>
            </a:endParaRPr>
          </a:p>
          <a:p>
            <a:r>
              <a:rPr lang="en-US" altLang="ko-KR" sz="1400" b="1" dirty="0">
                <a:sym typeface="Wingdings" pitchFamily="2" charset="2"/>
              </a:rPr>
              <a:t> </a:t>
            </a:r>
            <a:r>
              <a:rPr lang="en-US" altLang="ko-KR" sz="1400" b="1" dirty="0" smtClean="0">
                <a:sym typeface="Wingdings" pitchFamily="2" charset="2"/>
              </a:rPr>
              <a:t> </a:t>
            </a:r>
          </a:p>
          <a:p>
            <a:r>
              <a:rPr lang="en-US" altLang="ko-KR" sz="1400" b="1" dirty="0">
                <a:sym typeface="Wingdings" pitchFamily="2" charset="2"/>
              </a:rPr>
              <a:t> </a:t>
            </a:r>
            <a:r>
              <a:rPr lang="en-US" altLang="ko-KR" sz="1400" b="1" dirty="0" smtClean="0">
                <a:sym typeface="Wingdings" pitchFamily="2" charset="2"/>
              </a:rPr>
              <a:t>       </a:t>
            </a:r>
            <a:r>
              <a:rPr lang="ko-KR" altLang="en-US" sz="1400" b="1" dirty="0" smtClean="0">
                <a:sym typeface="Wingdings" pitchFamily="2" charset="2"/>
              </a:rPr>
              <a:t>동시에 과도한 작업 시 정체 유발</a:t>
            </a:r>
            <a:endParaRPr lang="en-US" altLang="ko-KR" sz="1400" b="1" dirty="0" smtClean="0">
              <a:sym typeface="Wingdings" pitchFamily="2" charset="2"/>
            </a:endParaRPr>
          </a:p>
          <a:p>
            <a:r>
              <a:rPr lang="ko-KR" altLang="en-US" sz="1400" b="1" dirty="0" smtClean="0">
                <a:sym typeface="Wingdings" pitchFamily="2" charset="2"/>
              </a:rPr>
              <a:t> </a:t>
            </a:r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4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ALTER SESSION</a:t>
            </a:r>
            <a:r>
              <a:rPr lang="ko-KR" altLang="en-US" sz="1600" b="1" dirty="0" smtClean="0"/>
              <a:t>을 사용하는 방법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병렬 처리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/>
              <a:t> </a:t>
            </a:r>
            <a:r>
              <a:rPr lang="fr-FR" altLang="ko-KR" sz="1400" b="1" dirty="0"/>
              <a:t>ALTER SESSION  ENABLE  PARALLEL QUERY </a:t>
            </a:r>
            <a:endParaRPr lang="fr-FR" altLang="ko-KR" sz="1400" b="1" dirty="0" smtClean="0"/>
          </a:p>
          <a:p>
            <a:endParaRPr lang="fr-FR" altLang="ko-KR" sz="1400" b="1" dirty="0">
              <a:sym typeface="Wingdings" pitchFamily="2" charset="2"/>
            </a:endParaRPr>
          </a:p>
          <a:p>
            <a:r>
              <a:rPr lang="fr-FR" altLang="ko-KR" sz="1400" b="1" dirty="0" smtClean="0">
                <a:sym typeface="Wingdings" pitchFamily="2" charset="2"/>
              </a:rPr>
              <a:t>     </a:t>
            </a:r>
            <a:r>
              <a:rPr lang="ko-KR" altLang="en-US" sz="1400" b="1" dirty="0" smtClean="0">
                <a:sym typeface="Wingdings" pitchFamily="2" charset="2"/>
              </a:rPr>
              <a:t>병렬 쿼리 옵션을 활성화 </a:t>
            </a:r>
            <a:r>
              <a:rPr lang="en-US" altLang="ko-KR" sz="1400" b="1" dirty="0" smtClean="0">
                <a:sym typeface="Wingdings" pitchFamily="2" charset="2"/>
              </a:rPr>
              <a:t>(</a:t>
            </a:r>
            <a:r>
              <a:rPr lang="ko-KR" altLang="en-US" sz="1400" b="1" dirty="0" smtClean="0">
                <a:sym typeface="Wingdings" pitchFamily="2" charset="2"/>
              </a:rPr>
              <a:t>디폴트로 활성화 상태임</a:t>
            </a:r>
            <a:r>
              <a:rPr lang="en-US" altLang="ko-KR" sz="1400" b="1" dirty="0" smtClean="0">
                <a:sym typeface="Wingdings" pitchFamily="2" charset="2"/>
              </a:rPr>
              <a:t>)</a:t>
            </a:r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ALTER SESSION  FORCE PARALLEL QUERY  PARALLEL  degree</a:t>
            </a:r>
            <a:r>
              <a:rPr lang="ko-KR" altLang="ko-KR" sz="1400" b="1" dirty="0"/>
              <a:t>수</a:t>
            </a:r>
            <a:endParaRPr lang="ko-KR" altLang="ko-KR" sz="1400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en-US" altLang="ko-KR" sz="1400" dirty="0" smtClean="0">
                <a:sym typeface="Wingdings" pitchFamily="2" charset="2"/>
              </a:rPr>
              <a:t> degree</a:t>
            </a:r>
            <a:r>
              <a:rPr lang="ko-KR" altLang="en-US" sz="1400" dirty="0" smtClean="0">
                <a:sym typeface="Wingdings" pitchFamily="2" charset="2"/>
              </a:rPr>
              <a:t>수 만큼 병렬 프로세스를 띄워 쿼리를 수행</a:t>
            </a:r>
            <a:endParaRPr lang="en-US" altLang="ko-KR" sz="1400" dirty="0" smtClean="0">
              <a:sym typeface="Wingdings" pitchFamily="2" charset="2"/>
            </a:endParaRPr>
          </a:p>
          <a:p>
            <a:endParaRPr lang="en-US" altLang="ko-KR" sz="1400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ALTER SESSION  DISABLE  PARALLEL QUERY 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ko-KR" altLang="en-US" sz="1400" b="1" dirty="0" smtClean="0">
                <a:sym typeface="Wingdings" pitchFamily="2" charset="2"/>
              </a:rPr>
              <a:t>병렬 쿼리 옵션 비활성화</a:t>
            </a:r>
            <a:endParaRPr lang="en-US" altLang="ko-KR" sz="1400" b="1" dirty="0">
              <a:sym typeface="Wingdings" pitchFamily="2" charset="2"/>
            </a:endParaRPr>
          </a:p>
          <a:p>
            <a:endParaRPr lang="en-US" altLang="ko-KR" sz="1400" b="1" dirty="0" smtClean="0">
              <a:sym typeface="Wingdings" pitchFamily="2" charset="2"/>
            </a:endParaRPr>
          </a:p>
          <a:p>
            <a:r>
              <a:rPr lang="ko-KR" altLang="en-US" sz="1400" b="1" dirty="0" smtClean="0">
                <a:sym typeface="Wingdings" pitchFamily="2" charset="2"/>
              </a:rPr>
              <a:t> </a:t>
            </a:r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7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PARALLEL </a:t>
            </a:r>
            <a:r>
              <a:rPr lang="ko-KR" altLang="en-US" sz="1600" b="1" dirty="0" smtClean="0"/>
              <a:t>힌트를 사용하는 방법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병렬 처리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/>
              <a:t> /*+ PARALLEL ( </a:t>
            </a:r>
            <a:r>
              <a:rPr lang="ko-KR" altLang="ko-KR" sz="1400" b="1" dirty="0"/>
              <a:t>테이블명</a:t>
            </a:r>
            <a:r>
              <a:rPr lang="en-US" altLang="ko-KR" sz="1400" b="1" dirty="0"/>
              <a:t> degree</a:t>
            </a:r>
            <a:r>
              <a:rPr lang="ko-KR" altLang="ko-KR" sz="1400" b="1" dirty="0"/>
              <a:t>수</a:t>
            </a:r>
            <a:r>
              <a:rPr lang="en-US" altLang="ko-KR" sz="1400" b="1" dirty="0"/>
              <a:t>) */</a:t>
            </a:r>
            <a:r>
              <a:rPr lang="fr-FR" altLang="ko-KR" sz="1400" b="1" dirty="0" smtClean="0"/>
              <a:t> </a:t>
            </a:r>
          </a:p>
          <a:p>
            <a:endParaRPr lang="fr-FR" altLang="ko-KR" sz="1400" b="1" dirty="0">
              <a:sym typeface="Wingdings" pitchFamily="2" charset="2"/>
            </a:endParaRPr>
          </a:p>
          <a:p>
            <a:r>
              <a:rPr lang="fr-FR" altLang="ko-KR" sz="1400" b="1" dirty="0" smtClean="0">
                <a:sym typeface="Wingdings" pitchFamily="2" charset="2"/>
              </a:rPr>
              <a:t>     </a:t>
            </a:r>
            <a:r>
              <a:rPr lang="ko-KR" altLang="en-US" sz="1400" b="1" dirty="0" smtClean="0">
                <a:sym typeface="Wingdings" pitchFamily="2" charset="2"/>
              </a:rPr>
              <a:t>쿼리 문</a:t>
            </a:r>
            <a:r>
              <a:rPr lang="en-US" altLang="ko-KR" sz="1400" b="1" dirty="0" smtClean="0">
                <a:sym typeface="Wingdings" pitchFamily="2" charset="2"/>
              </a:rPr>
              <a:t>(SELECT</a:t>
            </a:r>
            <a:r>
              <a:rPr lang="ko-KR" altLang="en-US" sz="1400" b="1" dirty="0" smtClean="0">
                <a:sym typeface="Wingdings" pitchFamily="2" charset="2"/>
              </a:rPr>
              <a:t>문</a:t>
            </a:r>
            <a:r>
              <a:rPr lang="en-US" altLang="ko-KR" sz="1400" b="1" dirty="0" smtClean="0">
                <a:sym typeface="Wingdings" pitchFamily="2" charset="2"/>
              </a:rPr>
              <a:t>)</a:t>
            </a:r>
            <a:r>
              <a:rPr lang="ko-KR" altLang="en-US" sz="1400" b="1" dirty="0" smtClean="0">
                <a:sym typeface="Wingdings" pitchFamily="2" charset="2"/>
              </a:rPr>
              <a:t>에 직접 </a:t>
            </a:r>
            <a:r>
              <a:rPr lang="en-US" altLang="ko-KR" sz="1400" b="1" dirty="0" smtClean="0">
                <a:sym typeface="Wingdings" pitchFamily="2" charset="2"/>
              </a:rPr>
              <a:t>PARALLEL</a:t>
            </a:r>
            <a:r>
              <a:rPr lang="ko-KR" altLang="en-US" sz="1400" b="1" dirty="0" smtClean="0">
                <a:sym typeface="Wingdings" pitchFamily="2" charset="2"/>
              </a:rPr>
              <a:t>이라는 병렬 힌트를 준다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사용 예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 </a:t>
            </a:r>
            <a:r>
              <a:rPr lang="en-US" altLang="ko-KR" sz="1400" dirty="0"/>
              <a:t>SELECT </a:t>
            </a:r>
            <a:r>
              <a:rPr lang="en-US" altLang="ko-KR" sz="1400" b="1" dirty="0"/>
              <a:t>/*+ PARALLEL (a 4), PARALLEL(b 4) */</a:t>
            </a:r>
            <a:endParaRPr lang="ko-KR" altLang="ko-KR" sz="1400" dirty="0"/>
          </a:p>
          <a:p>
            <a:r>
              <a:rPr lang="en-US" altLang="ko-KR" sz="1400" dirty="0"/>
              <a:t>       </a:t>
            </a:r>
            <a:r>
              <a:rPr lang="en-US" altLang="ko-KR" sz="1400" dirty="0" smtClean="0"/>
              <a:t>       a.column1</a:t>
            </a:r>
            <a:r>
              <a:rPr lang="en-US" altLang="ko-KR" sz="1400" dirty="0"/>
              <a:t>, a.column2, …</a:t>
            </a:r>
            <a:endParaRPr lang="ko-KR" altLang="ko-KR" sz="1400" dirty="0"/>
          </a:p>
          <a:p>
            <a:r>
              <a:rPr lang="en-US" altLang="ko-KR" sz="1400" dirty="0" smtClean="0"/>
              <a:t>     FROM </a:t>
            </a:r>
            <a:r>
              <a:rPr lang="en-US" altLang="ko-KR" sz="1400" dirty="0"/>
              <a:t>TABELA a,</a:t>
            </a:r>
            <a:endParaRPr lang="ko-KR" altLang="ko-KR" sz="1400" dirty="0"/>
          </a:p>
          <a:p>
            <a:r>
              <a:rPr lang="en-US" altLang="ko-KR" sz="1400" dirty="0"/>
              <a:t>      </a:t>
            </a:r>
            <a:r>
              <a:rPr lang="en-US" altLang="ko-KR" sz="1400" dirty="0" smtClean="0"/>
              <a:t>        </a:t>
            </a:r>
            <a:r>
              <a:rPr lang="en-US" altLang="ko-KR" sz="1400" dirty="0"/>
              <a:t>TABLEB b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WHERE </a:t>
            </a:r>
            <a:r>
              <a:rPr lang="en-US" altLang="ko-KR" sz="1400" dirty="0"/>
              <a:t>a.column_1 = b.column_1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    </a:t>
            </a:r>
            <a:r>
              <a:rPr lang="en-US" altLang="ko-KR" sz="1400" dirty="0"/>
              <a:t>AND ….</a:t>
            </a:r>
            <a:endParaRPr lang="ko-KR" altLang="ko-KR" sz="1400" dirty="0"/>
          </a:p>
          <a:p>
            <a:endParaRPr lang="en-US" altLang="ko-KR" sz="1400" b="1" dirty="0" smtClean="0">
              <a:sym typeface="Wingdings" pitchFamily="2" charset="2"/>
            </a:endParaRPr>
          </a:p>
          <a:p>
            <a:r>
              <a:rPr lang="ko-KR" altLang="en-US" sz="1400" b="1" dirty="0" smtClean="0">
                <a:sym typeface="Wingdings" pitchFamily="2" charset="2"/>
              </a:rPr>
              <a:t> </a:t>
            </a:r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병렬 </a:t>
            </a:r>
            <a:r>
              <a:rPr lang="en-US" altLang="ko-KR" sz="1600" b="1" dirty="0" smtClean="0"/>
              <a:t>DML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병렬 처리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쿼리 뿐만 아니라 </a:t>
            </a:r>
            <a:r>
              <a:rPr lang="en-US" altLang="ko-KR" sz="1400" b="1" dirty="0" smtClean="0"/>
              <a:t>INSERT, UPDATE, DELETE, MERGE </a:t>
            </a:r>
            <a:r>
              <a:rPr lang="ko-KR" altLang="en-US" sz="1400" b="1" dirty="0" smtClean="0"/>
              <a:t>문 실행 시 병렬 처리 가능</a:t>
            </a:r>
            <a:endParaRPr lang="en-US" altLang="ko-KR" sz="1400" b="1" dirty="0" smtClean="0"/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ALTER SESSION  ENABLE  PARALLEL DML 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</a:t>
            </a:r>
            <a:r>
              <a:rPr lang="en-US" altLang="ko-KR" sz="1400" b="1" dirty="0" smtClean="0">
                <a:sym typeface="Wingdings" pitchFamily="2" charset="2"/>
              </a:rPr>
              <a:t> DML</a:t>
            </a:r>
            <a:r>
              <a:rPr lang="ko-KR" altLang="en-US" sz="1400" b="1" dirty="0" smtClean="0">
                <a:sym typeface="Wingdings" pitchFamily="2" charset="2"/>
              </a:rPr>
              <a:t>문 실행 시 병렬 처리 활성화 </a:t>
            </a:r>
            <a:r>
              <a:rPr lang="en-US" altLang="ko-KR" sz="1400" b="1" dirty="0" smtClean="0">
                <a:sym typeface="Wingdings" pitchFamily="2" charset="2"/>
              </a:rPr>
              <a:t>(</a:t>
            </a:r>
            <a:r>
              <a:rPr lang="ko-KR" altLang="en-US" sz="1400" b="1" dirty="0" smtClean="0">
                <a:sym typeface="Wingdings" pitchFamily="2" charset="2"/>
              </a:rPr>
              <a:t>디폴트는 비활성화</a:t>
            </a:r>
            <a:r>
              <a:rPr lang="en-US" altLang="ko-KR" sz="1400" b="1" dirty="0" smtClean="0">
                <a:sym typeface="Wingdings" pitchFamily="2" charset="2"/>
              </a:rPr>
              <a:t>)</a:t>
            </a:r>
            <a:endParaRPr lang="en-US" altLang="ko-KR" sz="1400" b="1" dirty="0" smtClean="0"/>
          </a:p>
          <a:p>
            <a:endParaRPr lang="en-US" altLang="ko-KR" sz="1400" b="1" dirty="0" smtClean="0">
              <a:sym typeface="Wingdings" pitchFamily="2" charset="2"/>
            </a:endParaRPr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ALTER SESSION  FORCE PARALLEL DML  PARALLEL  degree</a:t>
            </a:r>
            <a:r>
              <a:rPr lang="ko-KR" altLang="ko-KR" sz="1400" b="1" dirty="0" smtClean="0"/>
              <a:t>수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</a:t>
            </a:r>
            <a:r>
              <a:rPr lang="en-US" altLang="ko-KR" sz="1400" b="1" dirty="0" smtClean="0">
                <a:sym typeface="Wingdings" pitchFamily="2" charset="2"/>
              </a:rPr>
              <a:t> degree</a:t>
            </a:r>
            <a:r>
              <a:rPr lang="ko-KR" altLang="en-US" sz="1400" b="1" dirty="0" smtClean="0">
                <a:sym typeface="Wingdings" pitchFamily="2" charset="2"/>
              </a:rPr>
              <a:t>수 만큼 병렬 프로세스를 띄워 </a:t>
            </a:r>
            <a:r>
              <a:rPr lang="en-US" altLang="ko-KR" sz="1400" b="1" dirty="0" smtClean="0">
                <a:sym typeface="Wingdings" pitchFamily="2" charset="2"/>
              </a:rPr>
              <a:t>DML</a:t>
            </a:r>
            <a:r>
              <a:rPr lang="ko-KR" altLang="en-US" sz="1400" b="1" dirty="0" smtClean="0">
                <a:sym typeface="Wingdings" pitchFamily="2" charset="2"/>
              </a:rPr>
              <a:t>문 처리</a:t>
            </a:r>
            <a:r>
              <a:rPr lang="en-US" altLang="ko-KR" sz="1400" b="1" dirty="0" smtClean="0"/>
              <a:t> </a:t>
            </a:r>
            <a:endParaRPr lang="en-US" altLang="ko-KR" sz="1400" b="1" dirty="0"/>
          </a:p>
          <a:p>
            <a:endParaRPr lang="en-US" altLang="ko-KR" sz="1400" b="1" dirty="0" smtClean="0">
              <a:sym typeface="Wingdings" pitchFamily="2" charset="2"/>
            </a:endParaRPr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ALTER SESSION  DISABLE  PARALLEL DML </a:t>
            </a:r>
          </a:p>
          <a:p>
            <a:endParaRPr lang="en-US" altLang="ko-KR" sz="1400" b="1" dirty="0" smtClean="0">
              <a:sym typeface="Wingdings" pitchFamily="2" charset="2"/>
            </a:endParaRPr>
          </a:p>
          <a:p>
            <a:r>
              <a:rPr lang="en-US" altLang="ko-KR" sz="1400" dirty="0" smtClean="0">
                <a:sym typeface="Wingdings" pitchFamily="2" charset="2"/>
              </a:rPr>
              <a:t>     </a:t>
            </a:r>
            <a:r>
              <a:rPr lang="en-US" altLang="ko-KR" sz="1400" b="1" dirty="0">
                <a:sym typeface="Wingdings" pitchFamily="2" charset="2"/>
              </a:rPr>
              <a:t>DML</a:t>
            </a:r>
            <a:r>
              <a:rPr lang="ko-KR" altLang="en-US" sz="1400" b="1" dirty="0">
                <a:sym typeface="Wingdings" pitchFamily="2" charset="2"/>
              </a:rPr>
              <a:t>문 실행 시 병렬 처리 </a:t>
            </a:r>
            <a:r>
              <a:rPr lang="ko-KR" altLang="en-US" sz="1400" b="1" dirty="0" smtClean="0">
                <a:sym typeface="Wingdings" pitchFamily="2" charset="2"/>
              </a:rPr>
              <a:t>비활성화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2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병렬 </a:t>
            </a:r>
            <a:r>
              <a:rPr lang="en-US" altLang="ko-KR" sz="1600" b="1" dirty="0" smtClean="0"/>
              <a:t>DML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병렬 처리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사용 예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dirty="0" smtClean="0"/>
              <a:t>    </a:t>
            </a:r>
            <a:r>
              <a:rPr lang="en-US" altLang="ko-KR" sz="1200" dirty="0" smtClean="0">
                <a:solidFill>
                  <a:srgbClr val="FF0000"/>
                </a:solidFill>
              </a:rPr>
              <a:t>-- </a:t>
            </a:r>
            <a:r>
              <a:rPr lang="ko-KR" altLang="ko-KR" sz="1200" dirty="0">
                <a:solidFill>
                  <a:srgbClr val="FF0000"/>
                </a:solidFill>
              </a:rPr>
              <a:t>강제로 병렬 </a:t>
            </a:r>
            <a:r>
              <a:rPr lang="en-US" altLang="ko-KR" sz="1200" dirty="0">
                <a:solidFill>
                  <a:srgbClr val="FF0000"/>
                </a:solidFill>
              </a:rPr>
              <a:t>DML</a:t>
            </a:r>
            <a:r>
              <a:rPr lang="ko-KR" altLang="ko-KR" sz="1200" dirty="0">
                <a:solidFill>
                  <a:srgbClr val="FF0000"/>
                </a:solidFill>
              </a:rPr>
              <a:t>을 실행시키고</a:t>
            </a:r>
            <a:r>
              <a:rPr lang="en-US" altLang="ko-KR" sz="1200" dirty="0">
                <a:solidFill>
                  <a:srgbClr val="FF0000"/>
                </a:solidFill>
              </a:rPr>
              <a:t> degree </a:t>
            </a:r>
            <a:r>
              <a:rPr lang="ko-KR" altLang="ko-KR" sz="1200" dirty="0">
                <a:solidFill>
                  <a:srgbClr val="FF0000"/>
                </a:solidFill>
              </a:rPr>
              <a:t>수는</a:t>
            </a:r>
            <a:r>
              <a:rPr lang="en-US" altLang="ko-KR" sz="1200" dirty="0">
                <a:solidFill>
                  <a:srgbClr val="FF0000"/>
                </a:solidFill>
              </a:rPr>
              <a:t> 4</a:t>
            </a:r>
            <a:r>
              <a:rPr lang="ko-KR" altLang="ko-KR" sz="1200" dirty="0">
                <a:solidFill>
                  <a:srgbClr val="FF0000"/>
                </a:solidFill>
              </a:rPr>
              <a:t>로 설정했다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400" b="1" dirty="0" smtClean="0"/>
              <a:t>    EXECUTE </a:t>
            </a:r>
            <a:r>
              <a:rPr lang="en-US" altLang="ko-KR" sz="1400" b="1" dirty="0"/>
              <a:t>IMMEDIATE 'ALTER SESSION FORCE PARALLEL DML PARALLEL 4';</a:t>
            </a:r>
            <a:endParaRPr lang="ko-KR" altLang="ko-KR" sz="1400" dirty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5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병렬 처리 시 주의사항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병렬 처리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/>
              <a:t> </a:t>
            </a:r>
            <a:r>
              <a:rPr lang="ko-KR" altLang="ko-KR" sz="1400" b="1" dirty="0"/>
              <a:t>응답속도가 빠른</a:t>
            </a:r>
            <a:r>
              <a:rPr lang="en-US" altLang="ko-KR" sz="1400" b="1" dirty="0"/>
              <a:t> SQL</a:t>
            </a:r>
            <a:r>
              <a:rPr lang="ko-KR" altLang="ko-KR" sz="1400" b="1" dirty="0"/>
              <a:t>문에는 </a:t>
            </a:r>
            <a:r>
              <a:rPr lang="ko-KR" altLang="ko-KR" sz="1400" b="1" cap="all" dirty="0"/>
              <a:t>병렬 처리</a:t>
            </a:r>
            <a:r>
              <a:rPr lang="ko-KR" altLang="ko-KR" sz="1400" b="1" dirty="0"/>
              <a:t>를 하지 </a:t>
            </a:r>
            <a:r>
              <a:rPr lang="ko-KR" altLang="ko-KR" sz="1400" b="1" dirty="0" smtClean="0"/>
              <a:t>않는다</a:t>
            </a:r>
            <a:r>
              <a:rPr lang="en-US" altLang="ko-KR" sz="1400" b="1" dirty="0" smtClean="0"/>
              <a:t> </a:t>
            </a:r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ko-KR" sz="1400" b="1" dirty="0"/>
              <a:t>병렬 프로세스</a:t>
            </a:r>
            <a:r>
              <a:rPr lang="en-US" altLang="ko-KR" sz="1400" b="1" dirty="0"/>
              <a:t>(degree) </a:t>
            </a:r>
            <a:r>
              <a:rPr lang="ko-KR" altLang="ko-KR" sz="1400" b="1" dirty="0"/>
              <a:t>수를 적절히 </a:t>
            </a:r>
            <a:r>
              <a:rPr lang="ko-KR" altLang="ko-KR" sz="1400" b="1" dirty="0" smtClean="0"/>
              <a:t>사용</a:t>
            </a:r>
            <a:r>
              <a:rPr lang="en-US" altLang="ko-KR" sz="1400" b="1" dirty="0" smtClean="0"/>
              <a:t>  </a:t>
            </a:r>
            <a:endParaRPr lang="ko-KR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ko-KR" sz="1400" b="1" dirty="0"/>
              <a:t>병렬</a:t>
            </a:r>
            <a:r>
              <a:rPr lang="en-US" altLang="ko-KR" sz="1400" b="1" dirty="0"/>
              <a:t> DML </a:t>
            </a:r>
            <a:r>
              <a:rPr lang="ko-KR" altLang="ko-KR" sz="1400" b="1" dirty="0"/>
              <a:t>처리 시 반드시 처리가 끝난 뒤에는</a:t>
            </a:r>
            <a:r>
              <a:rPr lang="en-US" altLang="ko-KR" sz="1400" b="1" dirty="0"/>
              <a:t> DML </a:t>
            </a:r>
            <a:r>
              <a:rPr lang="ko-KR" altLang="ko-KR" sz="1400" b="1" dirty="0"/>
              <a:t>옵션을 </a:t>
            </a:r>
            <a:r>
              <a:rPr lang="ko-KR" altLang="ko-KR" sz="1400" b="1" dirty="0" smtClean="0"/>
              <a:t>비활성화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INSERT~SELECT </a:t>
            </a:r>
            <a:r>
              <a:rPr lang="ko-KR" altLang="ko-KR" sz="1400" b="1" dirty="0"/>
              <a:t>문 처럼</a:t>
            </a:r>
            <a:r>
              <a:rPr lang="en-US" altLang="ko-KR" sz="1400" b="1" dirty="0"/>
              <a:t> SELECT</a:t>
            </a:r>
            <a:r>
              <a:rPr lang="ko-KR" altLang="ko-KR" sz="1400" b="1" dirty="0"/>
              <a:t>문이 있으면 병렬</a:t>
            </a:r>
            <a:r>
              <a:rPr lang="en-US" altLang="ko-KR" sz="1400" b="1" dirty="0"/>
              <a:t> DML </a:t>
            </a:r>
            <a:r>
              <a:rPr lang="ko-KR" altLang="ko-KR" sz="1400" b="1" dirty="0"/>
              <a:t>뿐만 아니라 </a:t>
            </a:r>
            <a:endParaRPr lang="en-US" altLang="ko-KR" sz="1400" b="1" dirty="0" smtClean="0"/>
          </a:p>
          <a:p>
            <a:endParaRPr lang="en-US" altLang="ko-KR" sz="1400" b="1" cap="all" dirty="0"/>
          </a:p>
          <a:p>
            <a:r>
              <a:rPr lang="en-US" altLang="ko-KR" sz="1400" b="1" cap="all" dirty="0" smtClean="0"/>
              <a:t>   </a:t>
            </a:r>
            <a:r>
              <a:rPr lang="ko-KR" altLang="ko-KR" sz="1400" b="1" cap="all" dirty="0" smtClean="0"/>
              <a:t>병렬 </a:t>
            </a:r>
            <a:r>
              <a:rPr lang="ko-KR" altLang="ko-KR" sz="1400" b="1" cap="all" dirty="0"/>
              <a:t>쿼리</a:t>
            </a:r>
            <a:r>
              <a:rPr lang="ko-KR" altLang="ko-KR" sz="1400" b="1" dirty="0"/>
              <a:t> 기능도 함께 </a:t>
            </a:r>
            <a:r>
              <a:rPr lang="ko-KR" altLang="ko-KR" sz="1400" b="1" dirty="0" smtClean="0"/>
              <a:t>사용</a:t>
            </a:r>
            <a:endParaRPr lang="ko-KR" altLang="ko-KR" sz="1400" dirty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형 설명선 11"/>
          <p:cNvSpPr/>
          <p:nvPr/>
        </p:nvSpPr>
        <p:spPr>
          <a:xfrm>
            <a:off x="899592" y="2844225"/>
            <a:ext cx="792088" cy="576064"/>
          </a:xfrm>
          <a:prstGeom prst="wedgeEllipseCallout">
            <a:avLst>
              <a:gd name="adj1" fmla="val 37358"/>
              <a:gd name="adj2" fmla="val 60696"/>
            </a:avLst>
          </a:prstGeom>
          <a:solidFill>
            <a:srgbClr val="F84818"/>
          </a:solidFill>
          <a:ln w="3810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0528" y="28442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84818"/>
                </a:solidFill>
              </a:rPr>
              <a:t>PL/SQL </a:t>
            </a:r>
            <a:r>
              <a:rPr lang="ko-KR" altLang="en-US" sz="3200" b="1" dirty="0">
                <a:solidFill>
                  <a:srgbClr val="F84818"/>
                </a:solidFill>
              </a:rPr>
              <a:t>성능 향상 기법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440160" y="3509719"/>
            <a:ext cx="6552728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528" y="35817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넷째 </a:t>
            </a:r>
            <a:r>
              <a:rPr lang="ko-KR" altLang="en-US" sz="1600" dirty="0"/>
              <a:t>마당</a:t>
            </a:r>
            <a:r>
              <a:rPr lang="en-US" altLang="ko-KR" sz="1600" dirty="0"/>
              <a:t>. </a:t>
            </a:r>
            <a:r>
              <a:rPr lang="ko-KR" altLang="en-US" sz="1600" dirty="0"/>
              <a:t>실무 능력을 높이는 </a:t>
            </a:r>
            <a:r>
              <a:rPr lang="ko-KR" altLang="en-US" sz="1600" dirty="0" err="1"/>
              <a:t>오라클</a:t>
            </a:r>
            <a:r>
              <a:rPr lang="ko-KR" altLang="en-US" sz="1600" dirty="0"/>
              <a:t> 프로그래밍 기법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4096" y="2916233"/>
            <a:ext cx="89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16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장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5508104" y="3802348"/>
            <a:ext cx="861642" cy="447056"/>
            <a:chOff x="395536" y="1757809"/>
            <a:chExt cx="720080" cy="476672"/>
          </a:xfrm>
        </p:grpSpPr>
        <p:sp>
          <p:nvSpPr>
            <p:cNvPr id="11" name="순서도: 처리 10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5536" y="1772816"/>
              <a:ext cx="7200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6300192" y="3802348"/>
            <a:ext cx="266429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b="1" dirty="0" smtClean="0"/>
              <a:t>일괄 처리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함수 성능 향상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병렬 처리</a:t>
            </a:r>
            <a:endParaRPr lang="en-US" altLang="ko-KR" sz="2000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5508104" y="4465428"/>
            <a:ext cx="861642" cy="475740"/>
            <a:chOff x="395536" y="1757809"/>
            <a:chExt cx="720080" cy="507256"/>
          </a:xfrm>
        </p:grpSpPr>
        <p:sp>
          <p:nvSpPr>
            <p:cNvPr id="34" name="순서도: 처리 33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7503" y="621944"/>
            <a:ext cx="8064897" cy="523220"/>
          </a:xfrm>
          <a:prstGeom prst="rect">
            <a:avLst/>
          </a:prstGeom>
          <a:noFill/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/>
              <a:t>PL/SQL </a:t>
            </a:r>
            <a:r>
              <a:rPr lang="ko-KR" altLang="en-US" sz="2800" b="1" dirty="0"/>
              <a:t>성능 향상 기법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5508104" y="5113500"/>
            <a:ext cx="861642" cy="475740"/>
            <a:chOff x="395536" y="1757809"/>
            <a:chExt cx="720080" cy="507256"/>
          </a:xfrm>
        </p:grpSpPr>
        <p:sp>
          <p:nvSpPr>
            <p:cNvPr id="16" name="순서도: 처리 15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개요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일괄 처리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DB </a:t>
            </a:r>
            <a:r>
              <a:rPr lang="ko-KR" altLang="en-US" sz="1400" b="1" dirty="0" smtClean="0"/>
              <a:t>상에서 대량의 데이터 처리 시 성능 저하 발생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ko-KR" altLang="en-US" sz="1400" b="1" dirty="0" smtClean="0">
                <a:sym typeface="Wingdings" pitchFamily="2" charset="2"/>
              </a:rPr>
              <a:t>작업 시간이 오래 걸린다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일반적인 성능 향상 기법 </a:t>
            </a:r>
            <a:r>
              <a:rPr lang="en-US" altLang="ko-KR" sz="1400" b="1" dirty="0" smtClean="0">
                <a:sym typeface="Wingdings" pitchFamily="2" charset="2"/>
              </a:rPr>
              <a:t> SQL </a:t>
            </a:r>
            <a:r>
              <a:rPr lang="ko-KR" altLang="en-US" sz="1400" b="1" dirty="0" smtClean="0">
                <a:sym typeface="Wingdings" pitchFamily="2" charset="2"/>
              </a:rPr>
              <a:t>튜닝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SQL </a:t>
            </a:r>
            <a:r>
              <a:rPr lang="ko-KR" altLang="en-US" sz="1400" b="1" dirty="0" smtClean="0"/>
              <a:t>튜닝은 전문 튜너의 영역으로 수 많은 경험과 전문적 기술을 필요로 함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SQL </a:t>
            </a:r>
            <a:r>
              <a:rPr lang="ko-KR" altLang="en-US" sz="1400" b="1" dirty="0" smtClean="0"/>
              <a:t>튜닝 외에 개발자 입장에서 좀 더 빠른 성능을 발휘할 수 있는 </a:t>
            </a:r>
            <a:r>
              <a:rPr lang="en-US" altLang="ko-KR" sz="1400" b="1" dirty="0" smtClean="0"/>
              <a:t>PL/SQL </a:t>
            </a:r>
            <a:r>
              <a:rPr lang="ko-KR" altLang="en-US" sz="1400" b="1" dirty="0" smtClean="0"/>
              <a:t>기능을 살펴본다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BULK COLLECT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일괄 처리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/>
              <a:t>SELECT INTO</a:t>
            </a:r>
            <a:r>
              <a:rPr lang="ko-KR" altLang="ko-KR" sz="1400" b="1" dirty="0"/>
              <a:t>와</a:t>
            </a:r>
            <a:r>
              <a:rPr lang="en-US" altLang="ko-KR" sz="1400" b="1" dirty="0"/>
              <a:t> FETCH</a:t>
            </a:r>
            <a:r>
              <a:rPr lang="ko-KR" altLang="ko-KR" sz="1400" b="1" dirty="0"/>
              <a:t>문에서 </a:t>
            </a:r>
            <a:r>
              <a:rPr lang="ko-KR" altLang="ko-KR" sz="1400" b="1" dirty="0" smtClean="0"/>
              <a:t>사용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결과 로우 수가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개 이상일 때는 컬렉션 변수에 넣는다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일반적으로 반복문을 사용해 한 로우씩 변수에 값을 할당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BULK </a:t>
            </a:r>
            <a:r>
              <a:rPr lang="en-US" altLang="ko-KR" sz="1400" b="1" dirty="0"/>
              <a:t>COLLECT </a:t>
            </a:r>
            <a:r>
              <a:rPr lang="ko-KR" altLang="en-US" sz="1400" b="1" dirty="0"/>
              <a:t>절을 </a:t>
            </a:r>
            <a:r>
              <a:rPr lang="ko-KR" altLang="en-US" sz="1400" b="1" dirty="0" smtClean="0"/>
              <a:t>사용하면 한 번에 일괄 </a:t>
            </a:r>
            <a:r>
              <a:rPr lang="ko-KR" altLang="en-US" sz="1400" b="1" dirty="0"/>
              <a:t>처리</a:t>
            </a:r>
            <a:endParaRPr lang="en-US" altLang="ko-KR" sz="1400" b="1" dirty="0" smtClean="0"/>
          </a:p>
          <a:p>
            <a:endParaRPr lang="en-US" altLang="ko-KR" sz="1400" dirty="0" smtClean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BULK COLLECT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일괄 처리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877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사용 예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  -- </a:t>
            </a:r>
            <a:r>
              <a:rPr lang="ko-KR" altLang="ko-KR" sz="1200" dirty="0">
                <a:solidFill>
                  <a:srgbClr val="FF0000"/>
                </a:solidFill>
              </a:rPr>
              <a:t>커서 선언 </a:t>
            </a:r>
          </a:p>
          <a:p>
            <a:r>
              <a:rPr lang="en-US" altLang="ko-KR" sz="1200" dirty="0"/>
              <a:t>  CURSOR c1 IS</a:t>
            </a:r>
            <a:endParaRPr lang="ko-KR" altLang="ko-KR" sz="1200" dirty="0"/>
          </a:p>
          <a:p>
            <a:r>
              <a:rPr lang="en-US" altLang="ko-KR" sz="1200" dirty="0"/>
              <a:t>  SELECT </a:t>
            </a:r>
            <a:r>
              <a:rPr lang="en-US" altLang="ko-KR" sz="1200" dirty="0" err="1"/>
              <a:t>employee_id</a:t>
            </a:r>
            <a:endParaRPr lang="ko-KR" altLang="ko-KR" sz="1200" dirty="0"/>
          </a:p>
          <a:p>
            <a:r>
              <a:rPr lang="en-US" altLang="ko-KR" sz="1200" dirty="0"/>
              <a:t>   FROM emp_bulk</a:t>
            </a:r>
            <a:r>
              <a:rPr lang="en-US" altLang="ko-KR" sz="1200" dirty="0" smtClean="0"/>
              <a:t>;</a:t>
            </a:r>
          </a:p>
          <a:p>
            <a:endParaRPr lang="en-US" altLang="ko-KR" sz="1200" b="1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-- </a:t>
            </a:r>
            <a:r>
              <a:rPr lang="ko-KR" altLang="ko-KR" sz="1200" dirty="0">
                <a:solidFill>
                  <a:srgbClr val="FF0000"/>
                </a:solidFill>
              </a:rPr>
              <a:t>컬렉션 타입 선언</a:t>
            </a:r>
          </a:p>
          <a:p>
            <a:r>
              <a:rPr lang="en-US" altLang="ko-KR" sz="1200" b="1" dirty="0"/>
              <a:t>  TYPE bkEmpTP IS TABLE OF emp_bulk.employee_id%TYPE;</a:t>
            </a:r>
            <a:endParaRPr lang="ko-KR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>
                <a:solidFill>
                  <a:srgbClr val="FF0000"/>
                </a:solidFill>
              </a:rPr>
              <a:t>-- bkEmpTP </a:t>
            </a:r>
            <a:r>
              <a:rPr lang="ko-KR" altLang="ko-KR" sz="1200" dirty="0">
                <a:solidFill>
                  <a:srgbClr val="FF0000"/>
                </a:solidFill>
              </a:rPr>
              <a:t>형 변수 선언</a:t>
            </a:r>
          </a:p>
          <a:p>
            <a:r>
              <a:rPr lang="en-US" altLang="ko-KR" sz="1200" b="1" dirty="0"/>
              <a:t>  vnt_bkEmpTP  bkEmpTP</a:t>
            </a:r>
            <a:r>
              <a:rPr lang="en-US" altLang="ko-KR" sz="1200" b="1" dirty="0" smtClean="0"/>
              <a:t>;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…</a:t>
            </a:r>
          </a:p>
          <a:p>
            <a:endParaRPr lang="en-US" altLang="ko-KR" sz="1200" b="1" dirty="0"/>
          </a:p>
          <a:p>
            <a:r>
              <a:rPr lang="en-US" altLang="ko-KR" sz="1200" dirty="0" smtClean="0"/>
              <a:t>  OPEN </a:t>
            </a:r>
            <a:r>
              <a:rPr lang="en-US" altLang="ko-KR" sz="1200" dirty="0"/>
              <a:t>c1;</a:t>
            </a:r>
            <a:endParaRPr lang="ko-KR" altLang="ko-KR" sz="1200" dirty="0"/>
          </a:p>
          <a:p>
            <a:r>
              <a:rPr lang="en-US" altLang="ko-KR" sz="1200" dirty="0" smtClean="0"/>
              <a:t>  </a:t>
            </a:r>
            <a:r>
              <a:rPr lang="en-US" altLang="ko-KR" sz="1200" dirty="0" smtClean="0">
                <a:solidFill>
                  <a:srgbClr val="FF0000"/>
                </a:solidFill>
              </a:rPr>
              <a:t>-- </a:t>
            </a:r>
            <a:r>
              <a:rPr lang="ko-KR" altLang="ko-KR" sz="1200" dirty="0">
                <a:solidFill>
                  <a:srgbClr val="FF0000"/>
                </a:solidFill>
              </a:rPr>
              <a:t>루프를 돌리지 않는다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ko-KR" altLang="ko-KR" sz="1200" dirty="0">
              <a:solidFill>
                <a:srgbClr val="FF0000"/>
              </a:solidFill>
            </a:endParaRPr>
          </a:p>
          <a:p>
            <a:r>
              <a:rPr lang="en-US" altLang="ko-KR" sz="1200" b="1" dirty="0" smtClean="0"/>
              <a:t>  FETCH </a:t>
            </a:r>
            <a:r>
              <a:rPr lang="en-US" altLang="ko-KR" sz="1200" b="1" dirty="0"/>
              <a:t>c1  BULK COLLECT INTO  vnt_bkEmpTP;</a:t>
            </a:r>
            <a:endParaRPr lang="ko-KR" altLang="ko-KR" sz="1200" dirty="0"/>
          </a:p>
          <a:p>
            <a:r>
              <a:rPr lang="en-US" altLang="ko-KR" sz="1200" dirty="0"/>
              <a:t>  </a:t>
            </a:r>
            <a:endParaRPr lang="ko-KR" altLang="ko-KR" sz="1200" dirty="0"/>
          </a:p>
          <a:p>
            <a:r>
              <a:rPr lang="en-US" altLang="ko-KR" sz="1200" dirty="0"/>
              <a:t>  CLOSE c1</a:t>
            </a:r>
            <a:r>
              <a:rPr lang="en-US" altLang="ko-KR" sz="1200" dirty="0" smtClean="0"/>
              <a:t>;</a:t>
            </a:r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1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FOR ALL </a:t>
            </a:r>
            <a:r>
              <a:rPr lang="ko-KR" altLang="en-US" sz="1600" b="1" dirty="0" smtClean="0"/>
              <a:t>문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일괄 처리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0777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/>
              <a:t>INSERT, UPDATE, DELETE, MERGE </a:t>
            </a:r>
            <a:r>
              <a:rPr lang="ko-KR" altLang="ko-KR" sz="1400" b="1" dirty="0"/>
              <a:t>같은</a:t>
            </a:r>
            <a:r>
              <a:rPr lang="en-US" altLang="ko-KR" sz="1400" b="1" dirty="0"/>
              <a:t> DML</a:t>
            </a:r>
            <a:r>
              <a:rPr lang="ko-KR" altLang="ko-KR" sz="1400" b="1" dirty="0"/>
              <a:t>문과 함께 사용되어 </a:t>
            </a:r>
            <a:r>
              <a:rPr lang="ko-KR" altLang="ko-KR" sz="1400" b="1" dirty="0" smtClean="0"/>
              <a:t>일괄처리</a:t>
            </a:r>
            <a:r>
              <a:rPr lang="en-US" altLang="ko-KR" sz="1400" b="1" dirty="0" smtClean="0"/>
              <a:t>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ko-KR" altLang="en-US" sz="1400" b="1" dirty="0" smtClean="0">
                <a:sym typeface="Wingdings" pitchFamily="2" charset="2"/>
              </a:rPr>
              <a:t>성능이 좋음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사용 예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200" dirty="0" smtClean="0"/>
              <a:t>   </a:t>
            </a:r>
            <a:r>
              <a:rPr lang="en-US" altLang="ko-KR" sz="1200" dirty="0" smtClean="0">
                <a:solidFill>
                  <a:srgbClr val="FF0000"/>
                </a:solidFill>
              </a:rPr>
              <a:t>-- </a:t>
            </a:r>
            <a:r>
              <a:rPr lang="en-US" altLang="ko-KR" sz="1200" dirty="0">
                <a:solidFill>
                  <a:srgbClr val="FF0000"/>
                </a:solidFill>
              </a:rPr>
              <a:t>BULK COLLECT </a:t>
            </a:r>
            <a:r>
              <a:rPr lang="ko-KR" altLang="ko-KR" sz="1200" dirty="0">
                <a:solidFill>
                  <a:srgbClr val="FF0000"/>
                </a:solidFill>
              </a:rPr>
              <a:t>절을 사용해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</a:rPr>
              <a:t>vnt_BulkID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ko-KR" sz="1200" dirty="0">
                <a:solidFill>
                  <a:srgbClr val="FF0000"/>
                </a:solidFill>
              </a:rPr>
              <a:t>변수에 데이터 담기</a:t>
            </a:r>
          </a:p>
          <a:p>
            <a:r>
              <a:rPr lang="en-US" altLang="ko-KR" sz="1200" dirty="0" smtClean="0"/>
              <a:t>   FETCH </a:t>
            </a:r>
            <a:r>
              <a:rPr lang="en-US" altLang="ko-KR" sz="1200" dirty="0"/>
              <a:t>c1 BULK COLLECT INTO </a:t>
            </a:r>
            <a:r>
              <a:rPr lang="en-US" altLang="ko-KR" sz="1200" dirty="0" err="1"/>
              <a:t>vnt_BulkID</a:t>
            </a:r>
            <a:r>
              <a:rPr lang="en-US" altLang="ko-KR" sz="1200" dirty="0"/>
              <a:t>;</a:t>
            </a:r>
            <a:endParaRPr lang="ko-KR" altLang="ko-KR" sz="1200" dirty="0"/>
          </a:p>
          <a:p>
            <a:r>
              <a:rPr lang="en-US" altLang="ko-KR" sz="1200" dirty="0"/>
              <a:t>	</a:t>
            </a:r>
            <a:endParaRPr lang="ko-KR" altLang="ko-KR" sz="1200" dirty="0"/>
          </a:p>
          <a:p>
            <a:r>
              <a:rPr lang="en-US" altLang="ko-KR" sz="1200" dirty="0" smtClean="0"/>
              <a:t>   </a:t>
            </a:r>
            <a:r>
              <a:rPr lang="en-US" altLang="ko-KR" sz="1200" dirty="0" smtClean="0">
                <a:solidFill>
                  <a:srgbClr val="FF0000"/>
                </a:solidFill>
              </a:rPr>
              <a:t>-- </a:t>
            </a:r>
            <a:r>
              <a:rPr lang="ko-KR" altLang="ko-KR" sz="1200" dirty="0">
                <a:solidFill>
                  <a:srgbClr val="FF0000"/>
                </a:solidFill>
              </a:rPr>
              <a:t>루프를 돌리지 않고</a:t>
            </a:r>
            <a:r>
              <a:rPr lang="en-US" altLang="ko-KR" sz="1200" dirty="0">
                <a:solidFill>
                  <a:srgbClr val="FF0000"/>
                </a:solidFill>
              </a:rPr>
              <a:t> DELETE. </a:t>
            </a:r>
            <a:r>
              <a:rPr lang="en-US" altLang="ko-KR" sz="1200" dirty="0"/>
              <a:t>	</a:t>
            </a:r>
            <a:endParaRPr lang="ko-KR" altLang="ko-KR" sz="1200" dirty="0"/>
          </a:p>
          <a:p>
            <a:r>
              <a:rPr lang="en-US" altLang="ko-KR" sz="1200" b="1" dirty="0" smtClean="0"/>
              <a:t>   FORALL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IN </a:t>
            </a:r>
            <a:r>
              <a:rPr lang="en-US" altLang="ko-KR" sz="1200" b="1" dirty="0"/>
              <a:t>1..vnt_BulkID.COUNT</a:t>
            </a:r>
            <a:endParaRPr lang="ko-KR" altLang="ko-KR" sz="1200" dirty="0"/>
          </a:p>
          <a:p>
            <a:r>
              <a:rPr lang="en-US" altLang="ko-KR" sz="1200" b="1" dirty="0" smtClean="0"/>
              <a:t>        UPDATE </a:t>
            </a:r>
            <a:r>
              <a:rPr lang="en-US" altLang="ko-KR" sz="1200" b="1" dirty="0"/>
              <a:t>emp_bulk</a:t>
            </a:r>
            <a:endParaRPr lang="ko-KR" altLang="ko-KR" sz="1200" dirty="0"/>
          </a:p>
          <a:p>
            <a:r>
              <a:rPr lang="en-US" altLang="ko-KR" sz="1200" b="1" dirty="0"/>
              <a:t>        </a:t>
            </a:r>
            <a:r>
              <a:rPr lang="en-US" altLang="ko-KR" sz="1200" b="1" dirty="0" smtClean="0"/>
              <a:t>      </a:t>
            </a:r>
            <a:r>
              <a:rPr lang="en-US" altLang="ko-KR" sz="1200" b="1" dirty="0"/>
              <a:t>SET </a:t>
            </a:r>
            <a:r>
              <a:rPr lang="en-US" altLang="ko-KR" sz="1200" b="1" dirty="0" err="1"/>
              <a:t>retire_date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hire_date</a:t>
            </a:r>
            <a:endParaRPr lang="ko-KR" altLang="ko-KR" sz="1200" dirty="0"/>
          </a:p>
          <a:p>
            <a:r>
              <a:rPr lang="en-US" altLang="ko-KR" sz="1200" b="1" dirty="0" smtClean="0"/>
              <a:t>        WHERE </a:t>
            </a:r>
            <a:r>
              <a:rPr lang="en-US" altLang="ko-KR" sz="1200" b="1" dirty="0"/>
              <a:t>bulk_id = </a:t>
            </a:r>
            <a:r>
              <a:rPr lang="en-US" altLang="ko-KR" sz="1200" b="1" dirty="0" err="1"/>
              <a:t>vnt_BulkID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    </a:t>
            </a:r>
            <a:endParaRPr lang="ko-KR" altLang="ko-KR" sz="1200" dirty="0"/>
          </a:p>
          <a:p>
            <a:endParaRPr lang="en-US" altLang="ko-KR" sz="1400" dirty="0" smtClean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8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사용자 정의 함수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함수 성능 향상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자주 사용하는 기능을 함수로 만든다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ko-KR" altLang="en-US" sz="1400" b="1" dirty="0" smtClean="0">
                <a:sym typeface="Wingdings" pitchFamily="2" charset="2"/>
              </a:rPr>
              <a:t>재사용 가능</a:t>
            </a:r>
            <a:r>
              <a:rPr lang="en-US" altLang="ko-KR" sz="1400" b="1" dirty="0" smtClean="0">
                <a:sym typeface="Wingdings" pitchFamily="2" charset="2"/>
              </a:rPr>
              <a:t>, </a:t>
            </a:r>
            <a:r>
              <a:rPr lang="ko-KR" altLang="en-US" sz="1400" b="1" dirty="0" smtClean="0">
                <a:sym typeface="Wingdings" pitchFamily="2" charset="2"/>
              </a:rPr>
              <a:t>개발 편의성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함수의 과도한 사용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ko-KR" altLang="en-US" sz="1400" b="1" dirty="0" smtClean="0">
                <a:sym typeface="Wingdings" pitchFamily="2" charset="2"/>
              </a:rPr>
              <a:t>심각한 성능 저하를 초래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성능 저하 예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</a:t>
            </a:r>
            <a:r>
              <a:rPr lang="en-US" altLang="ko-KR" sz="1400" dirty="0" smtClean="0"/>
              <a:t>UPDATE </a:t>
            </a:r>
            <a:r>
              <a:rPr lang="en-US" altLang="ko-KR" sz="1400" dirty="0"/>
              <a:t>emp_bulk</a:t>
            </a:r>
            <a:endParaRPr lang="ko-KR" altLang="ko-KR" sz="1400" dirty="0"/>
          </a:p>
          <a:p>
            <a:r>
              <a:rPr lang="en-US" altLang="ko-KR" sz="1400" dirty="0"/>
              <a:t>     SET dep_name = </a:t>
            </a:r>
            <a:r>
              <a:rPr lang="en-US" altLang="ko-KR" sz="1400" b="1" dirty="0"/>
              <a:t>fn_get_depname_normal ( department_id )</a:t>
            </a:r>
            <a:endParaRPr lang="ko-KR" altLang="ko-KR" sz="1400" dirty="0"/>
          </a:p>
          <a:p>
            <a:r>
              <a:rPr lang="en-US" altLang="ko-KR" sz="1400" dirty="0"/>
              <a:t>   WHERE bulk_id BETWEEN 1 AND 1000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   </a:t>
            </a:r>
            <a:r>
              <a:rPr lang="en-US" altLang="ko-KR" sz="1400" dirty="0" smtClean="0">
                <a:sym typeface="Wingdings" pitchFamily="2" charset="2"/>
              </a:rPr>
              <a:t> </a:t>
            </a:r>
            <a:r>
              <a:rPr lang="ko-KR" altLang="en-US" sz="1400" b="1" dirty="0" smtClean="0">
                <a:sym typeface="Wingdings" pitchFamily="2" charset="2"/>
              </a:rPr>
              <a:t>동일한 </a:t>
            </a:r>
            <a:r>
              <a:rPr lang="en-US" altLang="ko-KR" sz="1400" b="1" dirty="0" smtClean="0">
                <a:sym typeface="Wingdings" pitchFamily="2" charset="2"/>
              </a:rPr>
              <a:t>department_id</a:t>
            </a:r>
            <a:r>
              <a:rPr lang="ko-KR" altLang="en-US" sz="1400" b="1" dirty="0" smtClean="0">
                <a:sym typeface="Wingdings" pitchFamily="2" charset="2"/>
              </a:rPr>
              <a:t>가 </a:t>
            </a:r>
            <a:r>
              <a:rPr lang="en-US" altLang="ko-KR" sz="1400" b="1" dirty="0" smtClean="0">
                <a:sym typeface="Wingdings" pitchFamily="2" charset="2"/>
              </a:rPr>
              <a:t>1,000 </a:t>
            </a:r>
            <a:r>
              <a:rPr lang="ko-KR" altLang="en-US" sz="1400" b="1" dirty="0" smtClean="0">
                <a:sym typeface="Wingdings" pitchFamily="2" charset="2"/>
              </a:rPr>
              <a:t>건이라면 같은 부서명을 가져오기 위해</a:t>
            </a:r>
            <a:endParaRPr lang="en-US" altLang="ko-KR" sz="1400" b="1" dirty="0" smtClean="0">
              <a:sym typeface="Wingdings" pitchFamily="2" charset="2"/>
            </a:endParaRPr>
          </a:p>
          <a:p>
            <a:endParaRPr lang="en-US" altLang="ko-KR" sz="1400" b="1" dirty="0">
              <a:sym typeface="Wingdings" pitchFamily="2" charset="2"/>
            </a:endParaRPr>
          </a:p>
          <a:p>
            <a:r>
              <a:rPr lang="en-US" altLang="ko-KR" sz="1400" b="1" dirty="0" smtClean="0">
                <a:sym typeface="Wingdings" pitchFamily="2" charset="2"/>
              </a:rPr>
              <a:t>       </a:t>
            </a:r>
            <a:r>
              <a:rPr lang="ko-KR" altLang="en-US" sz="1400" b="1" dirty="0" smtClean="0">
                <a:sym typeface="Wingdings" pitchFamily="2" charset="2"/>
              </a:rPr>
              <a:t>부서 테이블을 </a:t>
            </a:r>
            <a:r>
              <a:rPr lang="en-US" altLang="ko-KR" sz="1400" b="1" dirty="0" smtClean="0">
                <a:sym typeface="Wingdings" pitchFamily="2" charset="2"/>
              </a:rPr>
              <a:t>1,000</a:t>
            </a:r>
            <a:r>
              <a:rPr lang="ko-KR" altLang="en-US" sz="1400" b="1" dirty="0" smtClean="0">
                <a:sym typeface="Wingdings" pitchFamily="2" charset="2"/>
              </a:rPr>
              <a:t>번 읽는다</a:t>
            </a:r>
            <a:endParaRPr lang="en-US" altLang="ko-KR" sz="1400" dirty="0"/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3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RESULT CACHE </a:t>
            </a:r>
            <a:r>
              <a:rPr lang="ko-KR" altLang="en-US" sz="1600" b="1" dirty="0" smtClean="0"/>
              <a:t>기능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함수 성능 향상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22398"/>
            <a:ext cx="8174610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한 번 가져온 데이터를 캐시에 담아 재사용 하는 기능 </a:t>
            </a:r>
            <a:endParaRPr lang="en-US" altLang="ko-KR" sz="1400" b="1" dirty="0">
              <a:sym typeface="Wingdings" pitchFamily="2" charset="2"/>
            </a:endParaRPr>
          </a:p>
          <a:p>
            <a:endParaRPr lang="en-US" altLang="ko-KR" sz="1400" b="1" dirty="0" smtClean="0"/>
          </a:p>
          <a:p>
            <a:r>
              <a:rPr lang="ko-KR" altLang="en-US" sz="1400" dirty="0" smtClean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함수가 반환하는 데이터가 동일하다면 테이블은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번만 조회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/>
              <a:t> </a:t>
            </a:r>
            <a:r>
              <a:rPr lang="ko-KR" altLang="en-US" sz="1400" b="1" dirty="0" smtClean="0"/>
              <a:t>구문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 </a:t>
            </a:r>
            <a:endParaRPr lang="en-US" altLang="ko-KR" sz="1400" b="1" dirty="0"/>
          </a:p>
          <a:p>
            <a:r>
              <a:rPr lang="en-US" altLang="ko-KR" sz="1400" dirty="0" smtClean="0"/>
              <a:t>   CREATE </a:t>
            </a:r>
            <a:r>
              <a:rPr lang="en-US" altLang="ko-KR" sz="1400" dirty="0"/>
              <a:t>OR REPLACE FUNCTION </a:t>
            </a:r>
            <a:r>
              <a:rPr lang="ko-KR" altLang="ko-KR" sz="1400" dirty="0"/>
              <a:t>함수명</a:t>
            </a:r>
            <a:r>
              <a:rPr lang="en-US" altLang="ko-KR" sz="1400" dirty="0"/>
              <a:t> ( </a:t>
            </a:r>
            <a:r>
              <a:rPr lang="ko-KR" altLang="ko-KR" sz="1400" dirty="0"/>
              <a:t>매개변수</a:t>
            </a:r>
            <a:r>
              <a:rPr lang="en-US" altLang="ko-KR" sz="1400" dirty="0"/>
              <a:t>1, …)</a:t>
            </a:r>
            <a:endParaRPr lang="ko-KR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         </a:t>
            </a:r>
            <a:r>
              <a:rPr lang="en-US" altLang="ko-KR" sz="1400" dirty="0"/>
              <a:t>RETURN </a:t>
            </a:r>
            <a:r>
              <a:rPr lang="ko-KR" altLang="ko-KR" sz="1400" dirty="0"/>
              <a:t>반환타입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smtClean="0"/>
              <a:t>       </a:t>
            </a:r>
            <a:r>
              <a:rPr lang="en-US" altLang="ko-KR" sz="1400" b="1" dirty="0" smtClean="0"/>
              <a:t>RESULT_CACHE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       </a:t>
            </a:r>
            <a:r>
              <a:rPr lang="en-US" altLang="ko-KR" sz="1400" b="1" dirty="0"/>
              <a:t>RELIES_ON </a:t>
            </a:r>
            <a:r>
              <a:rPr lang="en-US" altLang="ko-KR" sz="1400" dirty="0"/>
              <a:t>( </a:t>
            </a:r>
            <a:r>
              <a:rPr lang="ko-KR" altLang="ko-KR" sz="1400" dirty="0"/>
              <a:t>참조테이블</a:t>
            </a:r>
            <a:r>
              <a:rPr lang="en-US" altLang="ko-KR" sz="1400" dirty="0"/>
              <a:t>1, …)</a:t>
            </a:r>
            <a:endParaRPr lang="ko-KR" altLang="ko-KR" sz="1400" dirty="0"/>
          </a:p>
          <a:p>
            <a:r>
              <a:rPr lang="en-US" altLang="ko-KR" sz="1400" dirty="0" smtClean="0"/>
              <a:t>   IS</a:t>
            </a:r>
            <a:endParaRPr lang="ko-KR" altLang="ko-KR" sz="1400" dirty="0"/>
          </a:p>
          <a:p>
            <a:r>
              <a:rPr lang="en-US" altLang="ko-KR" sz="1400" dirty="0" smtClean="0"/>
              <a:t>   BEGIN</a:t>
            </a:r>
            <a:endParaRPr lang="ko-KR" altLang="ko-KR" sz="1400" dirty="0"/>
          </a:p>
          <a:p>
            <a:r>
              <a:rPr lang="en-US" altLang="ko-KR" sz="1400" dirty="0" smtClean="0"/>
              <a:t>      …</a:t>
            </a:r>
            <a:endParaRPr lang="ko-KR" altLang="ko-KR" sz="1400" dirty="0"/>
          </a:p>
          <a:p>
            <a:r>
              <a:rPr lang="en-US" altLang="ko-KR" sz="1400" dirty="0" smtClean="0"/>
              <a:t>   END;</a:t>
            </a:r>
          </a:p>
          <a:p>
            <a:endParaRPr lang="en-US" altLang="ko-KR" sz="1400" b="1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6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6926</TotalTime>
  <Words>786</Words>
  <Application>Microsoft Office PowerPoint</Application>
  <PresentationFormat>화면 슬라이드 쇼(4:3)</PresentationFormat>
  <Paragraphs>223</Paragraphs>
  <Slides>16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chongs</cp:lastModifiedBy>
  <cp:revision>546</cp:revision>
  <dcterms:created xsi:type="dcterms:W3CDTF">2006-10-05T04:04:58Z</dcterms:created>
  <dcterms:modified xsi:type="dcterms:W3CDTF">2015-05-30T11:01:59Z</dcterms:modified>
</cp:coreProperties>
</file>