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3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개요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동적쿼리 디버깅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동적 쿼리는 쿼리 실행 시마다 </a:t>
            </a:r>
            <a:r>
              <a:rPr lang="en-US" altLang="ko-KR" sz="1400" b="1" dirty="0" smtClean="0"/>
              <a:t>SQL </a:t>
            </a:r>
            <a:r>
              <a:rPr lang="ko-KR" altLang="en-US" sz="1400" b="1" dirty="0" smtClean="0"/>
              <a:t>문이 달라짐 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정확히 어떤 </a:t>
            </a:r>
            <a:r>
              <a:rPr lang="en-US" altLang="ko-KR" sz="1400" b="1" dirty="0" smtClean="0">
                <a:sym typeface="Wingdings" pitchFamily="2" charset="2"/>
              </a:rPr>
              <a:t>SQL</a:t>
            </a:r>
            <a:r>
              <a:rPr lang="ko-KR" altLang="en-US" sz="1400" b="1" dirty="0" smtClean="0">
                <a:sym typeface="Wingdings" pitchFamily="2" charset="2"/>
              </a:rPr>
              <a:t>문이 실행됐는지 파악하기 어려움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DBMS_OUTPUT.PUT_LINE </a:t>
            </a:r>
            <a:r>
              <a:rPr lang="ko-KR" altLang="en-US" sz="1400" b="1" dirty="0" smtClean="0"/>
              <a:t>프로시저를 사용해서 쿼리문 출력이 가능하지만</a:t>
            </a:r>
            <a:r>
              <a:rPr lang="en-US" altLang="ko-KR" sz="1400" b="1" dirty="0" smtClean="0"/>
              <a:t>,</a:t>
            </a: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 </a:t>
            </a:r>
            <a:r>
              <a:rPr lang="ko-KR" altLang="en-US" sz="1400" b="1" dirty="0" smtClean="0">
                <a:sym typeface="Wingdings" pitchFamily="2" charset="2"/>
              </a:rPr>
              <a:t>쿼리 문장이 긴 경우 사용 불가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dirty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따라서 실행된 시점의 </a:t>
            </a:r>
            <a:r>
              <a:rPr lang="en-US" altLang="ko-KR" sz="1400" b="1" dirty="0" smtClean="0"/>
              <a:t>SQL</a:t>
            </a:r>
            <a:r>
              <a:rPr lang="ko-KR" altLang="en-US" sz="1400" b="1" dirty="0" smtClean="0"/>
              <a:t>문을 어딘가에 저장해 놓을 수 있으면 문제 발생 시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디버깅이 수월해짐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동적쿼리 디버깅 방법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동적쿼리 디버깅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LOB </a:t>
            </a:r>
            <a:r>
              <a:rPr lang="ko-KR" altLang="en-US" sz="1400" b="1" dirty="0" smtClean="0"/>
              <a:t>타입의 컬럼을 가진 동적쿼리 디버깅용 테이블 생성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LOB ( Large Object) </a:t>
            </a:r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BLOB</a:t>
            </a:r>
            <a:r>
              <a:rPr lang="en-US" altLang="ko-KR" sz="1400" dirty="0"/>
              <a:t> : Binary LOB </a:t>
            </a:r>
            <a:r>
              <a:rPr lang="ko-KR" altLang="ko-KR" sz="1400" dirty="0"/>
              <a:t>타입</a:t>
            </a:r>
            <a:r>
              <a:rPr lang="en-US" altLang="ko-KR" sz="1400" dirty="0"/>
              <a:t>. </a:t>
            </a:r>
            <a:r>
              <a:rPr lang="ko-KR" altLang="ko-KR" sz="1400" dirty="0"/>
              <a:t>저장 용량은 최대</a:t>
            </a:r>
            <a:r>
              <a:rPr lang="en-US" altLang="ko-KR" sz="1400" dirty="0"/>
              <a:t> 4G </a:t>
            </a:r>
            <a:r>
              <a:rPr lang="ko-KR" altLang="ko-KR" sz="1400" dirty="0"/>
              <a:t>정도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CLOB</a:t>
            </a:r>
            <a:r>
              <a:rPr lang="en-US" altLang="ko-KR" sz="1400" dirty="0"/>
              <a:t> : </a:t>
            </a:r>
            <a:r>
              <a:rPr lang="ko-KR" altLang="ko-KR" sz="1400" dirty="0"/>
              <a:t>단일 혹은 다중 바이트 문자형 데이터</a:t>
            </a:r>
            <a:r>
              <a:rPr lang="en-US" altLang="ko-KR" sz="1400" dirty="0"/>
              <a:t>(Character LOB</a:t>
            </a:r>
            <a:r>
              <a:rPr lang="en-US" altLang="ko-KR" sz="1400" dirty="0" smtClean="0"/>
              <a:t>).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저장용량은 최대</a:t>
            </a:r>
            <a:r>
              <a:rPr lang="en-US" altLang="ko-KR" sz="1400" dirty="0"/>
              <a:t> 4G </a:t>
            </a:r>
            <a:r>
              <a:rPr lang="ko-KR" altLang="ko-KR" sz="1400" dirty="0"/>
              <a:t>정도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NCLOB</a:t>
            </a:r>
            <a:r>
              <a:rPr lang="en-US" altLang="ko-KR" sz="1400" dirty="0"/>
              <a:t> : CLOB</a:t>
            </a:r>
            <a:r>
              <a:rPr lang="ko-KR" altLang="ko-KR" sz="1400" dirty="0"/>
              <a:t>와 비슷하나 유니코드 문자형 데이터</a:t>
            </a:r>
            <a:r>
              <a:rPr lang="en-US" altLang="ko-KR" sz="1400" dirty="0"/>
              <a:t>(National Character LOB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ko-KR" sz="1400" dirty="0" smtClean="0"/>
              <a:t> 최대크기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 CLOB</a:t>
            </a:r>
            <a:r>
              <a:rPr lang="ko-KR" altLang="ko-KR" sz="1400" dirty="0"/>
              <a:t>와 같다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BFILE</a:t>
            </a:r>
            <a:r>
              <a:rPr lang="en-US" altLang="ko-KR" sz="1400" dirty="0"/>
              <a:t> : </a:t>
            </a:r>
            <a:r>
              <a:rPr lang="ko-KR" altLang="ko-KR" sz="1400" dirty="0"/>
              <a:t>데이터베이스 외부</a:t>
            </a:r>
            <a:r>
              <a:rPr lang="en-US" altLang="ko-KR" sz="1400" dirty="0"/>
              <a:t>, </a:t>
            </a:r>
            <a:r>
              <a:rPr lang="ko-KR" altLang="ko-KR" sz="1400" dirty="0"/>
              <a:t>즉</a:t>
            </a:r>
            <a:r>
              <a:rPr lang="en-US" altLang="ko-KR" sz="1400" dirty="0"/>
              <a:t> OS </a:t>
            </a:r>
            <a:r>
              <a:rPr lang="ko-KR" altLang="ko-KR" sz="1400" dirty="0"/>
              <a:t>상에 저장된 이진파일</a:t>
            </a:r>
            <a:r>
              <a:rPr lang="en-US" altLang="ko-KR" sz="1400" dirty="0"/>
              <a:t>(Binary File LOB)</a:t>
            </a:r>
            <a:r>
              <a:rPr lang="ko-KR" altLang="ko-KR" sz="1400" dirty="0"/>
              <a:t>에 접근할 수 있는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ko-KR" sz="1400" dirty="0" smtClean="0"/>
              <a:t>데이터 </a:t>
            </a:r>
            <a:r>
              <a:rPr lang="ko-KR" altLang="ko-KR" sz="1400" dirty="0"/>
              <a:t>타입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en-US" altLang="ko-KR" sz="1400" dirty="0" smtClean="0">
              <a:sym typeface="Wingdings" pitchFamily="2" charset="2"/>
            </a:endParaRPr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디버깅용 테이블 생성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    CREATE </a:t>
            </a:r>
            <a:r>
              <a:rPr lang="en-US" altLang="ko-KR" sz="1400" dirty="0"/>
              <a:t>TABLE ch17_dyquery (</a:t>
            </a:r>
            <a:endParaRPr lang="ko-KR" altLang="ko-KR" sz="1400" dirty="0"/>
          </a:p>
          <a:p>
            <a:r>
              <a:rPr lang="en-US" altLang="ko-KR" sz="1400" dirty="0"/>
              <a:t>             program_name  VARCHAR2(50),</a:t>
            </a:r>
            <a:endParaRPr lang="ko-KR" altLang="ko-KR" sz="1400" dirty="0"/>
          </a:p>
          <a:p>
            <a:r>
              <a:rPr lang="en-US" altLang="ko-KR" sz="1400" dirty="0"/>
              <a:t>             </a:t>
            </a:r>
            <a:r>
              <a:rPr lang="en-US" altLang="ko-KR" sz="1400" b="1" dirty="0"/>
              <a:t>query_text      CLOB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동적쿼리 디버깅 방법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동적쿼리 디버깅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프로시저 내에서 동적쿼리문을 디버깅용 테이블에 넣는다</a:t>
            </a:r>
            <a:endParaRPr lang="en-US" altLang="ko-KR" sz="1400" b="1" dirty="0" smtClean="0"/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  …</a:t>
            </a: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  …</a:t>
            </a:r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-- </a:t>
            </a:r>
            <a:r>
              <a:rPr lang="ko-KR" altLang="ko-KR" sz="1400" dirty="0">
                <a:solidFill>
                  <a:srgbClr val="FF0000"/>
                </a:solidFill>
              </a:rPr>
              <a:t>쿼리 구문을 </a:t>
            </a:r>
            <a:r>
              <a:rPr lang="en-US" altLang="ko-KR" sz="1400" dirty="0">
                <a:solidFill>
                  <a:srgbClr val="FF0000"/>
                </a:solidFill>
              </a:rPr>
              <a:t>ch17_dyquery </a:t>
            </a:r>
            <a:r>
              <a:rPr lang="ko-KR" altLang="ko-KR" sz="1400" dirty="0">
                <a:solidFill>
                  <a:srgbClr val="FF0000"/>
                </a:solidFill>
              </a:rPr>
              <a:t>에 넣는다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en-US" altLang="ko-KR" sz="1400" b="1" dirty="0"/>
              <a:t>INSERT INTO ch17_dyquery (program_name, query_text)</a:t>
            </a:r>
            <a:endParaRPr lang="ko-KR" altLang="ko-KR" sz="1400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smtClean="0"/>
              <a:t>  VALUES </a:t>
            </a:r>
            <a:r>
              <a:rPr lang="en-US" altLang="ko-KR" sz="1400" b="1" dirty="0"/>
              <a:t>( 'ch17_dynamic_test', </a:t>
            </a:r>
            <a:r>
              <a:rPr lang="en-US" altLang="ko-KR" sz="1400" b="1" dirty="0" err="1"/>
              <a:t>vs_query</a:t>
            </a:r>
            <a:r>
              <a:rPr lang="en-US" altLang="ko-KR" sz="1400" b="1" dirty="0"/>
              <a:t>);</a:t>
            </a:r>
            <a:endParaRPr lang="ko-KR" altLang="ko-KR" sz="1400" dirty="0"/>
          </a:p>
          <a:p>
            <a:r>
              <a:rPr lang="en-US" altLang="ko-KR" sz="1400" b="1" dirty="0" smtClean="0">
                <a:sym typeface="Wingdings" pitchFamily="2" charset="2"/>
              </a:rPr>
              <a:t>   </a:t>
            </a: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  …</a:t>
            </a: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  …</a:t>
            </a:r>
          </a:p>
          <a:p>
            <a:endParaRPr lang="en-US" altLang="ko-KR" sz="1400" b="1" dirty="0">
              <a:sym typeface="Wingdings" pitchFamily="2" charset="2"/>
            </a:endParaRP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변경되거나 삭제된 데이터 추적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DML</a:t>
            </a:r>
            <a:r>
              <a:rPr lang="ko-KR" altLang="en-US" sz="2800" b="1" dirty="0"/>
              <a:t>문을 실행한 데이터 추적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INSERT, UPDATE, DELETE </a:t>
            </a:r>
            <a:r>
              <a:rPr lang="ko-KR" altLang="ko-KR" sz="1400" b="1" dirty="0" smtClean="0"/>
              <a:t>문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수행 후 </a:t>
            </a:r>
            <a:r>
              <a:rPr lang="ko-KR" altLang="ko-KR" sz="1400" b="1" dirty="0" smtClean="0"/>
              <a:t>어떤 </a:t>
            </a:r>
            <a:r>
              <a:rPr lang="ko-KR" altLang="ko-KR" sz="1400" b="1" dirty="0"/>
              <a:t>데이터가 </a:t>
            </a:r>
            <a:r>
              <a:rPr lang="ko-KR" altLang="en-US" sz="1400" b="1" dirty="0" smtClean="0"/>
              <a:t>영향을 받았는지 알 수 있을까</a:t>
            </a:r>
            <a:r>
              <a:rPr lang="en-US" altLang="ko-KR" sz="1400" b="1" dirty="0" smtClean="0"/>
              <a:t>? </a:t>
            </a: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INSERT </a:t>
            </a:r>
            <a:r>
              <a:rPr lang="ko-KR" altLang="en-US" sz="1400" b="1" dirty="0" smtClean="0"/>
              <a:t>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/>
              <a:t>가능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생성된 데이터가 남아 있으므로 </a:t>
            </a:r>
            <a:r>
              <a:rPr lang="en-US" altLang="ko-KR" sz="1400" b="1" dirty="0" smtClean="0"/>
              <a:t>CREATION_DATE </a:t>
            </a:r>
            <a:r>
              <a:rPr lang="ko-KR" altLang="en-US" sz="1400" b="1" dirty="0" smtClean="0"/>
              <a:t>같은 컬럼을 만들어 추적 가능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UPDATE </a:t>
            </a:r>
            <a:r>
              <a:rPr lang="ko-KR" altLang="en-US" sz="1400" b="1" dirty="0"/>
              <a:t>문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400" b="1" dirty="0">
                <a:sym typeface="Wingdings" pitchFamily="2" charset="2"/>
              </a:rPr>
              <a:t> </a:t>
            </a:r>
            <a:r>
              <a:rPr lang="ko-KR" altLang="en-US" sz="1400" b="1" dirty="0" smtClean="0"/>
              <a:t>가능할 것 같음</a:t>
            </a:r>
            <a:r>
              <a:rPr lang="en-US" altLang="ko-KR" sz="1400" b="1" dirty="0" smtClean="0"/>
              <a:t>. UPDATE_DATE </a:t>
            </a:r>
            <a:r>
              <a:rPr lang="ko-KR" altLang="en-US" sz="1400" b="1" dirty="0"/>
              <a:t>같은 컬럼을 </a:t>
            </a:r>
            <a:r>
              <a:rPr lang="ko-KR" altLang="en-US" sz="1400" b="1" dirty="0" smtClean="0"/>
              <a:t>만들</a:t>
            </a:r>
            <a:r>
              <a:rPr lang="ko-KR" altLang="en-US" sz="1400" b="1" dirty="0"/>
              <a:t>면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추적 </a:t>
            </a:r>
            <a:r>
              <a:rPr lang="ko-KR" altLang="en-US" sz="1400" b="1" dirty="0" smtClean="0"/>
              <a:t>가능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하지만 </a:t>
            </a:r>
            <a:r>
              <a:rPr lang="en-US" altLang="ko-KR" sz="1400" b="1" dirty="0" smtClean="0"/>
              <a:t>UPDATE </a:t>
            </a:r>
            <a:r>
              <a:rPr lang="ko-KR" altLang="en-US" sz="1400" b="1" dirty="0" smtClean="0"/>
              <a:t>되기 이전 값은 알 수 없음</a:t>
            </a:r>
            <a:endParaRPr lang="en-US" altLang="ko-KR" sz="1400" b="1" dirty="0"/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DEETE </a:t>
            </a:r>
            <a:r>
              <a:rPr lang="ko-KR" altLang="en-US" sz="1400" b="1" dirty="0" smtClean="0"/>
              <a:t>문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400" b="1" dirty="0">
                <a:sym typeface="Wingdings" pitchFamily="2" charset="2"/>
              </a:rPr>
              <a:t> </a:t>
            </a:r>
            <a:r>
              <a:rPr lang="ko-KR" altLang="en-US" sz="1400" b="1" dirty="0">
                <a:sym typeface="Wingdings" pitchFamily="2" charset="2"/>
              </a:rPr>
              <a:t>불</a:t>
            </a:r>
            <a:r>
              <a:rPr lang="ko-KR" altLang="en-US" sz="1400" b="1" dirty="0" smtClean="0"/>
              <a:t>가능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데이터가 삭제 되었으므로 추적 불가</a:t>
            </a:r>
            <a:r>
              <a:rPr lang="en-US" altLang="ko-KR" sz="1400" b="1" dirty="0" smtClean="0"/>
              <a:t>. </a:t>
            </a: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b="1" dirty="0" smtClean="0">
                <a:sym typeface="Wingdings" pitchFamily="2" charset="2"/>
              </a:rPr>
              <a:t>  정말 그럴까</a:t>
            </a:r>
            <a:r>
              <a:rPr lang="en-US" altLang="ko-KR" sz="1400" b="1" dirty="0" smtClean="0">
                <a:sym typeface="Wingdings" pitchFamily="2" charset="2"/>
              </a:rPr>
              <a:t>???</a:t>
            </a:r>
            <a:endParaRPr lang="en-US" altLang="ko-KR" sz="1400" b="1" dirty="0">
              <a:sym typeface="Wingdings" pitchFamily="2" charset="2"/>
            </a:endParaRP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RETURNING INTO </a:t>
            </a:r>
            <a:r>
              <a:rPr lang="ko-KR" altLang="en-US" sz="1600" b="1" dirty="0" smtClean="0"/>
              <a:t>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DML</a:t>
            </a:r>
            <a:r>
              <a:rPr lang="ko-KR" altLang="en-US" sz="2800" b="1" dirty="0"/>
              <a:t>문을 실행한 데이터 추적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85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RETURNING INTO </a:t>
            </a:r>
            <a:r>
              <a:rPr lang="ko-KR" altLang="en-US" sz="1400" b="1" dirty="0"/>
              <a:t>절을 </a:t>
            </a:r>
            <a:r>
              <a:rPr lang="ko-KR" altLang="en-US" sz="1400" b="1" dirty="0" smtClean="0"/>
              <a:t>사용하면 </a:t>
            </a:r>
            <a:r>
              <a:rPr lang="en-US" altLang="ko-KR" sz="1400" b="1" dirty="0" smtClean="0"/>
              <a:t>UPDATE, DELETE </a:t>
            </a:r>
            <a:r>
              <a:rPr lang="ko-KR" altLang="en-US" sz="1400" b="1" dirty="0" smtClean="0"/>
              <a:t>시 영향받은 데이터를 알 수 있음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단일 로우 </a:t>
            </a:r>
            <a:r>
              <a:rPr lang="en-US" altLang="ko-KR" sz="1400" b="1" dirty="0" smtClean="0"/>
              <a:t>UPDATE</a:t>
            </a:r>
          </a:p>
          <a:p>
            <a:endParaRPr lang="en-US" altLang="ko-KR" sz="1400" b="1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en-US" altLang="ko-KR" sz="1200" dirty="0">
                <a:solidFill>
                  <a:srgbClr val="FF0000"/>
                </a:solidFill>
              </a:rPr>
              <a:t>171</a:t>
            </a:r>
            <a:r>
              <a:rPr lang="ko-KR" altLang="ko-KR" sz="1200" dirty="0">
                <a:solidFill>
                  <a:srgbClr val="FF0000"/>
                </a:solidFill>
              </a:rPr>
              <a:t>번 사원의 급여를</a:t>
            </a:r>
            <a:r>
              <a:rPr lang="en-US" altLang="ko-KR" sz="1200" dirty="0">
                <a:solidFill>
                  <a:srgbClr val="FF0000"/>
                </a:solidFill>
              </a:rPr>
              <a:t> 10000</a:t>
            </a:r>
            <a:r>
              <a:rPr lang="ko-KR" altLang="ko-KR" sz="1200" dirty="0">
                <a:solidFill>
                  <a:srgbClr val="FF0000"/>
                </a:solidFill>
              </a:rPr>
              <a:t>로 갱신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UPDATE employees</a:t>
            </a:r>
            <a:endParaRPr lang="ko-KR" altLang="ko-KR" sz="1200" dirty="0"/>
          </a:p>
          <a:p>
            <a:r>
              <a:rPr lang="en-US" altLang="ko-KR" sz="1200" dirty="0"/>
              <a:t>     SET salary = 10000</a:t>
            </a:r>
            <a:endParaRPr lang="ko-KR" altLang="ko-KR" sz="1200" dirty="0"/>
          </a:p>
          <a:p>
            <a:r>
              <a:rPr lang="en-US" altLang="ko-KR" sz="1200" dirty="0"/>
              <a:t>   WHERE </a:t>
            </a:r>
            <a:r>
              <a:rPr lang="en-US" altLang="ko-KR" sz="1200" dirty="0" err="1"/>
              <a:t>employee_id</a:t>
            </a:r>
            <a:r>
              <a:rPr lang="en-US" altLang="ko-KR" sz="1200" dirty="0"/>
              <a:t> = 171</a:t>
            </a:r>
            <a:endParaRPr lang="ko-KR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b="1" dirty="0"/>
              <a:t>RETURNING  </a:t>
            </a:r>
            <a:r>
              <a:rPr lang="en-US" altLang="ko-KR" sz="1200" b="1" dirty="0" err="1"/>
              <a:t>emp_name</a:t>
            </a:r>
            <a:r>
              <a:rPr lang="en-US" altLang="ko-KR" sz="1200" b="1" dirty="0"/>
              <a:t>, salary </a:t>
            </a:r>
            <a:endParaRPr lang="ko-KR" altLang="ko-KR" sz="1200" dirty="0"/>
          </a:p>
          <a:p>
            <a:r>
              <a:rPr lang="en-US" altLang="ko-KR" sz="1200" b="1" dirty="0"/>
              <a:t>         INTO  </a:t>
            </a:r>
            <a:r>
              <a:rPr lang="en-US" altLang="ko-KR" sz="1200" b="1" dirty="0" err="1"/>
              <a:t>vs_empname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vn_salary</a:t>
            </a:r>
            <a:r>
              <a:rPr lang="en-US" altLang="ko-KR" sz="1200" b="1" dirty="0"/>
              <a:t>;</a:t>
            </a:r>
            <a:endParaRPr lang="ko-KR" altLang="ko-KR" sz="1200" dirty="0"/>
          </a:p>
          <a:p>
            <a:r>
              <a:rPr lang="en-US" altLang="ko-KR" sz="1200" dirty="0"/>
              <a:t>       </a:t>
            </a:r>
            <a:endParaRPr lang="ko-KR" altLang="ko-KR" sz="1200" dirty="0"/>
          </a:p>
          <a:p>
            <a:r>
              <a:rPr lang="en-US" altLang="ko-KR" sz="1200" dirty="0"/>
              <a:t>  COMMIT;</a:t>
            </a:r>
            <a:endParaRPr lang="ko-KR" altLang="ko-KR" sz="1200" dirty="0"/>
          </a:p>
          <a:p>
            <a:r>
              <a:rPr lang="en-US" altLang="ko-KR" sz="1200" dirty="0"/>
              <a:t>  </a:t>
            </a:r>
            <a:endParaRPr lang="ko-KR" altLang="ko-KR" sz="1200" dirty="0"/>
          </a:p>
          <a:p>
            <a:r>
              <a:rPr lang="en-US" altLang="ko-KR" sz="1200" b="1" dirty="0"/>
              <a:t>  DBMS_OUTPUT.PUT_LINE('</a:t>
            </a:r>
            <a:r>
              <a:rPr lang="ko-KR" altLang="ko-KR" sz="1200" b="1" dirty="0"/>
              <a:t>변경 사원명</a:t>
            </a:r>
            <a:r>
              <a:rPr lang="en-US" altLang="ko-KR" sz="1200" b="1" dirty="0"/>
              <a:t> : ' || </a:t>
            </a:r>
            <a:r>
              <a:rPr lang="en-US" altLang="ko-KR" sz="1200" b="1" dirty="0" err="1"/>
              <a:t>vs_empname</a:t>
            </a:r>
            <a:r>
              <a:rPr lang="en-US" altLang="ko-KR" sz="1200" b="1" dirty="0" smtClean="0"/>
              <a:t>);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변경된 </a:t>
            </a:r>
            <a:r>
              <a:rPr lang="en-US" altLang="ko-KR" sz="1200" dirty="0" smtClean="0">
                <a:solidFill>
                  <a:srgbClr val="FF0000"/>
                </a:solidFill>
              </a:rPr>
              <a:t>171</a:t>
            </a:r>
            <a:r>
              <a:rPr lang="ko-KR" altLang="en-US" sz="1200" dirty="0" smtClean="0">
                <a:solidFill>
                  <a:srgbClr val="FF0000"/>
                </a:solidFill>
              </a:rPr>
              <a:t>번 사원명 출력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b="1" dirty="0"/>
              <a:t>  DBMS_OUTPUT.PUT_LINE('</a:t>
            </a:r>
            <a:r>
              <a:rPr lang="ko-KR" altLang="ko-KR" sz="1200" b="1" dirty="0"/>
              <a:t>변경  급여</a:t>
            </a:r>
            <a:r>
              <a:rPr lang="en-US" altLang="ko-KR" sz="1200" b="1" dirty="0"/>
              <a:t> : ' || </a:t>
            </a:r>
            <a:r>
              <a:rPr lang="en-US" altLang="ko-KR" sz="1200" b="1" dirty="0" err="1"/>
              <a:t>vn_salary</a:t>
            </a:r>
            <a:r>
              <a:rPr lang="en-US" altLang="ko-KR" sz="1200" b="1" dirty="0"/>
              <a:t>); </a:t>
            </a:r>
            <a:r>
              <a:rPr lang="en-US" altLang="ko-KR" sz="1200" b="1" dirty="0" smtClean="0"/>
              <a:t>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변경된 급여 </a:t>
            </a:r>
            <a:r>
              <a:rPr lang="en-US" altLang="ko-KR" sz="1200" dirty="0" smtClean="0">
                <a:solidFill>
                  <a:srgbClr val="FF0000"/>
                </a:solidFill>
              </a:rPr>
              <a:t>10000 </a:t>
            </a:r>
            <a:r>
              <a:rPr lang="ko-KR" altLang="en-US" sz="1200" dirty="0" smtClean="0">
                <a:solidFill>
                  <a:srgbClr val="FF0000"/>
                </a:solidFill>
              </a:rPr>
              <a:t>출력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RETURNING INTO </a:t>
            </a:r>
            <a:r>
              <a:rPr lang="ko-KR" altLang="en-US" sz="1600" b="1" dirty="0" smtClean="0"/>
              <a:t>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DML</a:t>
            </a:r>
            <a:r>
              <a:rPr lang="ko-KR" altLang="en-US" sz="2800" b="1" dirty="0"/>
              <a:t>문을 실행한 데이터 추적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다</a:t>
            </a:r>
            <a:r>
              <a:rPr lang="ko-KR" altLang="en-US" sz="1400" b="1" dirty="0"/>
              <a:t>중</a:t>
            </a:r>
            <a:r>
              <a:rPr lang="ko-KR" altLang="en-US" sz="1400" b="1" dirty="0" smtClean="0"/>
              <a:t> 로우 </a:t>
            </a:r>
            <a:r>
              <a:rPr lang="en-US" altLang="ko-KR" sz="1400" b="1" dirty="0" smtClean="0"/>
              <a:t>UPDATE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일반 변수가 아닌 컬렉션 변수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en-US" altLang="ko-KR" sz="1200" dirty="0">
                <a:solidFill>
                  <a:srgbClr val="FF0000"/>
                </a:solidFill>
              </a:rPr>
              <a:t>100</a:t>
            </a:r>
            <a:r>
              <a:rPr lang="ko-KR" altLang="ko-KR" sz="1200" dirty="0">
                <a:solidFill>
                  <a:srgbClr val="FF0000"/>
                </a:solidFill>
              </a:rPr>
              <a:t>번 부서의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retire_date</a:t>
            </a:r>
            <a:r>
              <a:rPr lang="ko-KR" altLang="ko-KR" sz="1200" dirty="0">
                <a:solidFill>
                  <a:srgbClr val="FF0000"/>
                </a:solidFill>
              </a:rPr>
              <a:t>를 현재일자로</a:t>
            </a:r>
            <a:r>
              <a:rPr lang="en-US" altLang="ko-KR" sz="1200" dirty="0">
                <a:solidFill>
                  <a:srgbClr val="FF0000"/>
                </a:solidFill>
              </a:rPr>
              <a:t> ...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UPDATE employees</a:t>
            </a:r>
            <a:endParaRPr lang="ko-KR" altLang="ko-KR" sz="1200" dirty="0"/>
          </a:p>
          <a:p>
            <a:r>
              <a:rPr lang="en-US" altLang="ko-KR" sz="1200" dirty="0"/>
              <a:t>     SET </a:t>
            </a:r>
            <a:r>
              <a:rPr lang="en-US" altLang="ko-KR" sz="1200" dirty="0" err="1"/>
              <a:t>retire_date</a:t>
            </a:r>
            <a:r>
              <a:rPr lang="en-US" altLang="ko-KR" sz="1200" dirty="0"/>
              <a:t> = SYSDATE</a:t>
            </a:r>
            <a:endParaRPr lang="ko-KR" altLang="ko-KR" sz="1200" dirty="0"/>
          </a:p>
          <a:p>
            <a:r>
              <a:rPr lang="en-US" altLang="ko-KR" sz="1200" dirty="0"/>
              <a:t>   WHERE </a:t>
            </a:r>
            <a:r>
              <a:rPr lang="en-US" altLang="ko-KR" sz="1200" dirty="0" err="1"/>
              <a:t>department_id</a:t>
            </a:r>
            <a:r>
              <a:rPr lang="en-US" altLang="ko-KR" sz="1200" dirty="0"/>
              <a:t> = 100</a:t>
            </a:r>
            <a:endParaRPr lang="ko-KR" altLang="ko-KR" sz="1200" dirty="0"/>
          </a:p>
          <a:p>
            <a:r>
              <a:rPr lang="en-US" altLang="ko-KR" sz="1200" b="1" dirty="0"/>
              <a:t>  RETURNING </a:t>
            </a:r>
            <a:r>
              <a:rPr lang="en-US" altLang="ko-KR" sz="1200" b="1" dirty="0" err="1"/>
              <a:t>emp_name</a:t>
            </a:r>
            <a:r>
              <a:rPr lang="en-US" altLang="ko-KR" sz="1200" b="1" dirty="0"/>
              <a:t>,  </a:t>
            </a:r>
            <a:r>
              <a:rPr lang="en-US" altLang="ko-KR" sz="1200" b="1" dirty="0" err="1"/>
              <a:t>department_id</a:t>
            </a:r>
            <a:r>
              <a:rPr lang="en-US" altLang="ko-KR" sz="1200" b="1" dirty="0"/>
              <a:t>,  </a:t>
            </a:r>
            <a:r>
              <a:rPr lang="en-US" altLang="ko-KR" sz="1200" b="1" dirty="0" err="1"/>
              <a:t>retire_date</a:t>
            </a:r>
            <a:endParaRPr lang="ko-KR" altLang="ko-KR" sz="1200" dirty="0"/>
          </a:p>
          <a:p>
            <a:r>
              <a:rPr lang="en-US" altLang="ko-KR" sz="1200" b="1" dirty="0"/>
              <a:t>  BULK COLLECT INTO VR_EMP;</a:t>
            </a:r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    </a:t>
            </a:r>
            <a:endParaRPr lang="ko-KR" altLang="ko-KR" sz="1200" dirty="0"/>
          </a:p>
          <a:p>
            <a:r>
              <a:rPr lang="en-US" altLang="ko-KR" sz="1200" dirty="0"/>
              <a:t>  COMMIT;</a:t>
            </a:r>
            <a:endParaRPr lang="ko-KR" altLang="ko-KR" sz="1200" dirty="0"/>
          </a:p>
          <a:p>
            <a:r>
              <a:rPr lang="en-US" altLang="ko-KR" sz="1200" dirty="0"/>
              <a:t>  </a:t>
            </a:r>
            <a:endParaRPr lang="ko-KR" altLang="ko-KR" sz="1200" dirty="0"/>
          </a:p>
          <a:p>
            <a:r>
              <a:rPr lang="en-US" altLang="ko-KR" sz="1200" dirty="0"/>
              <a:t>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VR_EMP.FIRST .. VR_EMP.LAST</a:t>
            </a:r>
            <a:endParaRPr lang="ko-KR" altLang="ko-KR" sz="1200" dirty="0"/>
          </a:p>
          <a:p>
            <a:r>
              <a:rPr lang="en-US" altLang="ko-KR" sz="1200" dirty="0"/>
              <a:t>  LOOP</a:t>
            </a:r>
            <a:endParaRPr lang="ko-KR" altLang="ko-KR" sz="1200" dirty="0"/>
          </a:p>
          <a:p>
            <a:r>
              <a:rPr lang="en-US" altLang="ko-KR" sz="1200" dirty="0"/>
              <a:t>    DBMS_OUTPUT.PUT_LINE(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|| '--------------------------------');</a:t>
            </a:r>
            <a:endParaRPr lang="ko-KR" altLang="ko-KR" sz="1200" dirty="0"/>
          </a:p>
          <a:p>
            <a:r>
              <a:rPr lang="en-US" altLang="ko-KR" sz="1200" b="1" dirty="0"/>
              <a:t>    DBMS_OUTPUT.PUT_LINE('</a:t>
            </a:r>
            <a:r>
              <a:rPr lang="ko-KR" altLang="ko-KR" sz="1200" b="1" dirty="0"/>
              <a:t>변경 사원명</a:t>
            </a:r>
            <a:r>
              <a:rPr lang="en-US" altLang="ko-KR" sz="1200" b="1" dirty="0"/>
              <a:t> : ' || VR_EMP(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emp_name</a:t>
            </a:r>
            <a:r>
              <a:rPr lang="en-US" altLang="ko-KR" sz="1200" b="1" dirty="0"/>
              <a:t>);</a:t>
            </a:r>
            <a:endParaRPr lang="ko-KR" altLang="ko-KR" sz="1200" dirty="0"/>
          </a:p>
          <a:p>
            <a:r>
              <a:rPr lang="en-US" altLang="ko-KR" sz="1200" b="1" dirty="0"/>
              <a:t>    DBMS_OUTPUT.PUT_LINE('</a:t>
            </a:r>
            <a:r>
              <a:rPr lang="ko-KR" altLang="ko-KR" sz="1200" b="1" dirty="0"/>
              <a:t>변경 부서</a:t>
            </a:r>
            <a:r>
              <a:rPr lang="en-US" altLang="ko-KR" sz="1200" b="1" dirty="0"/>
              <a:t> : ' || VR_EMP(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department_id</a:t>
            </a:r>
            <a:r>
              <a:rPr lang="en-US" altLang="ko-KR" sz="1200" b="1" dirty="0"/>
              <a:t>);</a:t>
            </a:r>
            <a:endParaRPr lang="ko-KR" altLang="ko-KR" sz="1200" dirty="0"/>
          </a:p>
          <a:p>
            <a:r>
              <a:rPr lang="en-US" altLang="ko-KR" sz="1200" b="1" dirty="0"/>
              <a:t>    DBMS_OUTPUT.PUT_LINE('</a:t>
            </a:r>
            <a:r>
              <a:rPr lang="en-US" altLang="ko-KR" sz="1200" b="1" dirty="0" err="1"/>
              <a:t>retire_date</a:t>
            </a:r>
            <a:r>
              <a:rPr lang="en-US" altLang="ko-KR" sz="1200" b="1" dirty="0"/>
              <a:t> : ' || VR_EMP(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retire_date</a:t>
            </a:r>
            <a:r>
              <a:rPr lang="en-US" altLang="ko-KR" sz="1200" b="1" dirty="0"/>
              <a:t>);</a:t>
            </a:r>
            <a:endParaRPr lang="ko-KR" altLang="ko-KR" sz="1200" dirty="0"/>
          </a:p>
          <a:p>
            <a:r>
              <a:rPr lang="en-US" altLang="ko-KR" sz="1200" dirty="0"/>
              <a:t>  END LOOP;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RETURNING INTO </a:t>
            </a:r>
            <a:r>
              <a:rPr lang="ko-KR" altLang="en-US" sz="1600" b="1" dirty="0" smtClean="0"/>
              <a:t>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DML</a:t>
            </a:r>
            <a:r>
              <a:rPr lang="ko-KR" altLang="en-US" sz="2800" b="1" dirty="0"/>
              <a:t>문을 실행한 데이터 추적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769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단</a:t>
            </a:r>
            <a:r>
              <a:rPr lang="ko-KR" altLang="en-US" sz="1400" b="1" dirty="0"/>
              <a:t>일</a:t>
            </a:r>
            <a:r>
              <a:rPr lang="ko-KR" altLang="en-US" sz="1400" b="1" dirty="0" smtClean="0"/>
              <a:t> 로우 </a:t>
            </a:r>
            <a:r>
              <a:rPr lang="en-US" altLang="ko-KR" sz="1400" b="1" dirty="0" smtClean="0"/>
              <a:t>DELETE</a:t>
            </a:r>
          </a:p>
          <a:p>
            <a:endParaRPr lang="en-US" altLang="ko-KR" sz="1400" b="1" dirty="0"/>
          </a:p>
          <a:p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-- 171</a:t>
            </a:r>
            <a:r>
              <a:rPr lang="ko-KR" altLang="ko-KR" sz="1200" dirty="0">
                <a:solidFill>
                  <a:srgbClr val="FF0000"/>
                </a:solidFill>
              </a:rPr>
              <a:t>번 사원 삭제</a:t>
            </a:r>
          </a:p>
          <a:p>
            <a:r>
              <a:rPr lang="en-US" altLang="ko-KR" sz="1200" dirty="0"/>
              <a:t>  DELETE </a:t>
            </a:r>
            <a:r>
              <a:rPr lang="en-US" altLang="ko-KR" sz="1200" dirty="0" err="1"/>
              <a:t>emp_bk</a:t>
            </a:r>
            <a:endParaRPr lang="ko-KR" altLang="ko-KR" sz="1200" dirty="0"/>
          </a:p>
          <a:p>
            <a:r>
              <a:rPr lang="en-US" altLang="ko-KR" sz="1200" dirty="0"/>
              <a:t>   WHERE </a:t>
            </a:r>
            <a:r>
              <a:rPr lang="en-US" altLang="ko-KR" sz="1200" dirty="0" err="1"/>
              <a:t>employee_id</a:t>
            </a:r>
            <a:r>
              <a:rPr lang="en-US" altLang="ko-KR" sz="1200" dirty="0"/>
              <a:t> = 171</a:t>
            </a:r>
            <a:endParaRPr lang="ko-KR" altLang="ko-KR" sz="1200" dirty="0"/>
          </a:p>
          <a:p>
            <a:r>
              <a:rPr lang="en-US" altLang="ko-KR" sz="1200" b="1" dirty="0"/>
              <a:t>  RETURNING </a:t>
            </a:r>
            <a:r>
              <a:rPr lang="en-US" altLang="ko-KR" sz="1200" b="1" dirty="0" err="1"/>
              <a:t>emp_name</a:t>
            </a:r>
            <a:r>
              <a:rPr lang="en-US" altLang="ko-KR" sz="1200" b="1" dirty="0"/>
              <a:t>, salary </a:t>
            </a:r>
            <a:endParaRPr lang="ko-KR" altLang="ko-KR" sz="1200" dirty="0"/>
          </a:p>
          <a:p>
            <a:r>
              <a:rPr lang="en-US" altLang="ko-KR" sz="1200" b="1" dirty="0"/>
              <a:t>       INTO </a:t>
            </a:r>
            <a:r>
              <a:rPr lang="en-US" altLang="ko-KR" sz="1200" b="1" dirty="0" err="1"/>
              <a:t>vs_empname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vn_salary</a:t>
            </a:r>
            <a:r>
              <a:rPr lang="en-US" altLang="ko-KR" sz="1200" b="1" dirty="0"/>
              <a:t>;</a:t>
            </a:r>
            <a:endParaRPr lang="ko-KR" altLang="ko-KR" sz="1200" dirty="0"/>
          </a:p>
          <a:p>
            <a:r>
              <a:rPr lang="en-US" altLang="ko-KR" sz="1200" dirty="0"/>
              <a:t>       </a:t>
            </a:r>
            <a:endParaRPr lang="ko-KR" altLang="ko-KR" sz="1200" dirty="0"/>
          </a:p>
          <a:p>
            <a:r>
              <a:rPr lang="en-US" altLang="ko-KR" sz="1200" dirty="0"/>
              <a:t>  COMMIT;</a:t>
            </a:r>
            <a:endParaRPr lang="ko-KR" altLang="ko-KR" sz="1200" dirty="0"/>
          </a:p>
          <a:p>
            <a:r>
              <a:rPr lang="en-US" altLang="ko-KR" sz="1200" dirty="0"/>
              <a:t>  </a:t>
            </a:r>
            <a:endParaRPr lang="ko-KR" altLang="ko-KR" sz="1200" dirty="0"/>
          </a:p>
          <a:p>
            <a:r>
              <a:rPr lang="en-US" altLang="ko-KR" sz="1200" dirty="0"/>
              <a:t>  DBMS_OUTPUT.PUT_LINE('</a:t>
            </a:r>
            <a:r>
              <a:rPr lang="ko-KR" altLang="ko-KR" sz="1200" dirty="0"/>
              <a:t>삭제 사원명</a:t>
            </a:r>
            <a:r>
              <a:rPr lang="en-US" altLang="ko-KR" sz="1200" dirty="0"/>
              <a:t> : ' || </a:t>
            </a:r>
            <a:r>
              <a:rPr lang="en-US" altLang="ko-KR" sz="1200" dirty="0" err="1"/>
              <a:t>vs_empname</a:t>
            </a:r>
            <a:r>
              <a:rPr lang="en-US" altLang="ko-KR" sz="1200" dirty="0"/>
              <a:t>);</a:t>
            </a:r>
            <a:endParaRPr lang="ko-KR" altLang="ko-KR" sz="1200" dirty="0"/>
          </a:p>
          <a:p>
            <a:r>
              <a:rPr lang="en-US" altLang="ko-KR" sz="1200" dirty="0"/>
              <a:t>  DBMS_OUTPUT.PUT_LINE('</a:t>
            </a:r>
            <a:r>
              <a:rPr lang="ko-KR" altLang="ko-KR" sz="1200" dirty="0"/>
              <a:t>삭제된 급여</a:t>
            </a:r>
            <a:r>
              <a:rPr lang="en-US" altLang="ko-KR" sz="1200" dirty="0"/>
              <a:t> : ' || </a:t>
            </a:r>
            <a:r>
              <a:rPr lang="en-US" altLang="ko-KR" sz="1200" dirty="0" err="1"/>
              <a:t>vn_salary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RETURNING INTO </a:t>
            </a:r>
            <a:r>
              <a:rPr lang="ko-KR" altLang="en-US" sz="1600" b="1" dirty="0" smtClean="0"/>
              <a:t>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DML</a:t>
            </a:r>
            <a:r>
              <a:rPr lang="ko-KR" altLang="en-US" sz="2800" b="1" dirty="0"/>
              <a:t>문을 실행한 데이터 추적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다</a:t>
            </a:r>
            <a:r>
              <a:rPr lang="ko-KR" altLang="en-US" sz="1400" b="1" dirty="0"/>
              <a:t>중</a:t>
            </a:r>
            <a:r>
              <a:rPr lang="ko-KR" altLang="en-US" sz="1400" b="1" dirty="0" smtClean="0"/>
              <a:t> 로우 </a:t>
            </a:r>
            <a:r>
              <a:rPr lang="en-US" altLang="ko-KR" sz="1400" b="1" dirty="0" smtClean="0"/>
              <a:t>DELETE</a:t>
            </a:r>
            <a:r>
              <a:rPr lang="en-US" altLang="ko-KR" sz="1400" b="1" dirty="0">
                <a:sym typeface="Wingdings" pitchFamily="2" charset="2"/>
              </a:rPr>
              <a:t>  </a:t>
            </a:r>
            <a:r>
              <a:rPr lang="ko-KR" altLang="en-US" sz="1400" b="1" dirty="0">
                <a:sym typeface="Wingdings" pitchFamily="2" charset="2"/>
              </a:rPr>
              <a:t>일반 변수가 아닌 컬렉션 변수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-- 60</a:t>
            </a:r>
            <a:r>
              <a:rPr lang="ko-KR" altLang="ko-KR" sz="1200" dirty="0">
                <a:solidFill>
                  <a:srgbClr val="FF0000"/>
                </a:solidFill>
              </a:rPr>
              <a:t>번 부서에 속한 사원 삭제</a:t>
            </a:r>
            <a:r>
              <a:rPr lang="en-US" altLang="ko-KR" sz="1200" dirty="0">
                <a:solidFill>
                  <a:srgbClr val="FF0000"/>
                </a:solidFill>
              </a:rPr>
              <a:t>  ...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DELETE </a:t>
            </a:r>
            <a:r>
              <a:rPr lang="en-US" altLang="ko-KR" sz="1200" dirty="0" err="1"/>
              <a:t>emp_bk</a:t>
            </a:r>
            <a:endParaRPr lang="ko-KR" altLang="ko-KR" sz="1200" dirty="0"/>
          </a:p>
          <a:p>
            <a:r>
              <a:rPr lang="en-US" altLang="ko-KR" sz="1200" dirty="0"/>
              <a:t>   WHERE </a:t>
            </a:r>
            <a:r>
              <a:rPr lang="en-US" altLang="ko-KR" sz="1200" dirty="0" err="1"/>
              <a:t>department_id</a:t>
            </a:r>
            <a:r>
              <a:rPr lang="en-US" altLang="ko-KR" sz="1200" dirty="0"/>
              <a:t> = 60</a:t>
            </a:r>
            <a:endParaRPr lang="ko-KR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b="1" dirty="0"/>
              <a:t>RETURNING </a:t>
            </a:r>
            <a:r>
              <a:rPr lang="en-US" altLang="ko-KR" sz="1200" b="1" dirty="0" err="1"/>
              <a:t>emp_name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department_id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job_id</a:t>
            </a:r>
            <a:endParaRPr lang="ko-KR" altLang="ko-KR" sz="1200" dirty="0"/>
          </a:p>
          <a:p>
            <a:r>
              <a:rPr lang="en-US" altLang="ko-KR" sz="1200" b="1" dirty="0"/>
              <a:t>  BULK COLLECT  INTO VR_EMP;</a:t>
            </a:r>
            <a:endParaRPr lang="ko-KR" altLang="ko-KR" sz="1200" dirty="0"/>
          </a:p>
          <a:p>
            <a:r>
              <a:rPr lang="en-US" altLang="ko-KR" sz="1200" dirty="0"/>
              <a:t>       </a:t>
            </a:r>
            <a:endParaRPr lang="ko-KR" altLang="ko-KR" sz="1200" dirty="0"/>
          </a:p>
          <a:p>
            <a:r>
              <a:rPr lang="en-US" altLang="ko-KR" sz="1200" dirty="0"/>
              <a:t>  COMMIT;</a:t>
            </a:r>
            <a:endParaRPr lang="ko-KR" altLang="ko-KR" sz="1200" dirty="0"/>
          </a:p>
          <a:p>
            <a:r>
              <a:rPr lang="en-US" altLang="ko-KR" sz="1200" dirty="0"/>
              <a:t>  </a:t>
            </a:r>
            <a:endParaRPr lang="ko-KR" altLang="ko-KR" sz="1200" dirty="0"/>
          </a:p>
          <a:p>
            <a:r>
              <a:rPr lang="en-US" altLang="ko-KR" sz="1200" dirty="0"/>
              <a:t> 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VR_EMP.FIRST .. VR_EMP.LAST</a:t>
            </a:r>
            <a:endParaRPr lang="ko-KR" altLang="ko-KR" sz="1200" dirty="0"/>
          </a:p>
          <a:p>
            <a:r>
              <a:rPr lang="en-US" altLang="ko-KR" sz="1200" dirty="0"/>
              <a:t>  LOOP</a:t>
            </a:r>
            <a:endParaRPr lang="ko-KR" altLang="ko-KR" sz="1200" dirty="0"/>
          </a:p>
          <a:p>
            <a:r>
              <a:rPr lang="en-US" altLang="ko-KR" sz="1200" dirty="0"/>
              <a:t>    DBMS_OUTPUT.PUT_LINE(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|| '--------------------------------');</a:t>
            </a:r>
            <a:endParaRPr lang="ko-KR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DBMS_OUTPUT.PUT_LINE('</a:t>
            </a:r>
            <a:r>
              <a:rPr lang="ko-KR" altLang="ko-KR" sz="1200" b="1" dirty="0"/>
              <a:t>변경 사원명</a:t>
            </a:r>
            <a:r>
              <a:rPr lang="en-US" altLang="ko-KR" sz="1200" b="1" dirty="0"/>
              <a:t> : ' || VR_EMP(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emp_name</a:t>
            </a:r>
            <a:r>
              <a:rPr lang="en-US" altLang="ko-KR" sz="1200" b="1" dirty="0"/>
              <a:t>);</a:t>
            </a:r>
            <a:endParaRPr lang="ko-KR" altLang="ko-KR" sz="1200" dirty="0"/>
          </a:p>
          <a:p>
            <a:r>
              <a:rPr lang="en-US" altLang="ko-KR" sz="1200" b="1" dirty="0"/>
              <a:t>    DBMS_OUTPUT.PUT_LINE('</a:t>
            </a:r>
            <a:r>
              <a:rPr lang="ko-KR" altLang="ko-KR" sz="1200" b="1" dirty="0"/>
              <a:t>변경 부서</a:t>
            </a:r>
            <a:r>
              <a:rPr lang="en-US" altLang="ko-KR" sz="1200" b="1" dirty="0"/>
              <a:t> : ' || VR_EMP(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department_id</a:t>
            </a:r>
            <a:r>
              <a:rPr lang="en-US" altLang="ko-KR" sz="1200" b="1" dirty="0"/>
              <a:t>);</a:t>
            </a:r>
            <a:endParaRPr lang="ko-KR" altLang="ko-KR" sz="1200" dirty="0"/>
          </a:p>
          <a:p>
            <a:r>
              <a:rPr lang="en-US" altLang="ko-KR" sz="1200" b="1" dirty="0"/>
              <a:t>    DBMS_OUTPUT.PUT_LINE('</a:t>
            </a:r>
            <a:r>
              <a:rPr lang="en-US" altLang="ko-KR" sz="1200" b="1" dirty="0" err="1"/>
              <a:t>retire_date</a:t>
            </a:r>
            <a:r>
              <a:rPr lang="en-US" altLang="ko-KR" sz="1200" b="1" dirty="0"/>
              <a:t> : ' || VR_EMP(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</a:t>
            </a:r>
            <a:r>
              <a:rPr lang="en-US" altLang="ko-KR" sz="1200" b="1" dirty="0" err="1"/>
              <a:t>job_id</a:t>
            </a:r>
            <a:r>
              <a:rPr lang="en-US" altLang="ko-KR" sz="1200" b="1" dirty="0"/>
              <a:t>);</a:t>
            </a:r>
            <a:endParaRPr lang="ko-KR" altLang="ko-KR" sz="1200" dirty="0"/>
          </a:p>
          <a:p>
            <a:r>
              <a:rPr lang="en-US" altLang="ko-KR" sz="1200" dirty="0"/>
              <a:t>  END LOOP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844225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44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84818"/>
                </a:solidFill>
              </a:rPr>
              <a:t>소스 관리와 디버깅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넷째 </a:t>
            </a:r>
            <a:r>
              <a:rPr lang="ko-KR" altLang="en-US" sz="1600" dirty="0"/>
              <a:t>마당</a:t>
            </a:r>
            <a:r>
              <a:rPr lang="en-US" altLang="ko-KR" sz="1600" dirty="0"/>
              <a:t>. </a:t>
            </a:r>
            <a:r>
              <a:rPr lang="ko-KR" altLang="en-US" sz="1600" dirty="0"/>
              <a:t>실무 능력을 높이는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프로그래밍 기법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096" y="2916233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17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283968" y="3154276"/>
            <a:ext cx="861642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076056" y="3154276"/>
            <a:ext cx="36724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소스 관리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디버깅 기법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동적쿼리 디버깅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/>
              <a:t>DML</a:t>
            </a:r>
            <a:r>
              <a:rPr lang="ko-KR" altLang="en-US" sz="2000" b="1" dirty="0"/>
              <a:t>문을 실행한 데이터 추적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283968" y="3817356"/>
            <a:ext cx="861642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3" y="621944"/>
            <a:ext cx="8064897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소스 관리와 디버깅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283968" y="4465428"/>
            <a:ext cx="861642" cy="475740"/>
            <a:chOff x="395536" y="1757809"/>
            <a:chExt cx="720080" cy="507256"/>
          </a:xfrm>
        </p:grpSpPr>
        <p:sp>
          <p:nvSpPr>
            <p:cNvPr id="16" name="순서도: 처리 15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283968" y="5113500"/>
            <a:ext cx="861642" cy="475740"/>
            <a:chOff x="395536" y="1757809"/>
            <a:chExt cx="720080" cy="507256"/>
          </a:xfrm>
        </p:grpSpPr>
        <p:sp>
          <p:nvSpPr>
            <p:cNvPr id="21" name="순서도: 처리 2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데이터 딕셔너리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데이터 사전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소스 관리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오라클에서 사용하는 </a:t>
            </a:r>
            <a:r>
              <a:rPr lang="ko-KR" altLang="ko-KR" sz="1400" b="1" dirty="0" smtClean="0"/>
              <a:t>시스템</a:t>
            </a:r>
            <a:r>
              <a:rPr lang="en-US" altLang="ko-KR" sz="1400" b="1" dirty="0" smtClean="0"/>
              <a:t>, </a:t>
            </a:r>
            <a:r>
              <a:rPr lang="ko-KR" altLang="ko-KR" sz="1400" b="1" dirty="0" smtClean="0"/>
              <a:t>사용자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객체 등에 대한 수많은 내부 </a:t>
            </a:r>
            <a:r>
              <a:rPr lang="ko-KR" altLang="ko-KR" sz="1400" b="1" dirty="0" smtClean="0"/>
              <a:t>정보를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담은 테이블과 </a:t>
            </a:r>
            <a:r>
              <a:rPr lang="ko-KR" altLang="en-US" sz="1400" b="1" dirty="0" err="1" smtClean="0"/>
              <a:t>뷰</a:t>
            </a:r>
            <a:r>
              <a:rPr lang="ko-KR" altLang="ko-KR" sz="1400" b="1" dirty="0" smtClean="0"/>
              <a:t> 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이러한 시스템 뷰만 참조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시스템 뷰의 종류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접두어 기준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r>
              <a:rPr lang="ko-KR" altLang="ko-KR" sz="1400" b="1" dirty="0" err="1"/>
              <a:t>ㆍ</a:t>
            </a:r>
            <a:r>
              <a:rPr lang="en-US" altLang="ko-KR" sz="1400" b="1" dirty="0"/>
              <a:t> USER_* </a:t>
            </a:r>
            <a:r>
              <a:rPr lang="en-US" altLang="ko-KR" sz="1400" b="1" dirty="0" smtClean="0"/>
              <a:t> : </a:t>
            </a:r>
            <a:r>
              <a:rPr lang="ko-KR" altLang="ko-KR" sz="1400" b="1" dirty="0"/>
              <a:t>현재 접속된 스키마</a:t>
            </a:r>
            <a:r>
              <a:rPr lang="en-US" altLang="ko-KR" sz="1400" b="1" dirty="0"/>
              <a:t>(</a:t>
            </a:r>
            <a:r>
              <a:rPr lang="ko-KR" altLang="ko-KR" sz="1400" b="1" dirty="0"/>
              <a:t>사용자</a:t>
            </a:r>
            <a:r>
              <a:rPr lang="en-US" altLang="ko-KR" sz="1400" b="1" dirty="0" smtClean="0"/>
              <a:t>)</a:t>
            </a:r>
            <a:r>
              <a:rPr lang="ko-KR" altLang="ko-KR" sz="1400" b="1" dirty="0" smtClean="0"/>
              <a:t> 소유</a:t>
            </a:r>
            <a:r>
              <a:rPr lang="ko-KR" altLang="en-US" sz="1400" b="1" dirty="0" smtClean="0"/>
              <a:t>의</a:t>
            </a:r>
            <a:r>
              <a:rPr lang="ko-KR" altLang="ko-KR" sz="1400" b="1" dirty="0" smtClean="0"/>
              <a:t> </a:t>
            </a:r>
            <a:r>
              <a:rPr lang="ko-KR" altLang="ko-KR" sz="1400" b="1" dirty="0"/>
              <a:t>데이터베이스 </a:t>
            </a:r>
            <a:r>
              <a:rPr lang="ko-KR" altLang="ko-KR" sz="1400" b="1" dirty="0" smtClean="0"/>
              <a:t>객체</a:t>
            </a:r>
            <a:r>
              <a:rPr lang="en-US" altLang="ko-KR" sz="1400" b="1" dirty="0" smtClean="0"/>
              <a:t> </a:t>
            </a:r>
            <a:r>
              <a:rPr lang="ko-KR" altLang="ko-KR" sz="1400" b="1" dirty="0" smtClean="0"/>
              <a:t>정보</a:t>
            </a:r>
            <a:endParaRPr lang="ko-KR" altLang="ko-KR" sz="1400" b="1" dirty="0"/>
          </a:p>
          <a:p>
            <a:endParaRPr lang="en-US" altLang="ko-KR" sz="1400" b="1" dirty="0" smtClean="0"/>
          </a:p>
          <a:p>
            <a:r>
              <a:rPr lang="ko-KR" altLang="ko-KR" sz="1400" b="1" dirty="0" err="1" smtClean="0"/>
              <a:t>ㆍ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ALL_*  : </a:t>
            </a:r>
            <a:r>
              <a:rPr lang="ko-KR" altLang="ko-KR" sz="1400" b="1" dirty="0"/>
              <a:t>현재 접속된 스키마</a:t>
            </a:r>
            <a:r>
              <a:rPr lang="en-US" altLang="ko-KR" sz="1400" b="1" dirty="0"/>
              <a:t>(</a:t>
            </a:r>
            <a:r>
              <a:rPr lang="ko-KR" altLang="ko-KR" sz="1400" b="1" dirty="0"/>
              <a:t>사용자</a:t>
            </a:r>
            <a:r>
              <a:rPr lang="en-US" altLang="ko-KR" sz="1400" b="1" dirty="0"/>
              <a:t>)</a:t>
            </a:r>
            <a:r>
              <a:rPr lang="ko-KR" altLang="ko-KR" sz="1400" b="1" dirty="0"/>
              <a:t>가 접근할 수 있는 모든 데이터베이스 </a:t>
            </a:r>
            <a:r>
              <a:rPr lang="ko-KR" altLang="ko-KR" sz="1400" b="1" dirty="0" smtClean="0"/>
              <a:t>객체 정보</a:t>
            </a:r>
            <a:endParaRPr lang="ko-KR" altLang="ko-KR" sz="1400" b="1" dirty="0"/>
          </a:p>
          <a:p>
            <a:endParaRPr lang="en-US" altLang="ko-KR" sz="1400" b="1" dirty="0" smtClean="0"/>
          </a:p>
          <a:p>
            <a:r>
              <a:rPr lang="ko-KR" altLang="ko-KR" sz="1400" b="1" dirty="0" err="1" smtClean="0"/>
              <a:t>ㆍ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DBA_*  : </a:t>
            </a:r>
            <a:r>
              <a:rPr lang="ko-KR" altLang="ko-KR" sz="1400" b="1" dirty="0"/>
              <a:t>모든 데이터베이스 객체에 관한 정보를 담고 있는 </a:t>
            </a:r>
            <a:r>
              <a:rPr lang="ko-KR" altLang="ko-KR" sz="1400" b="1" dirty="0" err="1" smtClean="0"/>
              <a:t>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이 책에서는 </a:t>
            </a:r>
            <a:r>
              <a:rPr lang="en-US" altLang="ko-KR" sz="1400" b="1" dirty="0" smtClean="0"/>
              <a:t>USER </a:t>
            </a:r>
            <a:r>
              <a:rPr lang="ko-KR" altLang="en-US" sz="1400" b="1" dirty="0" err="1" smtClean="0"/>
              <a:t>뷰</a:t>
            </a:r>
            <a:r>
              <a:rPr lang="ko-KR" altLang="en-US" sz="1400" b="1" dirty="0" smtClean="0"/>
              <a:t> 기준으로 설명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테이블 관련 시스템 </a:t>
            </a:r>
            <a:r>
              <a:rPr lang="ko-KR" altLang="en-US" sz="1600" b="1" dirty="0" err="1" smtClean="0"/>
              <a:t>뷰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소스 관리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USER_TABLES : </a:t>
            </a:r>
            <a:r>
              <a:rPr lang="ko-KR" altLang="en-US" sz="1400" b="1" dirty="0" smtClean="0"/>
              <a:t>테이블에 관한 각종 정보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USER_TAB_COLS : </a:t>
            </a:r>
            <a:r>
              <a:rPr lang="ko-KR" altLang="en-US" sz="1400" b="1" dirty="0" smtClean="0"/>
              <a:t>테이블과 컬럼 정보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USER_CONSTRAINTS : </a:t>
            </a:r>
            <a:r>
              <a:rPr lang="ko-KR" altLang="en-US" sz="1400" b="1" dirty="0" smtClean="0"/>
              <a:t>각종 제약사항 정보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USER_INDEXES : </a:t>
            </a:r>
            <a:r>
              <a:rPr lang="ko-KR" altLang="en-US" sz="1400" b="1" dirty="0" smtClean="0"/>
              <a:t>인덱스 정보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USER_TAB_COMMENTS : </a:t>
            </a:r>
            <a:r>
              <a:rPr lang="ko-KR" altLang="en-US" sz="1400" b="1" dirty="0" smtClean="0"/>
              <a:t>테이블의 주석 정보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USER_COL_COMMENTS </a:t>
            </a:r>
            <a:r>
              <a:rPr lang="en-US" altLang="ko-KR" sz="1400" b="1" dirty="0"/>
              <a:t>: </a:t>
            </a:r>
            <a:r>
              <a:rPr lang="ko-KR" altLang="en-US" sz="1400" b="1" dirty="0" smtClean="0"/>
              <a:t>테이블 컬럼의 주석 정보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프로그램 관련 시스템 </a:t>
            </a:r>
            <a:r>
              <a:rPr lang="ko-KR" altLang="en-US" sz="1600" b="1" dirty="0" err="1" smtClean="0"/>
              <a:t>뷰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소스 관리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USER_OBJECTS : </a:t>
            </a:r>
            <a:r>
              <a:rPr lang="ko-KR" altLang="en-US" sz="1400" b="1" dirty="0" smtClean="0"/>
              <a:t>테이블 포함 모든 데이터베이스 객체에 관한 정보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USER_PROCEDURES : </a:t>
            </a:r>
            <a:r>
              <a:rPr lang="ko-KR" altLang="en-US" sz="1400" b="1" dirty="0"/>
              <a:t>프로시저와 함수에 대한 </a:t>
            </a:r>
            <a:r>
              <a:rPr lang="ko-KR" altLang="en-US" sz="1400" b="1" dirty="0" smtClean="0"/>
              <a:t>정보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패키지 함수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프로시저도 포함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USER_ARGUMENTS : </a:t>
            </a:r>
            <a:r>
              <a:rPr lang="ko-KR" altLang="en-US" sz="1400" b="1" dirty="0"/>
              <a:t>함수나 프로시저의 매개변수 </a:t>
            </a:r>
            <a:r>
              <a:rPr lang="ko-KR" altLang="en-US" sz="1400" b="1" dirty="0" smtClean="0"/>
              <a:t>정보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USER_DEPENDENCIES </a:t>
            </a:r>
            <a:r>
              <a:rPr lang="en-US" altLang="ko-KR" sz="1400" b="1" dirty="0" smtClean="0"/>
              <a:t>: </a:t>
            </a:r>
            <a:r>
              <a:rPr lang="ko-KR" altLang="en-US" sz="1400" b="1" dirty="0"/>
              <a:t>객체간 서로 참조하는 </a:t>
            </a:r>
            <a:r>
              <a:rPr lang="ko-KR" altLang="en-US" sz="1400" b="1" dirty="0" smtClean="0"/>
              <a:t>정보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USER_SOURCE </a:t>
            </a:r>
            <a:r>
              <a:rPr lang="en-US" altLang="ko-KR" sz="1400" b="1" dirty="0" smtClean="0"/>
              <a:t>: </a:t>
            </a:r>
            <a:r>
              <a:rPr lang="ko-KR" altLang="en-US" sz="1400" b="1" dirty="0"/>
              <a:t>프로시저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함수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패키지 등의 모든 프로그램의 </a:t>
            </a:r>
            <a:r>
              <a:rPr lang="ko-KR" altLang="en-US" sz="1400" b="1" dirty="0" smtClean="0"/>
              <a:t>소스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프로그램 소스 백업 방법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소스 관리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함수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프로시저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패키지 등의 소스 백업 방법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 smtClean="0"/>
              <a:t>USER_SOURCE </a:t>
            </a:r>
            <a:r>
              <a:rPr lang="ko-KR" altLang="en-US" sz="1400" b="1" dirty="0" err="1" smtClean="0"/>
              <a:t>뷰를</a:t>
            </a:r>
            <a:r>
              <a:rPr lang="ko-KR" altLang="en-US" sz="1400" b="1" dirty="0" smtClean="0"/>
              <a:t> 이용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매일 소스를 테이블 형태로 백업 받는다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en-US" altLang="ko-KR" sz="1400" b="1" dirty="0"/>
              <a:t>CREATE TABLE bk_source_20150106 AS</a:t>
            </a:r>
            <a:endParaRPr lang="ko-KR" altLang="ko-KR" sz="1400" dirty="0"/>
          </a:p>
          <a:p>
            <a:r>
              <a:rPr lang="en-US" altLang="ko-KR" sz="1400" b="1" dirty="0" smtClean="0"/>
              <a:t>        SELECT </a:t>
            </a:r>
            <a:r>
              <a:rPr lang="en-US" altLang="ko-KR" sz="1400" b="1" dirty="0"/>
              <a:t>*</a:t>
            </a:r>
            <a:endParaRPr lang="ko-KR" altLang="ko-KR" sz="1400" dirty="0"/>
          </a:p>
          <a:p>
            <a:r>
              <a:rPr lang="en-US" altLang="ko-KR" sz="1400" b="1" dirty="0" smtClean="0"/>
              <a:t>        FROM </a:t>
            </a:r>
            <a:r>
              <a:rPr lang="en-US" altLang="ko-KR" sz="1400" b="1" dirty="0"/>
              <a:t>USER_SOURCE</a:t>
            </a:r>
            <a:endParaRPr lang="ko-KR" altLang="ko-KR" sz="1400" dirty="0"/>
          </a:p>
          <a:p>
            <a:r>
              <a:rPr lang="en-US" altLang="ko-KR" sz="1400" b="1" dirty="0" smtClean="0"/>
              <a:t>        ORDER </a:t>
            </a:r>
            <a:r>
              <a:rPr lang="en-US" altLang="ko-KR" sz="1400" b="1" dirty="0"/>
              <a:t>BY NAME, TYPE, LINE</a:t>
            </a:r>
            <a:r>
              <a:rPr lang="en-US" altLang="ko-KR" sz="1400" b="1" dirty="0" smtClean="0"/>
              <a:t>;</a:t>
            </a:r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DBMS_OUTPUT.PUT_LINE </a:t>
            </a:r>
            <a:r>
              <a:rPr lang="ko-KR" altLang="en-US" sz="1600" b="1" dirty="0"/>
              <a:t>프로시저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디버깅 기법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함수나 프로시저의 소스 상에서 사용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특정 변수 값 등을 출력하는 기능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가장 일반적이고 전통적인 디버깅 방법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SQL*PLUS </a:t>
            </a:r>
            <a:r>
              <a:rPr lang="ko-KR" altLang="en-US" sz="1400" b="1" dirty="0" smtClean="0"/>
              <a:t>상에서 </a:t>
            </a:r>
            <a:r>
              <a:rPr lang="en-US" altLang="ko-KR" sz="1400" b="1" dirty="0" smtClean="0"/>
              <a:t>DBMS_OUTPUT.PUT_LINE </a:t>
            </a:r>
            <a:r>
              <a:rPr lang="ko-KR" altLang="en-US" sz="1400" b="1" dirty="0" smtClean="0"/>
              <a:t>프로시저로 출력한 결과를 보려면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“SET SERVEROUTPUT ON” </a:t>
            </a:r>
            <a:r>
              <a:rPr lang="ko-KR" altLang="en-US" sz="1400" b="1" dirty="0" smtClean="0"/>
              <a:t>명령어 수행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SQL%ROWCOUNT</a:t>
            </a:r>
            <a:r>
              <a:rPr lang="ko-KR" altLang="en-US" sz="1400" b="1" dirty="0" smtClean="0"/>
              <a:t>와 함께 사용해 </a:t>
            </a:r>
            <a:r>
              <a:rPr lang="en-US" altLang="ko-KR" sz="1400" b="1" dirty="0" smtClean="0"/>
              <a:t>DML</a:t>
            </a:r>
            <a:r>
              <a:rPr lang="ko-KR" altLang="en-US" sz="1400" b="1" dirty="0" smtClean="0"/>
              <a:t>문을 실행한 결과 건수 출력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DBMS_UTILITY.GET_TIME</a:t>
            </a:r>
            <a:r>
              <a:rPr lang="en-US" altLang="ko-KR" sz="1400" dirty="0"/>
              <a:t> </a:t>
            </a:r>
            <a:r>
              <a:rPr lang="ko-KR" altLang="en-US" sz="1400" b="1" dirty="0" smtClean="0"/>
              <a:t>함수를 사용해 특정 문장이 수행된 시간도 출력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로그 테이블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디버깅 기법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로그 테이블을 만들어 프로시저 내에서 로그를 기록하는 방식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프로시저 시작부에 로그 테이블에 데이터 생성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>
                <a:sym typeface="Wingdings" pitchFamily="2" charset="2"/>
              </a:rPr>
              <a:t>끝</a:t>
            </a:r>
            <a:r>
              <a:rPr lang="ko-KR" altLang="en-US" sz="1400" b="1" dirty="0" smtClean="0">
                <a:sym typeface="Wingdings" pitchFamily="2" charset="2"/>
              </a:rPr>
              <a:t> 부분에 생성한 로그 상태 종료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  </a:t>
            </a:r>
            <a:r>
              <a:rPr lang="ko-KR" altLang="en-US" sz="1400" b="1" dirty="0" smtClean="0">
                <a:sym typeface="Wingdings" pitchFamily="2" charset="2"/>
              </a:rPr>
              <a:t>오류 발생 시 </a:t>
            </a:r>
            <a:r>
              <a:rPr lang="en-US" altLang="ko-KR" sz="1400" b="1" dirty="0" smtClean="0">
                <a:sym typeface="Wingdings" pitchFamily="2" charset="2"/>
              </a:rPr>
              <a:t>EXCEPTION </a:t>
            </a:r>
            <a:r>
              <a:rPr lang="ko-KR" altLang="en-US" sz="1400" b="1" dirty="0" smtClean="0">
                <a:sym typeface="Wingdings" pitchFamily="2" charset="2"/>
              </a:rPr>
              <a:t>절에서 해당 로그 오류 처리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7072</TotalTime>
  <Words>1068</Words>
  <Application>Microsoft Office PowerPoint</Application>
  <PresentationFormat>화면 슬라이드 쇼(4:3)</PresentationFormat>
  <Paragraphs>260</Paragraphs>
  <Slides>17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567</cp:revision>
  <dcterms:created xsi:type="dcterms:W3CDTF">2006-10-05T04:04:58Z</dcterms:created>
  <dcterms:modified xsi:type="dcterms:W3CDTF">2015-05-30T11:01:09Z</dcterms:modified>
</cp:coreProperties>
</file>