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9" r:id="rId2"/>
    <p:sldId id="271" r:id="rId3"/>
    <p:sldId id="270" r:id="rId4"/>
    <p:sldId id="496" r:id="rId5"/>
    <p:sldId id="497" r:id="rId6"/>
    <p:sldId id="498" r:id="rId7"/>
    <p:sldId id="499" r:id="rId8"/>
    <p:sldId id="500" r:id="rId9"/>
    <p:sldId id="501" r:id="rId10"/>
    <p:sldId id="502" r:id="rId11"/>
    <p:sldId id="503" r:id="rId12"/>
    <p:sldId id="504" r:id="rId13"/>
    <p:sldId id="505" r:id="rId14"/>
    <p:sldId id="506" r:id="rId15"/>
    <p:sldId id="507" r:id="rId16"/>
    <p:sldId id="508" r:id="rId17"/>
    <p:sldId id="509" r:id="rId18"/>
    <p:sldId id="510" r:id="rId19"/>
    <p:sldId id="511" r:id="rId20"/>
    <p:sldId id="512" r:id="rId21"/>
    <p:sldId id="513" r:id="rId22"/>
    <p:sldId id="514" r:id="rId23"/>
    <p:sldId id="515" r:id="rId24"/>
    <p:sldId id="516" r:id="rId25"/>
    <p:sldId id="517" r:id="rId26"/>
    <p:sldId id="518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4818"/>
    <a:srgbClr val="FCD096"/>
    <a:srgbClr val="F845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13" autoAdjust="0"/>
    <p:restoredTop sz="86413" autoAdjust="0"/>
  </p:normalViewPr>
  <p:slideViewPr>
    <p:cSldViewPr>
      <p:cViewPr varScale="1">
        <p:scale>
          <a:sx n="91" d="100"/>
          <a:sy n="91" d="100"/>
        </p:scale>
        <p:origin x="-180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03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61496-5B37-492D-87A3-CC4604C03167}" type="datetimeFigureOut">
              <a:rPr lang="ko-KR" altLang="en-US" smtClean="0"/>
              <a:pPr/>
              <a:t>2015-05-30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599425-1291-4860-91A8-ADE5CA5A80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132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162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DBAC-AFEB-41C5-9E43-AB7AC16F5C61}" type="datetime1">
              <a:rPr lang="ko-KR" altLang="en-US" smtClean="0"/>
              <a:pPr/>
              <a:t>2015-05-30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3D290-3821-4744-BB03-2DF42964573C}" type="datetime1">
              <a:rPr lang="ko-KR" altLang="en-US" smtClean="0"/>
              <a:pPr/>
              <a:t>2015-05-30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EC011-B3C0-49EB-8920-A6B6965E1CC8}" type="datetime1">
              <a:rPr lang="ko-KR" altLang="en-US" smtClean="0"/>
              <a:pPr/>
              <a:t>2015-05-30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499E3-392B-4BCB-96F0-91213FBA264C}" type="datetime1">
              <a:rPr lang="ko-KR" altLang="en-US" smtClean="0"/>
              <a:pPr/>
              <a:t>2015-05-30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6E6F-A37D-4F65-ADFA-54341A32CA5A}" type="datetime1">
              <a:rPr lang="ko-KR" altLang="en-US" smtClean="0"/>
              <a:pPr/>
              <a:t>2015-05-30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65A1A-8047-4CD6-9DBE-24C4AB3F5DAD}" type="datetime1">
              <a:rPr lang="ko-KR" altLang="en-US" smtClean="0"/>
              <a:pPr/>
              <a:t>2015-05-30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2E51-A784-47D5-A8A9-7D8216316816}" type="datetime1">
              <a:rPr lang="ko-KR" altLang="en-US" smtClean="0"/>
              <a:pPr/>
              <a:t>2015-05-30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85974-EA40-4179-9C99-BB426E7C45FF}" type="datetime1">
              <a:rPr lang="ko-KR" altLang="en-US" smtClean="0"/>
              <a:pPr/>
              <a:t>2015-05-30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92597-295A-4EE3-A05D-D2C2B20545DC}" type="datetime1">
              <a:rPr lang="ko-KR" altLang="en-US" smtClean="0"/>
              <a:pPr/>
              <a:t>2015-05-30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7160E-D276-4DCB-8136-AC37263B855C}" type="datetime1">
              <a:rPr lang="ko-KR" altLang="en-US" smtClean="0"/>
              <a:pPr/>
              <a:t>2015-05-30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1E390-285F-467E-ABA7-11A2B3AC7332}" type="datetime1">
              <a:rPr lang="ko-KR" altLang="en-US" smtClean="0"/>
              <a:pPr/>
              <a:t>2015-05-30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8ECF8-94F6-4E88-B5CD-BFF79112FFE6}" type="datetime1">
              <a:rPr lang="ko-KR" altLang="en-US" smtClean="0"/>
              <a:pPr/>
              <a:t>2015-05-30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5589240"/>
            <a:ext cx="914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The Technique of Java Programming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451" y="404664"/>
            <a:ext cx="6379464" cy="433120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861072"/>
            <a:ext cx="6807199" cy="1736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 smtClean="0"/>
              <a:t>ACL </a:t>
            </a:r>
            <a:r>
              <a:rPr lang="ko-KR" altLang="en-US" sz="1600" b="1" dirty="0" smtClean="0"/>
              <a:t>처</a:t>
            </a:r>
            <a:r>
              <a:rPr lang="ko-KR" altLang="en-US" sz="1600" b="1" dirty="0"/>
              <a:t>리</a:t>
            </a:r>
            <a:endParaRPr lang="ko-KR" altLang="en-US" sz="1600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5832648" cy="5261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800" b="1" dirty="0"/>
              <a:t>UTL_SMTP</a:t>
            </a:r>
            <a:r>
              <a:rPr lang="ko-KR" altLang="en-US" sz="2800" b="1" dirty="0"/>
              <a:t>를 이용한 메일 전송</a:t>
            </a:r>
            <a:endParaRPr lang="en-US" altLang="ko-KR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22398"/>
            <a:ext cx="8174610" cy="252376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en-US" altLang="ko-KR" sz="1400" b="1" dirty="0" smtClean="0"/>
              <a:t>ASSIGN_ACL </a:t>
            </a:r>
            <a:r>
              <a:rPr lang="ko-KR" altLang="ko-KR" sz="1400" b="1" dirty="0" smtClean="0"/>
              <a:t>프로시저</a:t>
            </a:r>
            <a:r>
              <a:rPr lang="en-US" altLang="ko-KR" sz="1400" b="1" dirty="0" smtClean="0"/>
              <a:t> : </a:t>
            </a:r>
            <a:r>
              <a:rPr lang="en-US" altLang="ko-KR" sz="1400" b="1" dirty="0"/>
              <a:t>ACL</a:t>
            </a:r>
            <a:r>
              <a:rPr lang="ko-KR" altLang="ko-KR" sz="1400" b="1" dirty="0"/>
              <a:t>에 호스트 컴퓨터</a:t>
            </a:r>
            <a:r>
              <a:rPr lang="en-US" altLang="ko-KR" sz="1400" b="1" dirty="0"/>
              <a:t>, </a:t>
            </a:r>
            <a:r>
              <a:rPr lang="ko-KR" altLang="ko-KR" sz="1400" b="1" dirty="0"/>
              <a:t>도메인 혹은</a:t>
            </a:r>
            <a:r>
              <a:rPr lang="en-US" altLang="ko-KR" sz="1400" b="1" dirty="0"/>
              <a:t> IP </a:t>
            </a:r>
            <a:r>
              <a:rPr lang="ko-KR" altLang="ko-KR" sz="1400" b="1" dirty="0"/>
              <a:t>등을 </a:t>
            </a:r>
            <a:r>
              <a:rPr lang="ko-KR" altLang="ko-KR" sz="1400" b="1" dirty="0" smtClean="0"/>
              <a:t>할당</a:t>
            </a:r>
            <a:endParaRPr lang="en-US" altLang="ko-KR" sz="1400" b="1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●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구문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en-US" altLang="ko-KR" sz="1400" dirty="0"/>
              <a:t>DBMS_NETWORK_ACL_ADMIN.</a:t>
            </a:r>
            <a:r>
              <a:rPr lang="en-US" altLang="ko-KR" sz="1400" b="1" dirty="0"/>
              <a:t>ASSIGN_ACL</a:t>
            </a:r>
            <a:r>
              <a:rPr lang="en-US" altLang="ko-KR" sz="1400" dirty="0"/>
              <a:t> (</a:t>
            </a:r>
            <a:endParaRPr lang="ko-KR" altLang="ko-KR" sz="1400" dirty="0"/>
          </a:p>
          <a:p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acl</a:t>
            </a:r>
            <a:r>
              <a:rPr lang="en-US" altLang="ko-KR" sz="1400" dirty="0" smtClean="0"/>
              <a:t>           </a:t>
            </a:r>
            <a:r>
              <a:rPr lang="en-US" altLang="ko-KR" sz="1400" dirty="0"/>
              <a:t>IN VARCHAR2,</a:t>
            </a:r>
            <a:endParaRPr lang="ko-KR" altLang="ko-KR" sz="1400" dirty="0"/>
          </a:p>
          <a:p>
            <a:r>
              <a:rPr lang="en-US" altLang="ko-KR" sz="1400" dirty="0" smtClean="0"/>
              <a:t>    host         </a:t>
            </a:r>
            <a:r>
              <a:rPr lang="en-US" altLang="ko-KR" sz="1400" dirty="0"/>
              <a:t>IN VARCHAR2,</a:t>
            </a:r>
            <a:endParaRPr lang="ko-KR" altLang="ko-KR" sz="1400" dirty="0"/>
          </a:p>
          <a:p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lower_port</a:t>
            </a:r>
            <a:r>
              <a:rPr lang="en-US" altLang="ko-KR" sz="1400" dirty="0" smtClean="0"/>
              <a:t>   </a:t>
            </a:r>
            <a:r>
              <a:rPr lang="en-US" altLang="ko-KR" sz="1400" dirty="0"/>
              <a:t>IN PLS_INTEGER  DEFAULT NULL</a:t>
            </a:r>
            <a:endParaRPr lang="ko-KR" altLang="ko-KR" sz="1400" dirty="0"/>
          </a:p>
          <a:p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upper_port</a:t>
            </a:r>
            <a:r>
              <a:rPr lang="en-US" altLang="ko-KR" sz="1400" dirty="0" smtClean="0"/>
              <a:t>   </a:t>
            </a:r>
            <a:r>
              <a:rPr lang="en-US" altLang="ko-KR" sz="1400" dirty="0"/>
              <a:t>IN PLS_INTEGER  DEFAULT NULL );</a:t>
            </a:r>
            <a:endParaRPr lang="ko-KR" altLang="ko-KR" sz="1400" dirty="0"/>
          </a:p>
          <a:p>
            <a:r>
              <a:rPr lang="ko-KR" altLang="en-US" sz="1400" b="1" dirty="0" smtClean="0"/>
              <a:t> </a:t>
            </a:r>
            <a:endParaRPr lang="en-US" altLang="ko-KR" sz="1400" b="1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41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 smtClean="0"/>
              <a:t>UTL_SMTP</a:t>
            </a:r>
            <a:r>
              <a:rPr lang="ko-KR" altLang="en-US" sz="1600" b="1" dirty="0" smtClean="0"/>
              <a:t>의 타입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서브프로그램</a:t>
            </a:r>
            <a:endParaRPr lang="ko-KR" altLang="en-US" sz="1600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5832648" cy="5261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800" b="1" dirty="0"/>
              <a:t>UTL_SMTP</a:t>
            </a:r>
            <a:r>
              <a:rPr lang="ko-KR" altLang="en-US" sz="2800" b="1" dirty="0"/>
              <a:t>를 이용한 메일 전송</a:t>
            </a:r>
            <a:endParaRPr lang="en-US" altLang="ko-KR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22398"/>
            <a:ext cx="8174610" cy="35394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en-US" altLang="ko-KR" sz="1400" b="1" dirty="0"/>
              <a:t>CONNECTION </a:t>
            </a:r>
            <a:r>
              <a:rPr lang="ko-KR" altLang="en-US" sz="1400" b="1" dirty="0"/>
              <a:t>레코드 </a:t>
            </a:r>
            <a:r>
              <a:rPr lang="ko-KR" altLang="en-US" sz="1400" b="1" dirty="0" smtClean="0"/>
              <a:t>타입</a:t>
            </a:r>
            <a:endParaRPr lang="en-US" altLang="ko-KR" sz="1400" b="1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●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구문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en-US" altLang="ko-KR" sz="1400" dirty="0"/>
              <a:t>TYPE </a:t>
            </a:r>
            <a:r>
              <a:rPr lang="en-US" altLang="ko-KR" sz="1400" b="1" dirty="0"/>
              <a:t>connection</a:t>
            </a:r>
            <a:r>
              <a:rPr lang="en-US" altLang="ko-KR" sz="1400" dirty="0"/>
              <a:t> IS RECORD (</a:t>
            </a:r>
            <a:endParaRPr lang="ko-KR" altLang="ko-KR" sz="1400" dirty="0"/>
          </a:p>
          <a:p>
            <a:r>
              <a:rPr lang="en-US" altLang="ko-KR" sz="1400" dirty="0"/>
              <a:t>     host             VARCHAR2(255),</a:t>
            </a:r>
            <a:endParaRPr lang="ko-KR" altLang="ko-KR" sz="1400" dirty="0"/>
          </a:p>
          <a:p>
            <a:r>
              <a:rPr lang="en-US" altLang="ko-KR" sz="1400" dirty="0"/>
              <a:t>     port             PLS_INTEGER,</a:t>
            </a:r>
            <a:endParaRPr lang="ko-KR" altLang="ko-KR" sz="1400" dirty="0"/>
          </a:p>
          <a:p>
            <a:r>
              <a:rPr lang="en-US" altLang="ko-KR" sz="1400" dirty="0"/>
              <a:t>     tx_timeout       PLS_INTEGER,</a:t>
            </a:r>
            <a:endParaRPr lang="ko-KR" altLang="ko-KR" sz="1400" dirty="0"/>
          </a:p>
          <a:p>
            <a:r>
              <a:rPr lang="en-US" altLang="ko-KR" sz="1400" dirty="0"/>
              <a:t>     </a:t>
            </a:r>
            <a:r>
              <a:rPr lang="en-US" altLang="ko-KR" sz="1400" dirty="0" err="1"/>
              <a:t>private_tcp_con</a:t>
            </a:r>
            <a:r>
              <a:rPr lang="en-US" altLang="ko-KR" sz="1400" dirty="0"/>
              <a:t>  </a:t>
            </a:r>
            <a:r>
              <a:rPr lang="en-US" altLang="ko-KR" sz="1400" dirty="0" err="1"/>
              <a:t>utl_tcp.connection</a:t>
            </a:r>
            <a:r>
              <a:rPr lang="en-US" altLang="ko-KR" sz="1400" dirty="0"/>
              <a:t>,</a:t>
            </a:r>
            <a:endParaRPr lang="ko-KR" altLang="ko-KR" sz="1400" dirty="0"/>
          </a:p>
          <a:p>
            <a:r>
              <a:rPr lang="en-US" altLang="ko-KR" sz="1400" dirty="0"/>
              <a:t>     </a:t>
            </a:r>
            <a:r>
              <a:rPr lang="en-US" altLang="ko-KR" sz="1400" dirty="0" err="1"/>
              <a:t>private_state</a:t>
            </a:r>
            <a:r>
              <a:rPr lang="en-US" altLang="ko-KR" sz="1400" dirty="0"/>
              <a:t>    PLS_INTEGER);</a:t>
            </a:r>
            <a:endParaRPr lang="ko-KR" altLang="ko-KR" sz="1400" dirty="0"/>
          </a:p>
          <a:p>
            <a:endParaRPr lang="ko-KR" altLang="ko-KR" sz="1400" dirty="0"/>
          </a:p>
          <a:p>
            <a:r>
              <a:rPr lang="ko-KR" altLang="ko-KR" sz="1400" dirty="0" err="1"/>
              <a:t>ㆍ</a:t>
            </a:r>
            <a:r>
              <a:rPr lang="en-US" altLang="ko-KR" sz="1400" dirty="0"/>
              <a:t> host : SMTP </a:t>
            </a:r>
            <a:r>
              <a:rPr lang="ko-KR" altLang="ko-KR" sz="1400" dirty="0" err="1"/>
              <a:t>서버명</a:t>
            </a:r>
            <a:r>
              <a:rPr lang="ko-KR" altLang="ko-KR" sz="1400" dirty="0"/>
              <a:t> </a:t>
            </a:r>
          </a:p>
          <a:p>
            <a:r>
              <a:rPr lang="ko-KR" altLang="ko-KR" sz="1400" dirty="0" err="1"/>
              <a:t>ㆍ</a:t>
            </a:r>
            <a:r>
              <a:rPr lang="en-US" altLang="ko-KR" sz="1400" dirty="0"/>
              <a:t> port : SMTP </a:t>
            </a:r>
            <a:r>
              <a:rPr lang="ko-KR" altLang="ko-KR" sz="1400" dirty="0"/>
              <a:t>포트</a:t>
            </a:r>
          </a:p>
          <a:p>
            <a:r>
              <a:rPr lang="ko-KR" altLang="ko-KR" sz="1400" dirty="0" err="1"/>
              <a:t>ㆍ</a:t>
            </a:r>
            <a:r>
              <a:rPr lang="ko-KR" altLang="ko-KR" sz="1400" dirty="0"/>
              <a:t> </a:t>
            </a:r>
            <a:r>
              <a:rPr lang="en-US" altLang="ko-KR" sz="1400" dirty="0"/>
              <a:t>tx_timeout : </a:t>
            </a:r>
            <a:r>
              <a:rPr lang="ko-KR" altLang="ko-KR" sz="1400" dirty="0"/>
              <a:t>연결 타임아웃</a:t>
            </a:r>
          </a:p>
          <a:p>
            <a:endParaRPr lang="ko-KR" altLang="ko-KR" sz="1400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00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 smtClean="0"/>
              <a:t>UTL_SMTP</a:t>
            </a:r>
            <a:r>
              <a:rPr lang="ko-KR" altLang="en-US" sz="1600" b="1" dirty="0" smtClean="0"/>
              <a:t>의 타입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서브프로그램</a:t>
            </a:r>
            <a:endParaRPr lang="ko-KR" altLang="en-US" sz="1600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5832648" cy="5261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800" b="1" dirty="0"/>
              <a:t>UTL_SMTP</a:t>
            </a:r>
            <a:r>
              <a:rPr lang="ko-KR" altLang="en-US" sz="2800" b="1" dirty="0"/>
              <a:t>를 이용한 메일 전송</a:t>
            </a:r>
            <a:endParaRPr lang="en-US" altLang="ko-KR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22398"/>
            <a:ext cx="8174610" cy="31085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en-US" altLang="ko-KR" sz="1400" b="1" dirty="0"/>
              <a:t>REPLY, REPLIES </a:t>
            </a:r>
            <a:r>
              <a:rPr lang="ko-KR" altLang="en-US" sz="1400" b="1" dirty="0"/>
              <a:t>레코드 타입</a:t>
            </a:r>
            <a:endParaRPr lang="en-US" altLang="ko-KR" sz="1400" b="1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●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구문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en-US" altLang="ko-KR" sz="1400" dirty="0"/>
              <a:t>TYPE </a:t>
            </a:r>
            <a:r>
              <a:rPr lang="en-US" altLang="ko-KR" sz="1400" b="1" dirty="0"/>
              <a:t>reply</a:t>
            </a:r>
            <a:r>
              <a:rPr lang="en-US" altLang="ko-KR" sz="1400" dirty="0"/>
              <a:t> IS RECORD (</a:t>
            </a:r>
            <a:endParaRPr lang="ko-KR" altLang="ko-KR" sz="1400" dirty="0"/>
          </a:p>
          <a:p>
            <a:r>
              <a:rPr lang="en-US" altLang="ko-KR" sz="1400" dirty="0"/>
              <a:t>     code  PLS_INTEGER,</a:t>
            </a:r>
            <a:endParaRPr lang="ko-KR" altLang="ko-KR" sz="1400" dirty="0"/>
          </a:p>
          <a:p>
            <a:r>
              <a:rPr lang="en-US" altLang="ko-KR" sz="1400" dirty="0"/>
              <a:t>     text  VARCHAR2(508));</a:t>
            </a:r>
            <a:endParaRPr lang="ko-KR" altLang="ko-KR" sz="1400" dirty="0"/>
          </a:p>
          <a:p>
            <a:r>
              <a:rPr lang="en-US" altLang="ko-KR" sz="1400" dirty="0"/>
              <a:t> </a:t>
            </a:r>
            <a:endParaRPr lang="ko-KR" altLang="ko-KR" sz="1400" dirty="0"/>
          </a:p>
          <a:p>
            <a:r>
              <a:rPr lang="en-US" altLang="ko-KR" sz="1400" dirty="0"/>
              <a:t>TYPE </a:t>
            </a:r>
            <a:r>
              <a:rPr lang="en-US" altLang="ko-KR" sz="1400" b="1" dirty="0"/>
              <a:t>replies </a:t>
            </a:r>
            <a:r>
              <a:rPr lang="en-US" altLang="ko-KR" sz="1400" dirty="0"/>
              <a:t> IS TABLE OF reply INDEX BY BINARY_INTEGER;</a:t>
            </a:r>
            <a:endParaRPr lang="ko-KR" altLang="ko-KR" sz="1400" dirty="0"/>
          </a:p>
          <a:p>
            <a:endParaRPr lang="en-US" altLang="ko-KR" sz="1400" dirty="0" smtClean="0"/>
          </a:p>
          <a:p>
            <a:r>
              <a:rPr lang="ko-KR" altLang="ko-KR" sz="1400" dirty="0" err="1" smtClean="0"/>
              <a:t>ㆍ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code : 3</a:t>
            </a:r>
            <a:r>
              <a:rPr lang="ko-KR" altLang="ko-KR" sz="1400" dirty="0"/>
              <a:t>자리 응답코드</a:t>
            </a:r>
          </a:p>
          <a:p>
            <a:r>
              <a:rPr lang="ko-KR" altLang="ko-KR" sz="1400" dirty="0" err="1"/>
              <a:t>ㆍ</a:t>
            </a:r>
            <a:r>
              <a:rPr lang="en-US" altLang="ko-KR" sz="1400" dirty="0"/>
              <a:t> text : </a:t>
            </a:r>
            <a:r>
              <a:rPr lang="ko-KR" altLang="ko-KR" sz="1400" dirty="0"/>
              <a:t>텍스트 메시지</a:t>
            </a:r>
          </a:p>
          <a:p>
            <a:endParaRPr lang="ko-KR" altLang="ko-KR" sz="1400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52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 smtClean="0"/>
              <a:t>UTL_SMTP</a:t>
            </a:r>
            <a:r>
              <a:rPr lang="ko-KR" altLang="en-US" sz="1600" b="1" dirty="0" smtClean="0"/>
              <a:t>의 타입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서브프로그램</a:t>
            </a:r>
            <a:endParaRPr lang="ko-KR" altLang="en-US" sz="1600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5832648" cy="5261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800" b="1" dirty="0"/>
              <a:t>UTL_SMTP</a:t>
            </a:r>
            <a:r>
              <a:rPr lang="ko-KR" altLang="en-US" sz="2800" b="1" dirty="0"/>
              <a:t>를 이용한 메일 전송</a:t>
            </a:r>
            <a:endParaRPr lang="en-US" altLang="ko-KR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22398"/>
            <a:ext cx="8174610" cy="39703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en-US" altLang="ko-KR" sz="1400" b="1" dirty="0"/>
              <a:t>OPEN_CONNECTION </a:t>
            </a:r>
            <a:r>
              <a:rPr lang="ko-KR" altLang="en-US" sz="1400" b="1" dirty="0" smtClean="0"/>
              <a:t>함수 </a:t>
            </a:r>
            <a:r>
              <a:rPr lang="en-US" altLang="ko-KR" sz="1400" b="1" dirty="0" smtClean="0"/>
              <a:t>: </a:t>
            </a:r>
            <a:r>
              <a:rPr lang="en-US" altLang="ko-KR" sz="1400" b="1" dirty="0"/>
              <a:t>SMTP </a:t>
            </a:r>
            <a:r>
              <a:rPr lang="ko-KR" altLang="ko-KR" sz="1400" b="1" dirty="0"/>
              <a:t>서버와 </a:t>
            </a:r>
            <a:r>
              <a:rPr lang="ko-KR" altLang="ko-KR" sz="1400" b="1" dirty="0" smtClean="0"/>
              <a:t>연결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후</a:t>
            </a:r>
            <a:r>
              <a:rPr lang="ko-KR" altLang="ko-KR" sz="1400" b="1" dirty="0" smtClean="0"/>
              <a:t> </a:t>
            </a:r>
            <a:r>
              <a:rPr lang="en-US" altLang="ko-KR" sz="1400" b="1" dirty="0" err="1"/>
              <a:t>SMTP.connection</a:t>
            </a:r>
            <a:r>
              <a:rPr lang="en-US" altLang="ko-KR" sz="1400" b="1" dirty="0"/>
              <a:t> </a:t>
            </a:r>
            <a:r>
              <a:rPr lang="ko-KR" altLang="ko-KR" sz="1400" b="1" dirty="0"/>
              <a:t>을 </a:t>
            </a:r>
            <a:r>
              <a:rPr lang="ko-KR" altLang="ko-KR" sz="1400" b="1" dirty="0" smtClean="0"/>
              <a:t>반환 </a:t>
            </a:r>
            <a:endParaRPr lang="en-US" altLang="ko-KR" sz="1400" b="1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●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구문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en-US" altLang="ko-KR" sz="1400" dirty="0"/>
              <a:t>UTL_SMTP.</a:t>
            </a:r>
            <a:r>
              <a:rPr lang="en-US" altLang="ko-KR" sz="1400" b="1" dirty="0"/>
              <a:t>OPEN_CONNECTION</a:t>
            </a:r>
            <a:r>
              <a:rPr lang="en-US" altLang="ko-KR" sz="1400" dirty="0"/>
              <a:t> (</a:t>
            </a:r>
            <a:endParaRPr lang="ko-KR" altLang="ko-KR" sz="1400" dirty="0"/>
          </a:p>
          <a:p>
            <a:r>
              <a:rPr lang="en-US" altLang="ko-KR" sz="1400" dirty="0"/>
              <a:t>     host                          IN VARCHAR2,</a:t>
            </a:r>
            <a:endParaRPr lang="ko-KR" altLang="ko-KR" sz="1400" dirty="0"/>
          </a:p>
          <a:p>
            <a:r>
              <a:rPr lang="en-US" altLang="ko-KR" sz="1400" dirty="0"/>
              <a:t>     port                          IN PLS_INTEGER DEFAULT 25,</a:t>
            </a:r>
            <a:endParaRPr lang="ko-KR" altLang="ko-KR" sz="1400" dirty="0"/>
          </a:p>
          <a:p>
            <a:r>
              <a:rPr lang="en-US" altLang="ko-KR" sz="1400" dirty="0"/>
              <a:t>     tx_timeout                    IN PLS_INTEGER DEFAULT NULL,</a:t>
            </a:r>
            <a:endParaRPr lang="ko-KR" altLang="ko-KR" sz="1400" dirty="0"/>
          </a:p>
          <a:p>
            <a:r>
              <a:rPr lang="en-US" altLang="ko-KR" sz="1400" dirty="0"/>
              <a:t>     </a:t>
            </a:r>
            <a:r>
              <a:rPr lang="en-US" altLang="ko-KR" sz="1400" dirty="0" err="1"/>
              <a:t>wallet_path</a:t>
            </a:r>
            <a:r>
              <a:rPr lang="en-US" altLang="ko-KR" sz="1400" dirty="0"/>
              <a:t>                   IN VARCHAR2    DEFAULT NULL,</a:t>
            </a:r>
            <a:endParaRPr lang="ko-KR" altLang="ko-KR" sz="1400" dirty="0"/>
          </a:p>
          <a:p>
            <a:r>
              <a:rPr lang="en-US" altLang="ko-KR" sz="1400" dirty="0"/>
              <a:t>     </a:t>
            </a:r>
            <a:r>
              <a:rPr lang="en-US" altLang="ko-KR" sz="1400" dirty="0" err="1"/>
              <a:t>wallet_password</a:t>
            </a:r>
            <a:r>
              <a:rPr lang="en-US" altLang="ko-KR" sz="1400" dirty="0"/>
              <a:t>               IN VARCHAR2    DEFAULT NULL,</a:t>
            </a:r>
            <a:endParaRPr lang="ko-KR" altLang="ko-KR" sz="1400" dirty="0"/>
          </a:p>
          <a:p>
            <a:r>
              <a:rPr lang="en-US" altLang="ko-KR" sz="1400" dirty="0"/>
              <a:t>     </a:t>
            </a:r>
            <a:r>
              <a:rPr lang="en-US" altLang="ko-KR" sz="1400" dirty="0" err="1"/>
              <a:t>secure_connection_before_smtp</a:t>
            </a:r>
            <a:r>
              <a:rPr lang="en-US" altLang="ko-KR" sz="1400" dirty="0"/>
              <a:t> IN BOOLEAN     DEFAULT FALSE)</a:t>
            </a:r>
            <a:endParaRPr lang="ko-KR" altLang="ko-KR" sz="1400" dirty="0"/>
          </a:p>
          <a:p>
            <a:r>
              <a:rPr lang="en-US" altLang="ko-KR" sz="1400" dirty="0"/>
              <a:t>  RETURN  connection;</a:t>
            </a:r>
            <a:endParaRPr lang="ko-KR" altLang="ko-KR" sz="1400" dirty="0"/>
          </a:p>
          <a:p>
            <a:endParaRPr lang="en-US" altLang="ko-KR" sz="1400" dirty="0" smtClean="0"/>
          </a:p>
          <a:p>
            <a:r>
              <a:rPr lang="ko-KR" altLang="ko-KR" sz="1400" dirty="0" err="1"/>
              <a:t>ㆍ</a:t>
            </a:r>
            <a:r>
              <a:rPr lang="en-US" altLang="ko-KR" sz="1400" dirty="0"/>
              <a:t> host : SMTP </a:t>
            </a:r>
            <a:r>
              <a:rPr lang="ko-KR" altLang="ko-KR" sz="1400" dirty="0"/>
              <a:t>호스트명</a:t>
            </a:r>
          </a:p>
          <a:p>
            <a:r>
              <a:rPr lang="ko-KR" altLang="ko-KR" sz="1400" dirty="0" err="1"/>
              <a:t>ㆍ</a:t>
            </a:r>
            <a:r>
              <a:rPr lang="en-US" altLang="ko-KR" sz="1400" dirty="0"/>
              <a:t> port : </a:t>
            </a:r>
            <a:r>
              <a:rPr lang="ko-KR" altLang="ko-KR" sz="1400" dirty="0"/>
              <a:t>포트번호</a:t>
            </a:r>
          </a:p>
          <a:p>
            <a:r>
              <a:rPr lang="ko-KR" altLang="ko-KR" sz="1400" dirty="0" err="1"/>
              <a:t>ㆍ</a:t>
            </a:r>
            <a:r>
              <a:rPr lang="en-US" altLang="ko-KR" sz="1400" dirty="0"/>
              <a:t> tx_timeout : </a:t>
            </a:r>
            <a:r>
              <a:rPr lang="ko-KR" altLang="ko-KR" sz="1400" dirty="0"/>
              <a:t>연결 타임아웃</a:t>
            </a:r>
          </a:p>
          <a:p>
            <a:r>
              <a:rPr lang="ko-KR" altLang="ko-KR" sz="1400" dirty="0" err="1"/>
              <a:t>ㆍ</a:t>
            </a:r>
            <a:r>
              <a:rPr lang="en-US" altLang="ko-KR" sz="1400" dirty="0"/>
              <a:t> </a:t>
            </a:r>
            <a:r>
              <a:rPr lang="en-US" altLang="ko-KR" sz="1400" dirty="0" err="1"/>
              <a:t>wallet_path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wallet_password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secure_connection_before_smtp</a:t>
            </a:r>
            <a:r>
              <a:rPr lang="en-US" altLang="ko-KR" sz="1400" dirty="0"/>
              <a:t> : SSL/TLS </a:t>
            </a:r>
            <a:r>
              <a:rPr lang="ko-KR" altLang="ko-KR" sz="1400" dirty="0"/>
              <a:t>연결을 위한 </a:t>
            </a:r>
            <a:r>
              <a:rPr lang="ko-KR" altLang="ko-KR" sz="1400" dirty="0" smtClean="0"/>
              <a:t>매개변수</a:t>
            </a:r>
            <a:endParaRPr lang="ko-KR" altLang="ko-KR" sz="1400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07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 smtClean="0"/>
              <a:t>UTL_SMTP</a:t>
            </a:r>
            <a:r>
              <a:rPr lang="ko-KR" altLang="en-US" sz="1600" b="1" dirty="0" smtClean="0"/>
              <a:t>의 타입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서브프로그램</a:t>
            </a:r>
            <a:endParaRPr lang="ko-KR" altLang="en-US" sz="1600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5832648" cy="5261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800" b="1" dirty="0"/>
              <a:t>UTL_SMTP</a:t>
            </a:r>
            <a:r>
              <a:rPr lang="ko-KR" altLang="en-US" sz="2800" b="1" dirty="0"/>
              <a:t>를 이용한 메일 전송</a:t>
            </a:r>
            <a:endParaRPr lang="en-US" altLang="ko-KR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22398"/>
            <a:ext cx="8174610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en-US" altLang="ko-KR" sz="1400" b="1" dirty="0"/>
              <a:t>HELO </a:t>
            </a:r>
            <a:r>
              <a:rPr lang="ko-KR" altLang="ko-KR" sz="1400" b="1" dirty="0" smtClean="0"/>
              <a:t>프로시저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: </a:t>
            </a:r>
            <a:r>
              <a:rPr lang="en-US" altLang="ko-KR" sz="1400" b="1" dirty="0"/>
              <a:t>SMTP</a:t>
            </a:r>
            <a:r>
              <a:rPr lang="ko-KR" altLang="ko-KR" sz="1400" b="1" dirty="0"/>
              <a:t>의 </a:t>
            </a:r>
            <a:r>
              <a:rPr lang="en-US" altLang="ko-KR" sz="1400" b="1" dirty="0"/>
              <a:t>HELO </a:t>
            </a:r>
            <a:r>
              <a:rPr lang="ko-KR" altLang="ko-KR" sz="1400" b="1" dirty="0"/>
              <a:t>명령어 </a:t>
            </a:r>
            <a:r>
              <a:rPr lang="ko-KR" altLang="ko-KR" sz="1400" b="1" dirty="0" smtClean="0"/>
              <a:t>역할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동일한 이름의 함수도 있음</a:t>
            </a:r>
            <a:endParaRPr lang="en-US" altLang="ko-KR" sz="1400" b="1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●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구문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en-US" altLang="ko-KR" sz="1400" dirty="0"/>
              <a:t>UTL_SMTP.</a:t>
            </a:r>
            <a:r>
              <a:rPr lang="en-US" altLang="ko-KR" sz="1400" b="1" dirty="0"/>
              <a:t>HELO</a:t>
            </a:r>
            <a:r>
              <a:rPr lang="en-US" altLang="ko-KR" sz="1400" dirty="0"/>
              <a:t> (</a:t>
            </a:r>
            <a:endParaRPr lang="ko-KR" altLang="ko-KR" sz="1400" dirty="0"/>
          </a:p>
          <a:p>
            <a:r>
              <a:rPr lang="en-US" altLang="ko-KR" sz="1400" dirty="0" smtClean="0"/>
              <a:t>    c        </a:t>
            </a:r>
            <a:r>
              <a:rPr lang="en-US" altLang="ko-KR" sz="1400" dirty="0"/>
              <a:t>IN OUT NOCOPY connection,</a:t>
            </a:r>
            <a:endParaRPr lang="ko-KR" altLang="ko-KR" sz="1400" dirty="0"/>
          </a:p>
          <a:p>
            <a:r>
              <a:rPr lang="en-US" altLang="ko-KR" sz="1400" dirty="0" smtClean="0"/>
              <a:t>    domain  </a:t>
            </a:r>
            <a:r>
              <a:rPr lang="en-US" altLang="ko-KR" sz="1400" dirty="0"/>
              <a:t>IN VARCHAR2);</a:t>
            </a:r>
            <a:endParaRPr lang="ko-KR" altLang="ko-KR" sz="1400" dirty="0"/>
          </a:p>
          <a:p>
            <a:endParaRPr lang="en-US" altLang="ko-KR" sz="1400" dirty="0" smtClean="0"/>
          </a:p>
          <a:p>
            <a:endParaRPr lang="ko-KR" altLang="ko-KR" sz="1400" dirty="0"/>
          </a:p>
          <a:p>
            <a:r>
              <a:rPr lang="ko-KR" altLang="ko-KR" sz="1400" dirty="0" err="1"/>
              <a:t>ㆍ</a:t>
            </a:r>
            <a:r>
              <a:rPr lang="en-US" altLang="ko-KR" sz="1400" dirty="0"/>
              <a:t> c       : SMTP  connection</a:t>
            </a:r>
            <a:endParaRPr lang="ko-KR" altLang="ko-KR" sz="1400" dirty="0"/>
          </a:p>
          <a:p>
            <a:r>
              <a:rPr lang="ko-KR" altLang="ko-KR" sz="1400" dirty="0" err="1"/>
              <a:t>ㆍ</a:t>
            </a:r>
            <a:r>
              <a:rPr lang="ko-KR" altLang="ko-KR" sz="1400" dirty="0"/>
              <a:t> </a:t>
            </a:r>
            <a:r>
              <a:rPr lang="en-US" altLang="ko-KR" sz="1400" dirty="0"/>
              <a:t>domain :  </a:t>
            </a:r>
            <a:r>
              <a:rPr lang="ko-KR" altLang="ko-KR" sz="1400" dirty="0"/>
              <a:t>도메인명</a:t>
            </a:r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35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 smtClean="0"/>
              <a:t>UTL_SMTP</a:t>
            </a:r>
            <a:r>
              <a:rPr lang="ko-KR" altLang="en-US" sz="1600" b="1" dirty="0" smtClean="0"/>
              <a:t>의 타입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서브프로그램</a:t>
            </a:r>
            <a:endParaRPr lang="ko-KR" altLang="en-US" sz="1600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5832648" cy="5261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800" b="1" dirty="0"/>
              <a:t>UTL_SMTP</a:t>
            </a:r>
            <a:r>
              <a:rPr lang="ko-KR" altLang="en-US" sz="2800" b="1" dirty="0"/>
              <a:t>를 이용한 메일 전송</a:t>
            </a:r>
            <a:endParaRPr lang="en-US" altLang="ko-KR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22398"/>
            <a:ext cx="8174610" cy="33239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en-US" altLang="ko-KR" sz="1400" b="1" dirty="0" smtClean="0"/>
              <a:t>MAIL </a:t>
            </a:r>
            <a:r>
              <a:rPr lang="ko-KR" altLang="ko-KR" sz="1400" b="1" dirty="0" smtClean="0"/>
              <a:t>프로시저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: </a:t>
            </a:r>
            <a:r>
              <a:rPr lang="en-US" altLang="ko-KR" sz="1400" b="1" dirty="0"/>
              <a:t>SMTP</a:t>
            </a:r>
            <a:r>
              <a:rPr lang="ko-KR" altLang="ko-KR" sz="1400" b="1" dirty="0"/>
              <a:t>의 </a:t>
            </a:r>
            <a:r>
              <a:rPr lang="en-US" altLang="ko-KR" sz="1400" b="1" dirty="0" smtClean="0"/>
              <a:t>MAIL </a:t>
            </a:r>
            <a:r>
              <a:rPr lang="ko-KR" altLang="ko-KR" sz="1400" b="1" dirty="0"/>
              <a:t>명령어 </a:t>
            </a:r>
            <a:r>
              <a:rPr lang="ko-KR" altLang="ko-KR" sz="1400" b="1" dirty="0" smtClean="0"/>
              <a:t>역할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동일한 이름의 함수도 있음</a:t>
            </a:r>
            <a:endParaRPr lang="en-US" altLang="ko-KR" sz="1400" b="1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●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구문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en-US" altLang="ko-KR" sz="1400" dirty="0"/>
              <a:t>UTL_SMTP.</a:t>
            </a:r>
            <a:r>
              <a:rPr lang="en-US" altLang="ko-KR" sz="1400" b="1" dirty="0"/>
              <a:t>MAIL</a:t>
            </a:r>
            <a:r>
              <a:rPr lang="en-US" altLang="ko-KR" sz="1400" dirty="0"/>
              <a:t> (</a:t>
            </a:r>
            <a:endParaRPr lang="ko-KR" altLang="ko-KR" sz="1400" dirty="0"/>
          </a:p>
          <a:p>
            <a:r>
              <a:rPr lang="en-US" altLang="ko-KR" sz="1400" dirty="0" smtClean="0"/>
              <a:t>    c           </a:t>
            </a:r>
            <a:r>
              <a:rPr lang="en-US" altLang="ko-KR" sz="1400" dirty="0"/>
              <a:t>IN  OUT NOCOPY connection,</a:t>
            </a:r>
            <a:endParaRPr lang="ko-KR" altLang="ko-KR" sz="1400" dirty="0"/>
          </a:p>
          <a:p>
            <a:r>
              <a:rPr lang="en-US" altLang="ko-KR" sz="1400" dirty="0" smtClean="0"/>
              <a:t>    sender      </a:t>
            </a:r>
            <a:r>
              <a:rPr lang="en-US" altLang="ko-KR" sz="1400" dirty="0"/>
              <a:t>IN  VARCHAR2,</a:t>
            </a:r>
            <a:endParaRPr lang="ko-KR" altLang="ko-KR" sz="1400" dirty="0"/>
          </a:p>
          <a:p>
            <a:r>
              <a:rPr lang="en-US" altLang="ko-KR" sz="1400" dirty="0" smtClean="0"/>
              <a:t>    parameters  </a:t>
            </a:r>
            <a:r>
              <a:rPr lang="en-US" altLang="ko-KR" sz="1400" dirty="0"/>
              <a:t>IN  VARCHAR2  DEFAULT NULL);</a:t>
            </a:r>
            <a:endParaRPr lang="ko-KR" altLang="ko-KR" sz="1400" dirty="0"/>
          </a:p>
          <a:p>
            <a:endParaRPr lang="en-US" altLang="ko-KR" sz="1400" dirty="0" smtClean="0"/>
          </a:p>
          <a:p>
            <a:endParaRPr lang="ko-KR" altLang="ko-KR" sz="1400" dirty="0"/>
          </a:p>
          <a:p>
            <a:r>
              <a:rPr lang="ko-KR" altLang="ko-KR" sz="1400" dirty="0" err="1"/>
              <a:t>ㆍ</a:t>
            </a:r>
            <a:r>
              <a:rPr lang="en-US" altLang="ko-KR" sz="1400" dirty="0"/>
              <a:t> c       : SMTP  connection</a:t>
            </a:r>
            <a:endParaRPr lang="ko-KR" altLang="ko-KR" sz="1400" dirty="0"/>
          </a:p>
          <a:p>
            <a:r>
              <a:rPr lang="ko-KR" altLang="ko-KR" sz="1400" dirty="0" err="1"/>
              <a:t>ㆍ</a:t>
            </a:r>
            <a:r>
              <a:rPr lang="en-US" altLang="ko-KR" sz="1400" dirty="0"/>
              <a:t> sender  :  </a:t>
            </a:r>
            <a:r>
              <a:rPr lang="ko-KR" altLang="ko-KR" sz="1400" dirty="0"/>
              <a:t>보내는 메일 주소</a:t>
            </a:r>
          </a:p>
          <a:p>
            <a:r>
              <a:rPr lang="ko-KR" altLang="ko-KR" sz="1400" dirty="0" err="1"/>
              <a:t>ㆍ</a:t>
            </a:r>
            <a:r>
              <a:rPr lang="en-US" altLang="ko-KR" sz="1400" dirty="0"/>
              <a:t> parameter :  </a:t>
            </a:r>
            <a:r>
              <a:rPr lang="ko-KR" altLang="ko-KR" sz="1400" dirty="0"/>
              <a:t>추가 </a:t>
            </a:r>
            <a:r>
              <a:rPr lang="ko-KR" altLang="ko-KR" sz="1400" dirty="0" smtClean="0"/>
              <a:t>매개변수</a:t>
            </a:r>
            <a:endParaRPr lang="en-US" altLang="ko-KR" sz="1400" dirty="0" smtClean="0"/>
          </a:p>
          <a:p>
            <a:endParaRPr lang="ko-KR" altLang="ko-KR" sz="1400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32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 smtClean="0"/>
              <a:t>UTL_SMTP</a:t>
            </a:r>
            <a:r>
              <a:rPr lang="ko-KR" altLang="en-US" sz="1600" b="1" dirty="0" smtClean="0"/>
              <a:t>의 타입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서브프로그램</a:t>
            </a:r>
            <a:endParaRPr lang="ko-KR" altLang="en-US" sz="1600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5832648" cy="5261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800" b="1" dirty="0"/>
              <a:t>UTL_SMTP</a:t>
            </a:r>
            <a:r>
              <a:rPr lang="ko-KR" altLang="en-US" sz="2800" b="1" dirty="0"/>
              <a:t>를 이용한 메일 전송</a:t>
            </a:r>
            <a:endParaRPr lang="en-US" altLang="ko-KR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22398"/>
            <a:ext cx="8174610" cy="33239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en-US" altLang="ko-KR" sz="1400" b="1" dirty="0" smtClean="0"/>
              <a:t>RCPT </a:t>
            </a:r>
            <a:r>
              <a:rPr lang="ko-KR" altLang="ko-KR" sz="1400" b="1" dirty="0" smtClean="0"/>
              <a:t>프로시저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: </a:t>
            </a:r>
            <a:r>
              <a:rPr lang="en-US" altLang="ko-KR" sz="1400" b="1" dirty="0"/>
              <a:t>SMTP</a:t>
            </a:r>
            <a:r>
              <a:rPr lang="ko-KR" altLang="ko-KR" sz="1400" b="1" dirty="0" smtClean="0"/>
              <a:t>의</a:t>
            </a:r>
            <a:r>
              <a:rPr lang="en-US" altLang="ko-KR" sz="1400" b="1" dirty="0" smtClean="0"/>
              <a:t> RCPT </a:t>
            </a:r>
            <a:r>
              <a:rPr lang="ko-KR" altLang="ko-KR" sz="1400" b="1" dirty="0"/>
              <a:t>명령어 </a:t>
            </a:r>
            <a:r>
              <a:rPr lang="ko-KR" altLang="ko-KR" sz="1400" b="1" dirty="0" smtClean="0"/>
              <a:t>역할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동일한 이름의 함수도 있음</a:t>
            </a:r>
            <a:endParaRPr lang="en-US" altLang="ko-KR" sz="1400" b="1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●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구문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en-US" altLang="ko-KR" sz="1400" dirty="0"/>
              <a:t>UTL_SMTP.</a:t>
            </a:r>
            <a:r>
              <a:rPr lang="en-US" altLang="ko-KR" sz="1400" b="1" dirty="0"/>
              <a:t>RCPT</a:t>
            </a:r>
            <a:r>
              <a:rPr lang="en-US" altLang="ko-KR" sz="1400" dirty="0"/>
              <a:t> (</a:t>
            </a:r>
            <a:endParaRPr lang="ko-KR" altLang="ko-KR" sz="1400" dirty="0"/>
          </a:p>
          <a:p>
            <a:r>
              <a:rPr lang="en-US" altLang="ko-KR" sz="1400" dirty="0" smtClean="0"/>
              <a:t>    c           </a:t>
            </a:r>
            <a:r>
              <a:rPr lang="en-US" altLang="ko-KR" sz="1400" dirty="0"/>
              <a:t>IN  OUT NOCOPY connection,</a:t>
            </a:r>
            <a:endParaRPr lang="ko-KR" altLang="ko-KR" sz="1400" dirty="0"/>
          </a:p>
          <a:p>
            <a:r>
              <a:rPr lang="en-US" altLang="ko-KR" sz="1400" dirty="0" smtClean="0"/>
              <a:t>    recipient    </a:t>
            </a:r>
            <a:r>
              <a:rPr lang="en-US" altLang="ko-KR" sz="1400" dirty="0"/>
              <a:t>IN  VARCHAR2,</a:t>
            </a:r>
            <a:endParaRPr lang="ko-KR" altLang="ko-KR" sz="1400" dirty="0"/>
          </a:p>
          <a:p>
            <a:r>
              <a:rPr lang="en-US" altLang="ko-KR" sz="1400" dirty="0" smtClean="0"/>
              <a:t>    parameters  </a:t>
            </a:r>
            <a:r>
              <a:rPr lang="en-US" altLang="ko-KR" sz="1400" dirty="0"/>
              <a:t>IN  VARCHAR2  DEFAULT NULL);</a:t>
            </a:r>
            <a:endParaRPr lang="ko-KR" altLang="ko-KR" sz="1400" dirty="0"/>
          </a:p>
          <a:p>
            <a:endParaRPr lang="en-US" altLang="ko-KR" sz="1400" dirty="0" smtClean="0"/>
          </a:p>
          <a:p>
            <a:endParaRPr lang="ko-KR" altLang="ko-KR" sz="1400" dirty="0"/>
          </a:p>
          <a:p>
            <a:r>
              <a:rPr lang="ko-KR" altLang="ko-KR" sz="1400" dirty="0" err="1"/>
              <a:t>ㆍ</a:t>
            </a:r>
            <a:r>
              <a:rPr lang="en-US" altLang="ko-KR" sz="1400" dirty="0"/>
              <a:t> c       : SMTP  connection</a:t>
            </a:r>
            <a:endParaRPr lang="ko-KR" altLang="ko-KR" sz="1400" dirty="0"/>
          </a:p>
          <a:p>
            <a:r>
              <a:rPr lang="ko-KR" altLang="ko-KR" sz="1400" dirty="0" err="1"/>
              <a:t>ㆍ</a:t>
            </a:r>
            <a:r>
              <a:rPr lang="ko-KR" altLang="ko-KR" sz="1400" dirty="0"/>
              <a:t> </a:t>
            </a:r>
            <a:r>
              <a:rPr lang="en-US" altLang="ko-KR" sz="1400" dirty="0"/>
              <a:t>recipient   :  </a:t>
            </a:r>
            <a:r>
              <a:rPr lang="ko-KR" altLang="ko-KR" sz="1400" dirty="0"/>
              <a:t>받는 메일 주소</a:t>
            </a:r>
          </a:p>
          <a:p>
            <a:r>
              <a:rPr lang="ko-KR" altLang="ko-KR" sz="1400" dirty="0" err="1"/>
              <a:t>ㆍ</a:t>
            </a:r>
            <a:r>
              <a:rPr lang="en-US" altLang="ko-KR" sz="1400" dirty="0"/>
              <a:t> parameter :  </a:t>
            </a:r>
            <a:r>
              <a:rPr lang="ko-KR" altLang="ko-KR" sz="1400" dirty="0"/>
              <a:t>추가 </a:t>
            </a:r>
            <a:r>
              <a:rPr lang="ko-KR" altLang="ko-KR" sz="1400" dirty="0" smtClean="0"/>
              <a:t>매개변수</a:t>
            </a:r>
            <a:endParaRPr lang="en-US" altLang="ko-KR" sz="1400" dirty="0" smtClean="0"/>
          </a:p>
          <a:p>
            <a:endParaRPr lang="ko-KR" altLang="ko-KR" sz="1400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67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 smtClean="0"/>
              <a:t>UTL_SMTP</a:t>
            </a:r>
            <a:r>
              <a:rPr lang="ko-KR" altLang="en-US" sz="1600" b="1" dirty="0" smtClean="0"/>
              <a:t>의 타입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서브프로그램</a:t>
            </a:r>
            <a:endParaRPr lang="ko-KR" altLang="en-US" sz="1600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5832648" cy="5261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800" b="1" dirty="0"/>
              <a:t>UTL_SMTP</a:t>
            </a:r>
            <a:r>
              <a:rPr lang="ko-KR" altLang="en-US" sz="2800" b="1" dirty="0"/>
              <a:t>를 이용한 메일 전송</a:t>
            </a:r>
            <a:endParaRPr lang="en-US" altLang="ko-KR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22398"/>
            <a:ext cx="8174610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en-US" altLang="ko-KR" sz="1400" b="1" dirty="0" smtClean="0"/>
              <a:t>OPEN_DATA </a:t>
            </a:r>
            <a:r>
              <a:rPr lang="ko-KR" altLang="ko-KR" sz="1400" b="1" dirty="0" smtClean="0"/>
              <a:t>프로시저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: </a:t>
            </a:r>
            <a:r>
              <a:rPr lang="en-US" altLang="ko-KR" sz="1400" b="1" dirty="0"/>
              <a:t>SMTP</a:t>
            </a:r>
            <a:r>
              <a:rPr lang="ko-KR" altLang="ko-KR" sz="1400" b="1" dirty="0" smtClean="0"/>
              <a:t>의</a:t>
            </a:r>
            <a:r>
              <a:rPr lang="en-US" altLang="ko-KR" sz="1400" b="1" dirty="0" smtClean="0"/>
              <a:t> DATA </a:t>
            </a:r>
            <a:r>
              <a:rPr lang="ko-KR" altLang="ko-KR" sz="1400" b="1" dirty="0"/>
              <a:t>명령어 </a:t>
            </a:r>
            <a:r>
              <a:rPr lang="ko-KR" altLang="ko-KR" sz="1400" b="1" dirty="0" smtClean="0"/>
              <a:t>역할</a:t>
            </a:r>
            <a:r>
              <a:rPr lang="en-US" altLang="ko-KR" sz="1400" b="1" dirty="0" smtClean="0"/>
              <a:t>, WRITE_DATA</a:t>
            </a:r>
            <a:r>
              <a:rPr lang="en-US" altLang="ko-KR" sz="1400" b="1" dirty="0"/>
              <a:t>, WRITE_RAW_DATA</a:t>
            </a:r>
            <a:r>
              <a:rPr lang="ko-KR" altLang="ko-KR" sz="1400" b="1" dirty="0"/>
              <a:t>를 </a:t>
            </a:r>
            <a:endParaRPr lang="en-US" altLang="ko-KR" sz="1400" b="1" dirty="0" smtClean="0"/>
          </a:p>
          <a:p>
            <a:r>
              <a:rPr lang="en-US" altLang="ko-KR" sz="1400" b="1" dirty="0" smtClean="0"/>
              <a:t>                          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                              </a:t>
            </a:r>
            <a:r>
              <a:rPr lang="ko-KR" altLang="ko-KR" sz="1400" b="1" dirty="0" smtClean="0"/>
              <a:t>호출하기 </a:t>
            </a:r>
            <a:r>
              <a:rPr lang="ko-KR" altLang="ko-KR" sz="1400" b="1" dirty="0"/>
              <a:t>전에 반드시 </a:t>
            </a:r>
            <a:r>
              <a:rPr lang="ko-KR" altLang="ko-KR" sz="1400" b="1" dirty="0" smtClean="0"/>
              <a:t>호</a:t>
            </a:r>
            <a:r>
              <a:rPr lang="ko-KR" altLang="en-US" sz="1400" b="1" dirty="0" smtClean="0"/>
              <a:t>출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ko-KR" altLang="en-US" sz="1400" dirty="0" smtClean="0"/>
              <a:t>●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구문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en-US" altLang="ko-KR" sz="1400" dirty="0" smtClean="0"/>
              <a:t>UTL_SMTP.</a:t>
            </a:r>
            <a:r>
              <a:rPr lang="en-US" altLang="ko-KR" sz="1400" b="1" dirty="0" smtClean="0"/>
              <a:t>OPEN_DATA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(</a:t>
            </a:r>
            <a:endParaRPr lang="ko-KR" altLang="ko-KR" sz="1400" dirty="0"/>
          </a:p>
          <a:p>
            <a:r>
              <a:rPr lang="en-US" altLang="ko-KR" sz="1400" dirty="0" smtClean="0"/>
              <a:t>    c           </a:t>
            </a:r>
            <a:r>
              <a:rPr lang="en-US" altLang="ko-KR" sz="1400" dirty="0"/>
              <a:t>IN  OUT NOCOPY </a:t>
            </a:r>
            <a:r>
              <a:rPr lang="en-US" altLang="ko-KR" sz="1400" dirty="0" smtClean="0"/>
              <a:t>connection);</a:t>
            </a:r>
            <a:endParaRPr lang="ko-KR" altLang="ko-KR" sz="1400" dirty="0"/>
          </a:p>
          <a:p>
            <a:endParaRPr lang="ko-KR" altLang="ko-KR" sz="1400" dirty="0"/>
          </a:p>
          <a:p>
            <a:r>
              <a:rPr lang="ko-KR" altLang="ko-KR" sz="1400" dirty="0" err="1"/>
              <a:t>ㆍ</a:t>
            </a:r>
            <a:r>
              <a:rPr lang="en-US" altLang="ko-KR" sz="1400" dirty="0"/>
              <a:t> c       : SMTP  connection</a:t>
            </a:r>
            <a:endParaRPr lang="ko-KR" altLang="ko-KR" sz="1400" dirty="0"/>
          </a:p>
          <a:p>
            <a:endParaRPr lang="ko-KR" altLang="ko-KR" sz="1400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9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 smtClean="0"/>
              <a:t>UTL_SMTP</a:t>
            </a:r>
            <a:r>
              <a:rPr lang="ko-KR" altLang="en-US" sz="1600" b="1" dirty="0" smtClean="0"/>
              <a:t>의 타입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서브프로그램</a:t>
            </a:r>
            <a:endParaRPr lang="ko-KR" altLang="en-US" sz="1600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5832648" cy="5261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800" b="1" dirty="0"/>
              <a:t>UTL_SMTP</a:t>
            </a:r>
            <a:r>
              <a:rPr lang="ko-KR" altLang="en-US" sz="2800" b="1" dirty="0"/>
              <a:t>를 이용한 메일 전송</a:t>
            </a:r>
            <a:endParaRPr lang="en-US" altLang="ko-KR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22398"/>
            <a:ext cx="8174610" cy="31085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en-US" altLang="ko-KR" sz="1400" b="1" dirty="0" smtClean="0"/>
              <a:t>WRITE_DATA </a:t>
            </a:r>
            <a:r>
              <a:rPr lang="ko-KR" altLang="ko-KR" sz="1400" b="1" dirty="0" smtClean="0"/>
              <a:t>프로시저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: </a:t>
            </a:r>
            <a:r>
              <a:rPr lang="en-US" altLang="ko-KR" sz="1400" b="1" dirty="0"/>
              <a:t>SMTP</a:t>
            </a:r>
            <a:r>
              <a:rPr lang="ko-KR" altLang="ko-KR" sz="1400" b="1" dirty="0" smtClean="0"/>
              <a:t>의</a:t>
            </a:r>
            <a:r>
              <a:rPr lang="en-US" altLang="ko-KR" sz="1400" b="1" dirty="0" smtClean="0"/>
              <a:t> DATA </a:t>
            </a:r>
            <a:r>
              <a:rPr lang="ko-KR" altLang="ko-KR" sz="1400" b="1" dirty="0"/>
              <a:t>명령어 </a:t>
            </a:r>
            <a:r>
              <a:rPr lang="ko-KR" altLang="ko-KR" sz="1400" b="1" dirty="0" smtClean="0"/>
              <a:t>역할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메일 본문 내용 작성 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en-US" altLang="ko-KR" sz="1400" b="1" dirty="0" smtClean="0"/>
              <a:t>   </a:t>
            </a:r>
            <a:r>
              <a:rPr lang="ko-KR" altLang="ko-KR" sz="1400" b="1" dirty="0" smtClean="0"/>
              <a:t>메일 </a:t>
            </a:r>
            <a:r>
              <a:rPr lang="ko-KR" altLang="ko-KR" sz="1400" b="1" dirty="0"/>
              <a:t>본문의 내용은 </a:t>
            </a:r>
            <a:r>
              <a:rPr lang="en-US" altLang="ko-KR" sz="1400" b="1" dirty="0"/>
              <a:t>&lt;CR&gt;&lt;LF&gt;( </a:t>
            </a:r>
            <a:r>
              <a:rPr lang="ko-KR" altLang="ko-KR" sz="1400" b="1" dirty="0"/>
              <a:t>이 두 값 입력은</a:t>
            </a:r>
            <a:r>
              <a:rPr lang="en-US" altLang="ko-KR" sz="1400" b="1" dirty="0"/>
              <a:t> UTL_TCP.CRLF </a:t>
            </a:r>
            <a:r>
              <a:rPr lang="ko-KR" altLang="ko-KR" sz="1400" b="1" dirty="0"/>
              <a:t>함수를 사용한다</a:t>
            </a:r>
            <a:r>
              <a:rPr lang="en-US" altLang="ko-KR" sz="1400" b="1" dirty="0"/>
              <a:t> )</a:t>
            </a:r>
            <a:r>
              <a:rPr lang="ko-KR" altLang="ko-KR" sz="1400" b="1" dirty="0"/>
              <a:t>로 </a:t>
            </a:r>
            <a:r>
              <a:rPr lang="ko-KR" altLang="ko-KR" sz="1400" b="1" dirty="0" smtClean="0"/>
              <a:t>분</a:t>
            </a:r>
            <a:r>
              <a:rPr lang="ko-KR" altLang="en-US" sz="1400" b="1" dirty="0" smtClean="0"/>
              <a:t>리됨</a:t>
            </a:r>
            <a:r>
              <a:rPr lang="en-US" altLang="ko-KR" sz="1400" b="1" dirty="0" smtClean="0"/>
              <a:t> </a:t>
            </a:r>
            <a:endParaRPr lang="ko-KR" altLang="ko-KR" sz="1400" b="1" dirty="0"/>
          </a:p>
          <a:p>
            <a:endParaRPr lang="en-US" altLang="ko-KR" sz="1400" b="1" dirty="0"/>
          </a:p>
          <a:p>
            <a:r>
              <a:rPr lang="ko-KR" altLang="en-US" sz="1400" dirty="0" smtClean="0"/>
              <a:t>●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구문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en-US" altLang="ko-KR" sz="1400" dirty="0"/>
              <a:t>UTL_SMTP.</a:t>
            </a:r>
            <a:r>
              <a:rPr lang="en-US" altLang="ko-KR" sz="1400" b="1" dirty="0"/>
              <a:t>WRITE_DATA</a:t>
            </a:r>
            <a:r>
              <a:rPr lang="en-US" altLang="ko-KR" sz="1400" dirty="0"/>
              <a:t> (</a:t>
            </a:r>
            <a:endParaRPr lang="ko-KR" altLang="ko-KR" sz="1400" dirty="0"/>
          </a:p>
          <a:p>
            <a:r>
              <a:rPr lang="en-US" altLang="ko-KR" sz="1400" dirty="0" smtClean="0"/>
              <a:t>    c     </a:t>
            </a:r>
            <a:r>
              <a:rPr lang="en-US" altLang="ko-KR" sz="1400" dirty="0"/>
              <a:t>IN  OUT NOCOPY connection,</a:t>
            </a:r>
            <a:endParaRPr lang="ko-KR" altLang="ko-KR" sz="1400" dirty="0"/>
          </a:p>
          <a:p>
            <a:r>
              <a:rPr lang="en-US" altLang="ko-KR" sz="1400" dirty="0" smtClean="0"/>
              <a:t>    data  </a:t>
            </a:r>
            <a:r>
              <a:rPr lang="en-US" altLang="ko-KR" sz="1400" dirty="0"/>
              <a:t>IN  VARCHAR2  CHARACTER SET ANY_CS);</a:t>
            </a:r>
            <a:endParaRPr lang="ko-KR" altLang="ko-KR" sz="1400" dirty="0"/>
          </a:p>
          <a:p>
            <a:endParaRPr lang="en-US" altLang="ko-KR" sz="1400" dirty="0" smtClean="0"/>
          </a:p>
          <a:p>
            <a:r>
              <a:rPr lang="ko-KR" altLang="ko-KR" sz="1400" dirty="0" err="1" smtClean="0"/>
              <a:t>ㆍ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c       : SMTP  connection</a:t>
            </a:r>
            <a:endParaRPr lang="ko-KR" altLang="ko-KR" sz="1400" dirty="0"/>
          </a:p>
          <a:p>
            <a:r>
              <a:rPr lang="ko-KR" altLang="ko-KR" sz="1400" dirty="0" err="1"/>
              <a:t>ㆍ</a:t>
            </a:r>
            <a:r>
              <a:rPr lang="en-US" altLang="ko-KR" sz="1400" dirty="0"/>
              <a:t> data    : </a:t>
            </a:r>
            <a:r>
              <a:rPr lang="ko-KR" altLang="ko-KR" sz="1400" dirty="0"/>
              <a:t>헤더를 포함한 </a:t>
            </a:r>
            <a:r>
              <a:rPr lang="ko-KR" altLang="ko-KR" sz="1400" dirty="0" err="1"/>
              <a:t>이메일</a:t>
            </a:r>
            <a:r>
              <a:rPr lang="ko-KR" altLang="ko-KR" sz="1400" dirty="0"/>
              <a:t> 메시지의 텍스트 부분</a:t>
            </a:r>
            <a:r>
              <a:rPr lang="en-US" altLang="ko-KR" sz="1400" dirty="0"/>
              <a:t>. ‘From’, ‘To’, ‘Subject’ </a:t>
            </a:r>
            <a:r>
              <a:rPr lang="ko-KR" altLang="ko-KR" sz="1400" dirty="0"/>
              <a:t>등이 이에 해당됨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endParaRPr lang="ko-KR" altLang="ko-KR" sz="1400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92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 smtClean="0"/>
              <a:t>UTL_SMTP</a:t>
            </a:r>
            <a:r>
              <a:rPr lang="ko-KR" altLang="en-US" sz="1600" b="1" dirty="0" smtClean="0"/>
              <a:t>의 타입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서브프로그램</a:t>
            </a:r>
            <a:endParaRPr lang="ko-KR" altLang="en-US" sz="1600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5832648" cy="5261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800" b="1" dirty="0"/>
              <a:t>UTL_SMTP</a:t>
            </a:r>
            <a:r>
              <a:rPr lang="ko-KR" altLang="en-US" sz="2800" b="1" dirty="0"/>
              <a:t>를 이용한 메일 전송</a:t>
            </a:r>
            <a:endParaRPr lang="en-US" altLang="ko-KR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22398"/>
            <a:ext cx="8174610" cy="33239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en-US" altLang="ko-KR" sz="1400" b="1" dirty="0" smtClean="0"/>
              <a:t>WRITE_RAW_DATA </a:t>
            </a:r>
            <a:r>
              <a:rPr lang="ko-KR" altLang="ko-KR" sz="1400" b="1" dirty="0" smtClean="0"/>
              <a:t>프로시저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: WRITE_DATA</a:t>
            </a:r>
            <a:r>
              <a:rPr lang="ko-KR" altLang="en-US" sz="1400" b="1" dirty="0" smtClean="0"/>
              <a:t>와 같으나 </a:t>
            </a:r>
            <a:r>
              <a:rPr lang="en-US" altLang="ko-KR" sz="1400" b="1" dirty="0" smtClean="0"/>
              <a:t>data </a:t>
            </a:r>
            <a:r>
              <a:rPr lang="ko-KR" altLang="en-US" sz="1400" b="1" dirty="0" smtClean="0"/>
              <a:t>매개변수가 </a:t>
            </a:r>
            <a:r>
              <a:rPr lang="en-US" altLang="ko-KR" sz="1400" b="1" dirty="0" smtClean="0"/>
              <a:t>RAW </a:t>
            </a:r>
            <a:r>
              <a:rPr lang="ko-KR" altLang="en-US" sz="1400" b="1" dirty="0" smtClean="0"/>
              <a:t>타입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en-US" altLang="ko-KR" sz="1400" b="1" dirty="0" smtClean="0"/>
              <a:t>                    </a:t>
            </a:r>
            <a:r>
              <a:rPr lang="en-US" altLang="ko-KR" sz="1400" b="1" dirty="0" smtClean="0">
                <a:sym typeface="Wingdings" pitchFamily="2" charset="2"/>
              </a:rPr>
              <a:t> </a:t>
            </a:r>
            <a:r>
              <a:rPr lang="ko-KR" altLang="en-US" sz="1400" b="1" dirty="0" smtClean="0">
                <a:sym typeface="Wingdings" pitchFamily="2" charset="2"/>
              </a:rPr>
              <a:t>한글과 같은 다중 바이트 메시지 전송 시 사용</a:t>
            </a:r>
            <a:r>
              <a:rPr lang="ko-KR" altLang="en-US" sz="1400" b="1" dirty="0" smtClean="0"/>
              <a:t> 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ko-KR" altLang="en-US" sz="1400" dirty="0" smtClean="0"/>
              <a:t>●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구문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en-US" altLang="ko-KR" sz="1400" dirty="0"/>
              <a:t>UTL_SMTP.</a:t>
            </a:r>
            <a:r>
              <a:rPr lang="en-US" altLang="ko-KR" sz="1400" b="1" dirty="0"/>
              <a:t>WRITE_RAW_DATA</a:t>
            </a:r>
            <a:r>
              <a:rPr lang="en-US" altLang="ko-KR" sz="1400" dirty="0"/>
              <a:t> (</a:t>
            </a:r>
            <a:endParaRPr lang="ko-KR" altLang="ko-KR" sz="1400" dirty="0"/>
          </a:p>
          <a:p>
            <a:r>
              <a:rPr lang="en-US" altLang="ko-KR" sz="1400" dirty="0" smtClean="0"/>
              <a:t>    c     </a:t>
            </a:r>
            <a:r>
              <a:rPr lang="en-US" altLang="ko-KR" sz="1400" dirty="0"/>
              <a:t>IN  OUT NOCOPY connection,</a:t>
            </a:r>
            <a:endParaRPr lang="ko-KR" altLang="ko-KR" sz="1400" dirty="0"/>
          </a:p>
          <a:p>
            <a:r>
              <a:rPr lang="en-US" altLang="ko-KR" sz="1400" dirty="0" smtClean="0"/>
              <a:t>    data  </a:t>
            </a:r>
            <a:r>
              <a:rPr lang="en-US" altLang="ko-KR" sz="1400" dirty="0"/>
              <a:t>IN  RAW) ;</a:t>
            </a:r>
            <a:endParaRPr lang="ko-KR" altLang="ko-KR" sz="1400" dirty="0"/>
          </a:p>
          <a:p>
            <a:endParaRPr lang="en-US" altLang="ko-KR" sz="1400" dirty="0" smtClean="0"/>
          </a:p>
          <a:p>
            <a:r>
              <a:rPr lang="ko-KR" altLang="ko-KR" sz="1400" dirty="0" err="1"/>
              <a:t>ㆍ</a:t>
            </a:r>
            <a:r>
              <a:rPr lang="en-US" altLang="ko-KR" sz="1400" dirty="0"/>
              <a:t> c       : SMTP  connection</a:t>
            </a:r>
            <a:endParaRPr lang="ko-KR" altLang="ko-KR" sz="1400" dirty="0"/>
          </a:p>
          <a:p>
            <a:r>
              <a:rPr lang="ko-KR" altLang="ko-KR" sz="1400" dirty="0" err="1"/>
              <a:t>ㆍ</a:t>
            </a:r>
            <a:r>
              <a:rPr lang="en-US" altLang="ko-KR" sz="1400" dirty="0"/>
              <a:t> data    : </a:t>
            </a:r>
            <a:r>
              <a:rPr lang="ko-KR" altLang="ko-KR" sz="1400" dirty="0"/>
              <a:t>헤더를 포함한 </a:t>
            </a:r>
            <a:r>
              <a:rPr lang="ko-KR" altLang="ko-KR" sz="1400" dirty="0" err="1"/>
              <a:t>이메일</a:t>
            </a:r>
            <a:r>
              <a:rPr lang="ko-KR" altLang="ko-KR" sz="1400" dirty="0"/>
              <a:t> 메시지의 텍스트 부분</a:t>
            </a:r>
            <a:r>
              <a:rPr lang="en-US" altLang="ko-KR" sz="1400" dirty="0"/>
              <a:t>. ‘From’, ‘To’, ‘Subject’ </a:t>
            </a:r>
            <a:r>
              <a:rPr lang="ko-KR" altLang="ko-KR" sz="1400" dirty="0"/>
              <a:t>등이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</a:t>
            </a:r>
            <a:r>
              <a:rPr lang="ko-KR" altLang="ko-KR" sz="1400" dirty="0" smtClean="0"/>
              <a:t>이에 </a:t>
            </a:r>
            <a:r>
              <a:rPr lang="ko-KR" altLang="ko-KR" sz="1400" dirty="0"/>
              <a:t>해당되며</a:t>
            </a:r>
            <a:r>
              <a:rPr lang="en-US" altLang="ko-KR" sz="1400" dirty="0"/>
              <a:t> RAW </a:t>
            </a:r>
            <a:r>
              <a:rPr lang="ko-KR" altLang="ko-KR" sz="1400" dirty="0"/>
              <a:t>타입임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endParaRPr lang="ko-KR" altLang="ko-KR" sz="1400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타원형 설명선 11"/>
          <p:cNvSpPr/>
          <p:nvPr/>
        </p:nvSpPr>
        <p:spPr>
          <a:xfrm>
            <a:off x="899592" y="2844225"/>
            <a:ext cx="792088" cy="576064"/>
          </a:xfrm>
          <a:prstGeom prst="wedgeEllipseCallout">
            <a:avLst>
              <a:gd name="adj1" fmla="val 37358"/>
              <a:gd name="adj2" fmla="val 60696"/>
            </a:avLst>
          </a:prstGeom>
          <a:solidFill>
            <a:srgbClr val="F84818"/>
          </a:solidFill>
          <a:ln w="3810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79512" y="144016"/>
            <a:ext cx="8820472" cy="652534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0528" y="284422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F84818"/>
                </a:solidFill>
              </a:rPr>
              <a:t>프로시저를 통한 </a:t>
            </a:r>
            <a:r>
              <a:rPr lang="ko-KR" altLang="en-US" sz="3200" b="1" dirty="0" err="1">
                <a:solidFill>
                  <a:srgbClr val="F84818"/>
                </a:solidFill>
              </a:rPr>
              <a:t>이메일</a:t>
            </a:r>
            <a:r>
              <a:rPr lang="ko-KR" altLang="en-US" sz="3200" b="1" dirty="0">
                <a:solidFill>
                  <a:srgbClr val="F84818"/>
                </a:solidFill>
              </a:rPr>
              <a:t> 전송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1440160" y="3509719"/>
            <a:ext cx="6552728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0528" y="358172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넷째 </a:t>
            </a:r>
            <a:r>
              <a:rPr lang="ko-KR" altLang="en-US" sz="1600" dirty="0"/>
              <a:t>마당</a:t>
            </a:r>
            <a:r>
              <a:rPr lang="en-US" altLang="ko-KR" sz="1600" dirty="0"/>
              <a:t>. </a:t>
            </a:r>
            <a:r>
              <a:rPr lang="ko-KR" altLang="en-US" sz="1600" dirty="0"/>
              <a:t>실무 능력을 높이는 오라클 프로그래밍 기법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4096" y="2916233"/>
            <a:ext cx="89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18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장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 smtClean="0"/>
              <a:t>UTL_SMTP</a:t>
            </a:r>
            <a:r>
              <a:rPr lang="ko-KR" altLang="en-US" sz="1600" b="1" dirty="0" smtClean="0"/>
              <a:t>의 타입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서브프로그램</a:t>
            </a:r>
            <a:endParaRPr lang="ko-KR" altLang="en-US" sz="1600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5832648" cy="5261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800" b="1" dirty="0"/>
              <a:t>UTL_SMTP</a:t>
            </a:r>
            <a:r>
              <a:rPr lang="ko-KR" altLang="en-US" sz="2800" b="1" dirty="0"/>
              <a:t>를 이용한 메일 전송</a:t>
            </a:r>
            <a:endParaRPr lang="en-US" altLang="ko-KR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22398"/>
            <a:ext cx="8174610" cy="22467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en-US" altLang="ko-KR" sz="1400" b="1" dirty="0" smtClean="0"/>
              <a:t>CLOSE_DATA </a:t>
            </a:r>
            <a:r>
              <a:rPr lang="ko-KR" altLang="ko-KR" sz="1400" b="1" dirty="0" smtClean="0"/>
              <a:t>프로시저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: </a:t>
            </a:r>
            <a:r>
              <a:rPr lang="ko-KR" altLang="en-US" sz="1400" b="1" dirty="0" smtClean="0"/>
              <a:t>메일 본문 작성이 끝남을 알림</a:t>
            </a:r>
            <a:r>
              <a:rPr lang="en-US" altLang="ko-KR" sz="1400" b="1" dirty="0" smtClean="0"/>
              <a:t>. SMTP</a:t>
            </a:r>
            <a:r>
              <a:rPr lang="ko-KR" altLang="en-US" sz="1400" b="1" dirty="0" smtClean="0"/>
              <a:t>의 </a:t>
            </a:r>
            <a:r>
              <a:rPr lang="en-US" altLang="ko-KR" sz="1400" b="1" dirty="0" smtClean="0"/>
              <a:t>“.” </a:t>
            </a:r>
            <a:r>
              <a:rPr lang="ko-KR" altLang="en-US" sz="1400" b="1" dirty="0" smtClean="0"/>
              <a:t>역할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ko-KR" altLang="en-US" sz="1400" dirty="0" smtClean="0"/>
              <a:t>●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구문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en-US" altLang="ko-KR" sz="1400" dirty="0"/>
              <a:t>UTL_SMTP.</a:t>
            </a:r>
            <a:r>
              <a:rPr lang="en-US" altLang="ko-KR" sz="1400" b="1" dirty="0"/>
              <a:t>CLOSE_DATA</a:t>
            </a:r>
            <a:r>
              <a:rPr lang="en-US" altLang="ko-KR" sz="1400" dirty="0"/>
              <a:t> (</a:t>
            </a:r>
            <a:endParaRPr lang="ko-KR" altLang="ko-KR" sz="1400" dirty="0"/>
          </a:p>
          <a:p>
            <a:r>
              <a:rPr lang="en-US" altLang="ko-KR" sz="1400" dirty="0" smtClean="0"/>
              <a:t>    c   </a:t>
            </a:r>
            <a:r>
              <a:rPr lang="en-US" altLang="ko-KR" sz="1400" dirty="0"/>
              <a:t>IN OUT  NOCOPY connection);</a:t>
            </a:r>
            <a:endParaRPr lang="ko-KR" altLang="ko-KR" sz="1400" dirty="0"/>
          </a:p>
          <a:p>
            <a:endParaRPr lang="en-US" altLang="ko-KR" sz="1400" dirty="0" smtClean="0"/>
          </a:p>
          <a:p>
            <a:r>
              <a:rPr lang="ko-KR" altLang="ko-KR" sz="1400" dirty="0" err="1"/>
              <a:t>ㆍ</a:t>
            </a:r>
            <a:r>
              <a:rPr lang="en-US" altLang="ko-KR" sz="1400" dirty="0"/>
              <a:t> c       : SMTP  connection</a:t>
            </a:r>
            <a:endParaRPr lang="ko-KR" altLang="ko-KR" sz="1400" dirty="0"/>
          </a:p>
          <a:p>
            <a:endParaRPr lang="ko-KR" altLang="ko-KR" sz="1400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53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 smtClean="0"/>
              <a:t>UTL_SMTP</a:t>
            </a:r>
            <a:r>
              <a:rPr lang="ko-KR" altLang="en-US" sz="1600" b="1" dirty="0" smtClean="0"/>
              <a:t>의 타입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서브프로그램</a:t>
            </a:r>
            <a:endParaRPr lang="ko-KR" altLang="en-US" sz="1600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5832648" cy="5261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800" b="1" dirty="0"/>
              <a:t>UTL_SMTP</a:t>
            </a:r>
            <a:r>
              <a:rPr lang="ko-KR" altLang="en-US" sz="2800" b="1" dirty="0"/>
              <a:t>를 이용한 메일 전송</a:t>
            </a:r>
            <a:endParaRPr lang="en-US" altLang="ko-KR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22398"/>
            <a:ext cx="8174610" cy="22467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en-US" altLang="ko-KR" sz="1400" b="1" dirty="0" smtClean="0"/>
              <a:t>QUIT </a:t>
            </a:r>
            <a:r>
              <a:rPr lang="ko-KR" altLang="en-US" sz="1400" b="1" dirty="0" smtClean="0"/>
              <a:t>함수 </a:t>
            </a:r>
            <a:r>
              <a:rPr lang="en-US" altLang="ko-KR" sz="1400" b="1" dirty="0" smtClean="0"/>
              <a:t>: </a:t>
            </a:r>
            <a:r>
              <a:rPr lang="en-US" altLang="ko-KR" sz="1400" b="1" dirty="0"/>
              <a:t>SMTP</a:t>
            </a:r>
            <a:r>
              <a:rPr lang="ko-KR" altLang="ko-KR" sz="1400" b="1" dirty="0"/>
              <a:t>의 </a:t>
            </a:r>
            <a:r>
              <a:rPr lang="en-US" altLang="ko-KR" sz="1400" b="1" dirty="0"/>
              <a:t>QUIT </a:t>
            </a:r>
            <a:r>
              <a:rPr lang="ko-KR" altLang="ko-KR" sz="1400" b="1" dirty="0"/>
              <a:t>명령어와 같은 </a:t>
            </a:r>
            <a:r>
              <a:rPr lang="ko-KR" altLang="ko-KR" sz="1400" b="1" dirty="0" smtClean="0"/>
              <a:t>역할</a:t>
            </a:r>
            <a:r>
              <a:rPr lang="en-US" altLang="ko-KR" sz="1400" b="1" dirty="0" smtClean="0"/>
              <a:t>, </a:t>
            </a:r>
            <a:r>
              <a:rPr lang="ko-KR" altLang="ko-KR" sz="1400" b="1" dirty="0"/>
              <a:t>메일 </a:t>
            </a:r>
            <a:r>
              <a:rPr lang="ko-KR" altLang="ko-KR" sz="1400" b="1" dirty="0" smtClean="0"/>
              <a:t>세션 종료</a:t>
            </a:r>
            <a:r>
              <a:rPr lang="en-US" altLang="ko-KR" sz="1400" b="1" dirty="0" smtClean="0"/>
              <a:t>. </a:t>
            </a:r>
            <a:r>
              <a:rPr lang="en-US" altLang="ko-KR" sz="1400" b="1" dirty="0"/>
              <a:t>SMTP </a:t>
            </a:r>
            <a:r>
              <a:rPr lang="ko-KR" altLang="ko-KR" sz="1400" b="1" dirty="0"/>
              <a:t>서버와 </a:t>
            </a:r>
            <a:r>
              <a:rPr lang="ko-KR" altLang="ko-KR" sz="1400" b="1" dirty="0" smtClean="0"/>
              <a:t>연결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종료</a:t>
            </a:r>
            <a:r>
              <a:rPr lang="en-US" altLang="ko-KR" sz="1400" b="1" dirty="0" smtClean="0"/>
              <a:t> </a:t>
            </a:r>
            <a:endParaRPr lang="ko-KR" altLang="ko-KR" sz="1400" b="1" dirty="0"/>
          </a:p>
          <a:p>
            <a:endParaRPr lang="en-US" altLang="ko-KR" sz="1400" b="1" dirty="0"/>
          </a:p>
          <a:p>
            <a:r>
              <a:rPr lang="ko-KR" altLang="en-US" sz="1400" dirty="0" smtClean="0"/>
              <a:t>●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구문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en-US" altLang="ko-KR" sz="1400" dirty="0"/>
              <a:t>UTL_SMTP.</a:t>
            </a:r>
            <a:r>
              <a:rPr lang="en-US" altLang="ko-KR" sz="1400" b="1" dirty="0"/>
              <a:t>QUIT</a:t>
            </a:r>
            <a:r>
              <a:rPr lang="en-US" altLang="ko-KR" sz="1400" dirty="0"/>
              <a:t> (</a:t>
            </a:r>
            <a:endParaRPr lang="ko-KR" altLang="ko-KR" sz="1400" dirty="0"/>
          </a:p>
          <a:p>
            <a:r>
              <a:rPr lang="en-US" altLang="ko-KR" sz="1400" dirty="0" smtClean="0"/>
              <a:t>    c  </a:t>
            </a:r>
            <a:r>
              <a:rPr lang="en-US" altLang="ko-KR" sz="1400" dirty="0"/>
              <a:t>IN  OUT NOCOPY connection);</a:t>
            </a:r>
            <a:endParaRPr lang="ko-KR" altLang="ko-KR" sz="1400" dirty="0"/>
          </a:p>
          <a:p>
            <a:endParaRPr lang="en-US" altLang="ko-KR" sz="1400" dirty="0" smtClean="0"/>
          </a:p>
          <a:p>
            <a:r>
              <a:rPr lang="ko-KR" altLang="ko-KR" sz="1400" dirty="0" err="1"/>
              <a:t>ㆍ</a:t>
            </a:r>
            <a:r>
              <a:rPr lang="en-US" altLang="ko-KR" sz="1400" dirty="0"/>
              <a:t> c       : SMTP  connection</a:t>
            </a:r>
            <a:endParaRPr lang="ko-KR" altLang="ko-KR" sz="1400" dirty="0"/>
          </a:p>
          <a:p>
            <a:endParaRPr lang="ko-KR" altLang="ko-KR" sz="1400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48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 smtClean="0"/>
              <a:t>UTL_SMTP</a:t>
            </a:r>
            <a:r>
              <a:rPr lang="ko-KR" altLang="en-US" sz="1600" b="1" dirty="0" smtClean="0"/>
              <a:t>의 타입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서브프로그램</a:t>
            </a:r>
            <a:endParaRPr lang="ko-KR" altLang="en-US" sz="1600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5832648" cy="5261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800" b="1" dirty="0"/>
              <a:t>UTL_SMTP</a:t>
            </a:r>
            <a:r>
              <a:rPr lang="ko-KR" altLang="en-US" sz="2800" b="1" dirty="0"/>
              <a:t>를 이용한 메일 전송</a:t>
            </a:r>
            <a:endParaRPr lang="en-US" altLang="ko-KR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22398"/>
            <a:ext cx="8174610" cy="24622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en-US" altLang="ko-KR" sz="1400" b="1" dirty="0" smtClean="0"/>
              <a:t>RSET </a:t>
            </a:r>
            <a:r>
              <a:rPr lang="ko-KR" altLang="en-US" sz="1400" b="1" dirty="0" smtClean="0"/>
              <a:t>프로시저 </a:t>
            </a:r>
            <a:r>
              <a:rPr lang="en-US" altLang="ko-KR" sz="1400" b="1" dirty="0" smtClean="0"/>
              <a:t>: </a:t>
            </a:r>
            <a:r>
              <a:rPr lang="en-US" altLang="ko-KR" sz="1400" b="1" dirty="0"/>
              <a:t>SMTP</a:t>
            </a:r>
            <a:r>
              <a:rPr lang="ko-KR" altLang="ko-KR" sz="1400" b="1" dirty="0"/>
              <a:t>의 </a:t>
            </a:r>
            <a:r>
              <a:rPr lang="en-US" altLang="ko-KR" sz="1400" b="1" dirty="0"/>
              <a:t>RSET </a:t>
            </a:r>
            <a:r>
              <a:rPr lang="ko-KR" altLang="ko-KR" sz="1400" b="1" dirty="0" smtClean="0"/>
              <a:t>명령어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역할</a:t>
            </a:r>
            <a:r>
              <a:rPr lang="en-US" altLang="ko-KR" sz="1400" b="1" dirty="0" smtClean="0"/>
              <a:t>. </a:t>
            </a:r>
            <a:r>
              <a:rPr lang="ko-KR" altLang="ko-KR" sz="1400" b="1" dirty="0" smtClean="0"/>
              <a:t>메일의 트랜잭션 종료</a:t>
            </a:r>
            <a:r>
              <a:rPr lang="en-US" altLang="ko-KR" sz="1400" b="1" dirty="0" smtClean="0"/>
              <a:t>.  </a:t>
            </a:r>
            <a:r>
              <a:rPr lang="ko-KR" altLang="en-US" sz="1400" b="1" dirty="0" smtClean="0"/>
              <a:t>같은</a:t>
            </a:r>
            <a:r>
              <a:rPr lang="ko-KR" altLang="ko-KR" sz="1400" b="1" dirty="0" smtClean="0"/>
              <a:t> </a:t>
            </a:r>
            <a:r>
              <a:rPr lang="ko-KR" altLang="ko-KR" sz="1400" b="1" dirty="0"/>
              <a:t>이름의 </a:t>
            </a:r>
            <a:r>
              <a:rPr lang="ko-KR" altLang="ko-KR" sz="1400" b="1" dirty="0" smtClean="0"/>
              <a:t>함수 존재</a:t>
            </a:r>
            <a:r>
              <a:rPr lang="en-US" altLang="ko-KR" sz="1400" b="1" dirty="0" smtClean="0"/>
              <a:t> </a:t>
            </a:r>
            <a:endParaRPr lang="ko-KR" altLang="ko-KR" sz="1400" b="1" dirty="0"/>
          </a:p>
          <a:p>
            <a:endParaRPr lang="ko-KR" altLang="ko-KR" sz="1400" b="1" dirty="0"/>
          </a:p>
          <a:p>
            <a:endParaRPr lang="en-US" altLang="ko-KR" sz="1400" b="1" dirty="0"/>
          </a:p>
          <a:p>
            <a:r>
              <a:rPr lang="ko-KR" altLang="en-US" sz="1400" dirty="0" smtClean="0"/>
              <a:t>●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구문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en-US" altLang="ko-KR" sz="1400" dirty="0"/>
              <a:t>UTL_SMTP.</a:t>
            </a:r>
            <a:r>
              <a:rPr lang="en-US" altLang="ko-KR" sz="1400" b="1" dirty="0"/>
              <a:t>RSET</a:t>
            </a:r>
            <a:r>
              <a:rPr lang="en-US" altLang="ko-KR" sz="1400" dirty="0"/>
              <a:t> (</a:t>
            </a:r>
            <a:endParaRPr lang="ko-KR" altLang="ko-KR" sz="1400" dirty="0"/>
          </a:p>
          <a:p>
            <a:r>
              <a:rPr lang="en-US" altLang="ko-KR" sz="1400" dirty="0" smtClean="0"/>
              <a:t>    c  </a:t>
            </a:r>
            <a:r>
              <a:rPr lang="en-US" altLang="ko-KR" sz="1400" dirty="0"/>
              <a:t>IN  OUT NOCOPY connection);</a:t>
            </a:r>
            <a:endParaRPr lang="ko-KR" altLang="ko-KR" sz="1400" dirty="0"/>
          </a:p>
          <a:p>
            <a:endParaRPr lang="en-US" altLang="ko-KR" sz="1400" dirty="0" smtClean="0"/>
          </a:p>
          <a:p>
            <a:r>
              <a:rPr lang="ko-KR" altLang="ko-KR" sz="1400" dirty="0" err="1"/>
              <a:t>ㆍ</a:t>
            </a:r>
            <a:r>
              <a:rPr lang="en-US" altLang="ko-KR" sz="1400" dirty="0"/>
              <a:t> c       : SMTP  connection</a:t>
            </a:r>
            <a:endParaRPr lang="ko-KR" altLang="ko-KR" sz="1400" dirty="0"/>
          </a:p>
          <a:p>
            <a:endParaRPr lang="ko-KR" altLang="ko-KR" sz="1400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3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기타사항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5832648" cy="5261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800" b="1" dirty="0"/>
              <a:t>UTL_SMTP</a:t>
            </a:r>
            <a:r>
              <a:rPr lang="ko-KR" altLang="en-US" sz="2800" b="1" dirty="0"/>
              <a:t>를 이용한 메일 전송</a:t>
            </a:r>
            <a:endParaRPr lang="en-US" altLang="ko-KR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22398"/>
            <a:ext cx="8174610" cy="24622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ko-KR" altLang="en-US" sz="1400" b="1" dirty="0" smtClean="0"/>
              <a:t>영어나 한글 등의 문자로 작성된 메일 전송 가능 </a:t>
            </a:r>
            <a:r>
              <a:rPr lang="en-US" altLang="ko-KR" sz="1400" b="1" dirty="0" smtClean="0">
                <a:sym typeface="Wingdings" pitchFamily="2" charset="2"/>
              </a:rPr>
              <a:t> </a:t>
            </a:r>
            <a:r>
              <a:rPr lang="ko-KR" altLang="en-US" sz="1400" b="1" dirty="0" smtClean="0">
                <a:sym typeface="Wingdings" pitchFamily="2" charset="2"/>
              </a:rPr>
              <a:t>영어 이외의 경우 </a:t>
            </a:r>
            <a:r>
              <a:rPr lang="en-US" altLang="ko-KR" sz="1400" b="1" dirty="0" smtClean="0">
                <a:sym typeface="Wingdings" pitchFamily="2" charset="2"/>
              </a:rPr>
              <a:t>MIME </a:t>
            </a:r>
            <a:r>
              <a:rPr lang="ko-KR" altLang="en-US" sz="1400" b="1" dirty="0" smtClean="0">
                <a:sym typeface="Wingdings" pitchFamily="2" charset="2"/>
              </a:rPr>
              <a:t>타입 정보 설정</a:t>
            </a:r>
            <a:endParaRPr lang="ko-KR" altLang="ko-KR" sz="1400" b="1" dirty="0"/>
          </a:p>
          <a:p>
            <a:endParaRPr lang="en-US" altLang="ko-KR" sz="1400" b="1" dirty="0"/>
          </a:p>
          <a:p>
            <a:r>
              <a:rPr lang="ko-KR" altLang="en-US" sz="1400" dirty="0" smtClean="0"/>
              <a:t>●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첨부파일 전송도 가능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en-US" altLang="ko-KR" sz="1400" b="1" dirty="0" smtClean="0"/>
              <a:t>    </a:t>
            </a:r>
            <a:r>
              <a:rPr lang="en-US" altLang="ko-KR" sz="1400" b="1" dirty="0">
                <a:sym typeface="Wingdings" pitchFamily="2" charset="2"/>
              </a:rPr>
              <a:t>ㆍ</a:t>
            </a:r>
            <a:r>
              <a:rPr lang="en-US" altLang="ko-KR" sz="1400" b="1" dirty="0" smtClean="0">
                <a:sym typeface="Wingdings" pitchFamily="2" charset="2"/>
              </a:rPr>
              <a:t> </a:t>
            </a:r>
            <a:r>
              <a:rPr lang="ko-KR" altLang="en-US" sz="1400" b="1" dirty="0" smtClean="0">
                <a:sym typeface="Wingdings" pitchFamily="2" charset="2"/>
              </a:rPr>
              <a:t>단 프로시저 상에서 </a:t>
            </a:r>
            <a:r>
              <a:rPr lang="en-US" altLang="ko-KR" sz="1400" b="1" dirty="0" smtClean="0">
                <a:sym typeface="Wingdings" pitchFamily="2" charset="2"/>
              </a:rPr>
              <a:t>OS</a:t>
            </a:r>
            <a:r>
              <a:rPr lang="ko-KR" altLang="en-US" sz="1400" b="1" dirty="0" smtClean="0">
                <a:sym typeface="Wingdings" pitchFamily="2" charset="2"/>
              </a:rPr>
              <a:t>상의 파일 처리를 위해서는 </a:t>
            </a:r>
            <a:r>
              <a:rPr lang="en-US" altLang="ko-KR" sz="1400" b="1" dirty="0" smtClean="0">
                <a:sym typeface="Wingdings" pitchFamily="2" charset="2"/>
              </a:rPr>
              <a:t>DIRECTORY </a:t>
            </a:r>
            <a:r>
              <a:rPr lang="ko-KR" altLang="en-US" sz="1400" b="1" dirty="0" smtClean="0">
                <a:sym typeface="Wingdings" pitchFamily="2" charset="2"/>
              </a:rPr>
              <a:t>객체 생성 및 사용</a:t>
            </a:r>
            <a:endParaRPr lang="en-US" altLang="ko-KR" sz="1400" b="1" dirty="0" smtClean="0">
              <a:sym typeface="Wingdings" pitchFamily="2" charset="2"/>
            </a:endParaRPr>
          </a:p>
          <a:p>
            <a:endParaRPr lang="en-US" altLang="ko-KR" sz="1400" b="1" dirty="0" smtClean="0">
              <a:sym typeface="Wingdings" pitchFamily="2" charset="2"/>
            </a:endParaRPr>
          </a:p>
          <a:p>
            <a:r>
              <a:rPr lang="en-US" altLang="ko-KR" sz="1400" b="1" dirty="0" smtClean="0"/>
              <a:t>    </a:t>
            </a:r>
            <a:r>
              <a:rPr lang="en-US" altLang="ko-KR" sz="1400" b="1" dirty="0">
                <a:sym typeface="Wingdings" pitchFamily="2" charset="2"/>
              </a:rPr>
              <a:t>ㆍ </a:t>
            </a:r>
            <a:r>
              <a:rPr lang="ko-KR" altLang="en-US" sz="1400" b="1" dirty="0" smtClean="0">
                <a:sym typeface="Wingdings" pitchFamily="2" charset="2"/>
              </a:rPr>
              <a:t>파일 처리를 위해서는 </a:t>
            </a:r>
            <a:r>
              <a:rPr lang="en-US" altLang="ko-KR" sz="1400" b="1" dirty="0" smtClean="0">
                <a:sym typeface="Wingdings" pitchFamily="2" charset="2"/>
              </a:rPr>
              <a:t>UTL_FILE </a:t>
            </a:r>
            <a:r>
              <a:rPr lang="ko-KR" altLang="en-US" sz="1400" b="1" dirty="0" smtClean="0">
                <a:sym typeface="Wingdings" pitchFamily="2" charset="2"/>
              </a:rPr>
              <a:t>시스템 패키지 사용</a:t>
            </a:r>
            <a:endParaRPr lang="en-US" altLang="ko-KR" sz="1400" b="1" dirty="0" smtClean="0">
              <a:sym typeface="Wingdings" pitchFamily="2" charset="2"/>
            </a:endParaRPr>
          </a:p>
          <a:p>
            <a:endParaRPr lang="en-US" altLang="ko-KR" sz="1400" b="1" dirty="0">
              <a:sym typeface="Wingdings" pitchFamily="2" charset="2"/>
            </a:endParaRPr>
          </a:p>
          <a:p>
            <a:r>
              <a:rPr lang="en-US" altLang="ko-KR" sz="1400" b="1" dirty="0" smtClean="0"/>
              <a:t>    </a:t>
            </a:r>
            <a:r>
              <a:rPr lang="en-US" altLang="ko-KR" sz="1400" b="1" dirty="0">
                <a:sym typeface="Wingdings" pitchFamily="2" charset="2"/>
              </a:rPr>
              <a:t>ㆍ </a:t>
            </a:r>
            <a:r>
              <a:rPr lang="ko-KR" altLang="en-US" sz="1400" b="1" dirty="0" smtClean="0">
                <a:sym typeface="Wingdings" pitchFamily="2" charset="2"/>
              </a:rPr>
              <a:t>첨부파일 전송 시도 별도의 </a:t>
            </a:r>
            <a:r>
              <a:rPr lang="en-US" altLang="ko-KR" sz="1400" b="1" dirty="0" smtClean="0">
                <a:sym typeface="Wingdings" pitchFamily="2" charset="2"/>
              </a:rPr>
              <a:t>MIME </a:t>
            </a:r>
            <a:r>
              <a:rPr lang="ko-KR" altLang="en-US" sz="1400" b="1" dirty="0" smtClean="0">
                <a:sym typeface="Wingdings" pitchFamily="2" charset="2"/>
              </a:rPr>
              <a:t>타입 설정 </a:t>
            </a:r>
            <a:r>
              <a:rPr lang="en-US" altLang="ko-KR" sz="1400" b="1" dirty="0" smtClean="0">
                <a:sym typeface="Wingdings" pitchFamily="2" charset="2"/>
              </a:rPr>
              <a:t> </a:t>
            </a:r>
            <a:r>
              <a:rPr lang="en-US" altLang="ko-KR" sz="1400" b="1" dirty="0"/>
              <a:t>Content-Type: multipart/mixed; boundary</a:t>
            </a:r>
            <a:r>
              <a:rPr lang="en-US" altLang="ko-KR" sz="1400" dirty="0"/>
              <a:t> </a:t>
            </a:r>
            <a:r>
              <a:rPr lang="en-US" altLang="ko-KR" sz="1400" b="1" dirty="0" smtClean="0">
                <a:sym typeface="Wingdings" pitchFamily="2" charset="2"/>
              </a:rPr>
              <a:t> </a:t>
            </a:r>
          </a:p>
          <a:p>
            <a:endParaRPr lang="ko-KR" altLang="ko-KR" sz="1400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43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 smtClean="0"/>
              <a:t>UTL_MAIL </a:t>
            </a:r>
            <a:r>
              <a:rPr lang="ko-KR" altLang="en-US" sz="1600" b="1" dirty="0" smtClean="0"/>
              <a:t>패키지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5832648" cy="5261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800" b="1" dirty="0" smtClean="0"/>
              <a:t>UTL_MAIL</a:t>
            </a:r>
            <a:r>
              <a:rPr lang="ko-KR" altLang="en-US" sz="2800" b="1" dirty="0" smtClean="0"/>
              <a:t>을 </a:t>
            </a:r>
            <a:r>
              <a:rPr lang="ko-KR" altLang="en-US" sz="2800" b="1" dirty="0"/>
              <a:t>이용한 메일 전송</a:t>
            </a:r>
            <a:endParaRPr lang="en-US" altLang="ko-KR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22398"/>
            <a:ext cx="8174610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en-US" altLang="ko-KR" sz="1400" b="1" dirty="0" smtClean="0"/>
              <a:t>10g </a:t>
            </a:r>
            <a:r>
              <a:rPr lang="ko-KR" altLang="en-US" sz="1400" b="1" dirty="0" smtClean="0"/>
              <a:t>버전부터 좀 더 간편하게 메일을 보낼 수 있는 </a:t>
            </a:r>
            <a:r>
              <a:rPr lang="en-US" altLang="ko-KR" sz="1400" b="1" dirty="0" smtClean="0"/>
              <a:t>UTL_MAIL </a:t>
            </a:r>
            <a:r>
              <a:rPr lang="ko-KR" altLang="en-US" sz="1400" b="1" dirty="0" smtClean="0"/>
              <a:t>패키지 제공</a:t>
            </a:r>
            <a:endParaRPr lang="ko-KR" altLang="ko-KR" sz="1400" b="1" dirty="0"/>
          </a:p>
          <a:p>
            <a:endParaRPr lang="en-US" altLang="ko-KR" sz="1400" b="1" dirty="0"/>
          </a:p>
          <a:p>
            <a:r>
              <a:rPr lang="ko-KR" altLang="en-US" sz="1400" dirty="0" smtClean="0"/>
              <a:t>●</a:t>
            </a:r>
            <a:r>
              <a:rPr lang="en-US" altLang="ko-KR" sz="1400" b="1" dirty="0" smtClean="0"/>
              <a:t> UTL_SMTP</a:t>
            </a:r>
            <a:r>
              <a:rPr lang="ko-KR" altLang="en-US" sz="1400" b="1" dirty="0" smtClean="0"/>
              <a:t>에 비해 사용법은 간단하나 기능은 제한적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ko-KR" altLang="en-US" sz="1400" dirty="0"/>
              <a:t>●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UTL_MAIL </a:t>
            </a:r>
            <a:r>
              <a:rPr lang="ko-KR" altLang="en-US" sz="1400" b="1" dirty="0" smtClean="0"/>
              <a:t>패키지를 이용하려면 사전 설치가 필요 </a:t>
            </a:r>
            <a:endParaRPr lang="en-US" altLang="ko-KR" sz="1400" b="1" dirty="0"/>
          </a:p>
          <a:p>
            <a:endParaRPr lang="ko-KR" altLang="ko-KR" sz="1400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86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 smtClean="0"/>
              <a:t>UTL_MAIL </a:t>
            </a:r>
            <a:r>
              <a:rPr lang="ko-KR" altLang="en-US" sz="1600" b="1" dirty="0" smtClean="0"/>
              <a:t>패키지 이용을 위한 사전 준비사항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5832648" cy="5261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800" b="1" dirty="0" smtClean="0"/>
              <a:t>UTL_MAIL</a:t>
            </a:r>
            <a:r>
              <a:rPr lang="ko-KR" altLang="en-US" sz="2800" b="1" dirty="0" smtClean="0"/>
              <a:t>을 </a:t>
            </a:r>
            <a:r>
              <a:rPr lang="ko-KR" altLang="en-US" sz="2800" b="1" dirty="0"/>
              <a:t>이용한 메일 전송</a:t>
            </a:r>
            <a:endParaRPr lang="en-US" altLang="ko-KR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22398"/>
            <a:ext cx="8174610" cy="37548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ko-KR" altLang="en-US" sz="1400" b="1" dirty="0" smtClean="0"/>
              <a:t>디폴트 설치가 안되므로 별도 설치 필요</a:t>
            </a:r>
            <a:endParaRPr lang="ko-KR" altLang="ko-KR" sz="1400" b="1" dirty="0"/>
          </a:p>
          <a:p>
            <a:endParaRPr lang="en-US" altLang="ko-KR" sz="1400" b="1" dirty="0"/>
          </a:p>
          <a:p>
            <a:r>
              <a:rPr lang="ko-KR" altLang="en-US" sz="1400" dirty="0" smtClean="0"/>
              <a:t>●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설치방법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ko-KR" altLang="ko-KR" sz="1400" dirty="0" err="1"/>
              <a:t>ㆍ</a:t>
            </a:r>
            <a:r>
              <a:rPr lang="ko-KR" altLang="ko-KR" sz="1400" dirty="0"/>
              <a:t> </a:t>
            </a:r>
            <a:r>
              <a:rPr lang="en-US" altLang="ko-KR" sz="1400" dirty="0" err="1"/>
              <a:t>sqlplus</a:t>
            </a:r>
            <a:r>
              <a:rPr lang="ko-KR" altLang="ko-KR" sz="1400" dirty="0"/>
              <a:t>를 실행시켜 </a:t>
            </a:r>
            <a:r>
              <a:rPr lang="en-US" altLang="ko-KR" sz="1400" b="1" dirty="0"/>
              <a:t>SYS </a:t>
            </a:r>
            <a:r>
              <a:rPr lang="ko-KR" altLang="ko-KR" sz="1400" b="1" dirty="0"/>
              <a:t>사용자</a:t>
            </a:r>
            <a:r>
              <a:rPr lang="ko-KR" altLang="ko-KR" sz="1400" dirty="0"/>
              <a:t>로 </a:t>
            </a:r>
            <a:r>
              <a:rPr lang="ko-KR" altLang="ko-KR" sz="1400" dirty="0" smtClean="0"/>
              <a:t>로그인</a:t>
            </a:r>
            <a:r>
              <a:rPr lang="en-US" altLang="ko-KR" sz="1400" dirty="0" smtClean="0"/>
              <a:t> </a:t>
            </a:r>
          </a:p>
          <a:p>
            <a:endParaRPr lang="ko-KR" altLang="ko-KR" sz="1400" dirty="0"/>
          </a:p>
          <a:p>
            <a:r>
              <a:rPr lang="ko-KR" altLang="ko-KR" sz="1400" dirty="0" err="1"/>
              <a:t>ㆍ</a:t>
            </a:r>
            <a:r>
              <a:rPr lang="ko-KR" altLang="ko-KR" sz="1400" dirty="0"/>
              <a:t> </a:t>
            </a:r>
            <a:r>
              <a:rPr lang="en-US" altLang="ko-KR" sz="1400" dirty="0" err="1"/>
              <a:t>sqlplus</a:t>
            </a:r>
            <a:r>
              <a:rPr lang="en-US" altLang="ko-KR" sz="1400" dirty="0"/>
              <a:t> </a:t>
            </a:r>
            <a:r>
              <a:rPr lang="ko-KR" altLang="ko-KR" sz="1400" dirty="0"/>
              <a:t>상에서 오라클 홈 </a:t>
            </a:r>
            <a:r>
              <a:rPr lang="ko-KR" altLang="ko-KR" sz="1400" dirty="0" err="1"/>
              <a:t>디렉토리</a:t>
            </a:r>
            <a:r>
              <a:rPr lang="ko-KR" altLang="ko-KR" sz="1400" dirty="0"/>
              <a:t> 밑의 </a:t>
            </a:r>
            <a:r>
              <a:rPr lang="en-US" altLang="ko-KR" sz="1400" dirty="0"/>
              <a:t>“</a:t>
            </a:r>
            <a:r>
              <a:rPr lang="en-US" altLang="ko-KR" sz="1400" b="1" dirty="0"/>
              <a:t>RDBMS\ADMIN\</a:t>
            </a:r>
            <a:r>
              <a:rPr lang="en-US" altLang="ko-KR" sz="1400" b="1" dirty="0" err="1"/>
              <a:t>utlmail.sql</a:t>
            </a:r>
            <a:r>
              <a:rPr lang="en-US" altLang="ko-KR" sz="1400" dirty="0"/>
              <a:t>” </a:t>
            </a:r>
            <a:r>
              <a:rPr lang="ko-KR" altLang="ko-KR" sz="1400" dirty="0"/>
              <a:t>파일을 </a:t>
            </a:r>
            <a:r>
              <a:rPr lang="ko-KR" altLang="ko-KR" sz="1400" dirty="0" smtClean="0"/>
              <a:t>실행</a:t>
            </a:r>
            <a:endParaRPr lang="en-US" altLang="ko-KR" sz="1400" dirty="0" smtClean="0"/>
          </a:p>
          <a:p>
            <a:r>
              <a:rPr lang="en-US" altLang="ko-KR" sz="1400" dirty="0" smtClean="0"/>
              <a:t> </a:t>
            </a:r>
            <a:endParaRPr lang="ko-KR" altLang="ko-KR" sz="1400" dirty="0"/>
          </a:p>
          <a:p>
            <a:r>
              <a:rPr lang="ko-KR" altLang="ko-KR" sz="1400" dirty="0" err="1"/>
              <a:t>ㆍ</a:t>
            </a:r>
            <a:r>
              <a:rPr lang="ko-KR" altLang="ko-KR" sz="1400" dirty="0"/>
              <a:t> </a:t>
            </a:r>
            <a:r>
              <a:rPr lang="en-US" altLang="ko-KR" sz="1400" dirty="0" err="1"/>
              <a:t>sqlplus</a:t>
            </a:r>
            <a:r>
              <a:rPr lang="en-US" altLang="ko-KR" sz="1400" dirty="0"/>
              <a:t> </a:t>
            </a:r>
            <a:r>
              <a:rPr lang="ko-KR" altLang="ko-KR" sz="1400" dirty="0"/>
              <a:t>상에서 오라클 홈 </a:t>
            </a:r>
            <a:r>
              <a:rPr lang="ko-KR" altLang="ko-KR" sz="1400" dirty="0" err="1"/>
              <a:t>디렉토리</a:t>
            </a:r>
            <a:r>
              <a:rPr lang="ko-KR" altLang="ko-KR" sz="1400" dirty="0"/>
              <a:t> 밑의 </a:t>
            </a:r>
            <a:r>
              <a:rPr lang="en-US" altLang="ko-KR" sz="1400" dirty="0"/>
              <a:t>“</a:t>
            </a:r>
            <a:r>
              <a:rPr lang="en-US" altLang="ko-KR" sz="1400" b="1" dirty="0"/>
              <a:t>RDBMS\ADMIN\ </a:t>
            </a:r>
            <a:r>
              <a:rPr lang="en-US" altLang="ko-KR" sz="1400" b="1" dirty="0" err="1"/>
              <a:t>prvtmail.plb</a:t>
            </a:r>
            <a:r>
              <a:rPr lang="en-US" altLang="ko-KR" sz="1400" dirty="0"/>
              <a:t>” </a:t>
            </a:r>
            <a:r>
              <a:rPr lang="ko-KR" altLang="ko-KR" sz="1400" dirty="0"/>
              <a:t>파일을 </a:t>
            </a:r>
            <a:r>
              <a:rPr lang="ko-KR" altLang="ko-KR" sz="1400" dirty="0" smtClean="0"/>
              <a:t>실행</a:t>
            </a:r>
            <a:endParaRPr lang="ko-KR" altLang="ko-KR" sz="1400" dirty="0"/>
          </a:p>
          <a:p>
            <a:endParaRPr lang="en-US" altLang="ko-KR" sz="1400" b="1" dirty="0"/>
          </a:p>
          <a:p>
            <a:r>
              <a:rPr lang="ko-KR" altLang="en-US" sz="1400" dirty="0"/>
              <a:t>●</a:t>
            </a:r>
            <a:r>
              <a:rPr lang="en-US" altLang="ko-KR" sz="1400" b="1" dirty="0"/>
              <a:t> </a:t>
            </a:r>
            <a:r>
              <a:rPr lang="ko-KR" altLang="en-US" sz="1400" b="1" dirty="0" smtClean="0"/>
              <a:t>권한부여  </a:t>
            </a:r>
            <a:r>
              <a:rPr lang="en-US" altLang="ko-KR" sz="1400" b="1" dirty="0" smtClean="0"/>
              <a:t>: </a:t>
            </a:r>
            <a:r>
              <a:rPr lang="en-US" altLang="ko-KR" sz="1400" b="1" dirty="0"/>
              <a:t>GRANT EXECUTE ON UTL_MAIL TO PUBLIC</a:t>
            </a:r>
            <a:r>
              <a:rPr lang="en-US" altLang="ko-KR" sz="1400" b="1" dirty="0" smtClean="0"/>
              <a:t>;</a:t>
            </a:r>
          </a:p>
          <a:p>
            <a:endParaRPr lang="en-US" altLang="ko-KR" sz="1400" b="1" dirty="0" smtClean="0"/>
          </a:p>
          <a:p>
            <a:r>
              <a:rPr lang="ko-KR" altLang="en-US" sz="1400" dirty="0"/>
              <a:t>●</a:t>
            </a:r>
            <a:r>
              <a:rPr lang="en-US" altLang="ko-KR" sz="1400" b="1" dirty="0"/>
              <a:t> SMTP_OUT_SERVER</a:t>
            </a:r>
            <a:r>
              <a:rPr lang="en-US" altLang="ko-KR" sz="1400" dirty="0"/>
              <a:t> </a:t>
            </a:r>
            <a:r>
              <a:rPr lang="ko-KR" altLang="ko-KR" sz="1400" b="1" dirty="0" smtClean="0"/>
              <a:t>시스템 </a:t>
            </a:r>
            <a:r>
              <a:rPr lang="ko-KR" altLang="ko-KR" sz="1400" b="1" dirty="0" err="1"/>
              <a:t>파라미터</a:t>
            </a:r>
            <a:r>
              <a:rPr lang="ko-KR" altLang="ko-KR" sz="1400" b="1" dirty="0"/>
              <a:t> </a:t>
            </a:r>
            <a:r>
              <a:rPr lang="ko-KR" altLang="ko-KR" sz="1400" b="1" dirty="0" smtClean="0"/>
              <a:t>값</a:t>
            </a:r>
            <a:r>
              <a:rPr lang="en-US" altLang="ko-KR" sz="1400" b="1" dirty="0" smtClean="0"/>
              <a:t> </a:t>
            </a:r>
            <a:r>
              <a:rPr lang="ko-KR" altLang="ko-KR" sz="1400" b="1" dirty="0" smtClean="0"/>
              <a:t>설정</a:t>
            </a:r>
            <a:endParaRPr lang="en-US" altLang="ko-KR" sz="1400" b="1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   </a:t>
            </a:r>
            <a:r>
              <a:rPr lang="en-US" altLang="ko-KR" sz="1400" dirty="0" smtClean="0">
                <a:sym typeface="Wingdings" pitchFamily="2" charset="2"/>
              </a:rPr>
              <a:t> </a:t>
            </a:r>
            <a:r>
              <a:rPr lang="en-US" altLang="ko-KR" sz="1400" b="1" dirty="0"/>
              <a:t>ALTER SYSTEM SET SMTP_OUT_SERVER='localhost:25’  scope=both</a:t>
            </a:r>
            <a:r>
              <a:rPr lang="en-US" altLang="ko-KR" sz="1400" b="1" dirty="0" smtClean="0"/>
              <a:t>;</a:t>
            </a:r>
          </a:p>
          <a:p>
            <a:endParaRPr lang="ko-KR" altLang="ko-KR" sz="1400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57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 smtClean="0"/>
              <a:t>UTL_MAIL</a:t>
            </a:r>
            <a:r>
              <a:rPr lang="ko-KR" altLang="en-US" sz="1600" b="1" dirty="0" smtClean="0"/>
              <a:t> 패키지의 서브 프로그램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5832648" cy="5261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800" b="1" dirty="0" smtClean="0"/>
              <a:t>UTL_MAIL</a:t>
            </a:r>
            <a:r>
              <a:rPr lang="ko-KR" altLang="en-US" sz="2800" b="1" dirty="0" smtClean="0"/>
              <a:t>을 </a:t>
            </a:r>
            <a:r>
              <a:rPr lang="ko-KR" altLang="en-US" sz="2800" b="1" dirty="0"/>
              <a:t>이용한 메일 전송</a:t>
            </a:r>
            <a:endParaRPr lang="en-US" altLang="ko-KR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22398"/>
            <a:ext cx="8174610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en-US" altLang="ko-KR" sz="1400" b="1" dirty="0" smtClean="0"/>
              <a:t>SEND </a:t>
            </a:r>
            <a:r>
              <a:rPr lang="ko-KR" altLang="en-US" sz="1400" b="1" dirty="0" smtClean="0"/>
              <a:t>프로시저 </a:t>
            </a:r>
            <a:r>
              <a:rPr lang="en-US" altLang="ko-KR" sz="1400" b="1" dirty="0" smtClean="0"/>
              <a:t>: </a:t>
            </a:r>
            <a:r>
              <a:rPr lang="ko-KR" altLang="en-US" sz="1400" b="1" dirty="0" smtClean="0"/>
              <a:t>첨부파일이 없는 메일 전송 </a:t>
            </a:r>
            <a:endParaRPr lang="ko-KR" altLang="ko-KR" sz="1400" b="1" dirty="0"/>
          </a:p>
          <a:p>
            <a:endParaRPr lang="en-US" altLang="ko-KR" sz="1400" b="1" dirty="0"/>
          </a:p>
          <a:p>
            <a:r>
              <a:rPr lang="ko-KR" altLang="en-US" sz="1400" dirty="0" smtClean="0"/>
              <a:t>●</a:t>
            </a:r>
            <a:r>
              <a:rPr lang="en-US" altLang="ko-KR" sz="1400" b="1" dirty="0"/>
              <a:t> SEND_ATTACH_RAW </a:t>
            </a:r>
            <a:r>
              <a:rPr lang="ko-KR" altLang="en-US" sz="1400" b="1" dirty="0" smtClean="0"/>
              <a:t>프로시저 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: </a:t>
            </a:r>
            <a:r>
              <a:rPr lang="ko-KR" altLang="en-US" sz="1400" b="1" dirty="0" smtClean="0"/>
              <a:t>파일 첨부 메일 전송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첨부파일은 </a:t>
            </a:r>
            <a:r>
              <a:rPr lang="en-US" altLang="ko-KR" sz="1400" b="1" dirty="0" smtClean="0"/>
              <a:t>RAW </a:t>
            </a:r>
            <a:r>
              <a:rPr lang="ko-KR" altLang="en-US" sz="1400" b="1" dirty="0" smtClean="0"/>
              <a:t>타입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ko-KR" altLang="en-US" sz="1400" dirty="0" smtClean="0"/>
              <a:t>●</a:t>
            </a:r>
            <a:r>
              <a:rPr lang="en-US" altLang="ko-KR" sz="1400" b="1" dirty="0" smtClean="0"/>
              <a:t> SEND_ATTACH_VARCHAR2 </a:t>
            </a:r>
            <a:r>
              <a:rPr lang="ko-KR" altLang="en-US" sz="1400" b="1" dirty="0"/>
              <a:t>프로시저 </a:t>
            </a:r>
            <a:r>
              <a:rPr lang="en-US" altLang="ko-KR" sz="1400" b="1" dirty="0"/>
              <a:t> : </a:t>
            </a:r>
            <a:r>
              <a:rPr lang="ko-KR" altLang="en-US" sz="1400" b="1" dirty="0"/>
              <a:t>파일 첨부 메일 전송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첨부파일은 </a:t>
            </a:r>
            <a:r>
              <a:rPr lang="en-US" altLang="ko-KR" sz="1400" b="1" dirty="0" smtClean="0"/>
              <a:t>VARCHAR2 </a:t>
            </a:r>
            <a:r>
              <a:rPr lang="ko-KR" altLang="en-US" sz="1400" b="1" dirty="0" smtClean="0"/>
              <a:t>타입</a:t>
            </a:r>
            <a:endParaRPr lang="en-US" altLang="ko-KR" sz="1400" b="1" dirty="0"/>
          </a:p>
          <a:p>
            <a:endParaRPr lang="en-US" altLang="ko-KR" sz="1400" b="1" dirty="0" smtClean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09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한쪽 모서리가 잘린 사각형 19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3995936" y="3802348"/>
            <a:ext cx="861642" cy="447056"/>
            <a:chOff x="395536" y="1757809"/>
            <a:chExt cx="720080" cy="476672"/>
          </a:xfrm>
        </p:grpSpPr>
        <p:sp>
          <p:nvSpPr>
            <p:cNvPr id="11" name="순서도: 처리 10"/>
            <p:cNvSpPr/>
            <p:nvPr/>
          </p:nvSpPr>
          <p:spPr>
            <a:xfrm>
              <a:off x="504056" y="1757809"/>
              <a:ext cx="539552" cy="476672"/>
            </a:xfrm>
            <a:prstGeom prst="flowChartProcess">
              <a:avLst/>
            </a:prstGeom>
            <a:solidFill>
              <a:srgbClr val="F84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95536" y="1772816"/>
              <a:ext cx="72008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</a:rPr>
                <a:t>01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4788024" y="3802348"/>
            <a:ext cx="396044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000" b="1" dirty="0" smtClean="0"/>
              <a:t>SMTP </a:t>
            </a:r>
            <a:r>
              <a:rPr lang="ko-KR" altLang="en-US" sz="2000" b="1" dirty="0" smtClean="0"/>
              <a:t>메일전송</a:t>
            </a:r>
            <a:endParaRPr lang="en-US" altLang="ko-KR" sz="2000" b="1" dirty="0" smtClean="0"/>
          </a:p>
          <a:p>
            <a:pPr>
              <a:lnSpc>
                <a:spcPct val="110000"/>
              </a:lnSpc>
            </a:pPr>
            <a:endParaRPr lang="en-US" altLang="ko-KR" sz="2000" b="1" dirty="0"/>
          </a:p>
          <a:p>
            <a:pPr>
              <a:lnSpc>
                <a:spcPct val="110000"/>
              </a:lnSpc>
            </a:pPr>
            <a:r>
              <a:rPr lang="en-US" altLang="ko-KR" sz="2000" b="1" dirty="0"/>
              <a:t>UTL_SMTP</a:t>
            </a:r>
            <a:r>
              <a:rPr lang="ko-KR" altLang="en-US" sz="2000" b="1" dirty="0"/>
              <a:t>를 이용한 메일 </a:t>
            </a:r>
            <a:r>
              <a:rPr lang="ko-KR" altLang="en-US" sz="2000" b="1" dirty="0" smtClean="0"/>
              <a:t>전송</a:t>
            </a:r>
            <a:endParaRPr lang="en-US" altLang="ko-KR" sz="2000" b="1" dirty="0" smtClean="0"/>
          </a:p>
          <a:p>
            <a:pPr>
              <a:lnSpc>
                <a:spcPct val="110000"/>
              </a:lnSpc>
            </a:pPr>
            <a:endParaRPr lang="en-US" altLang="ko-KR" sz="2000" b="1" dirty="0"/>
          </a:p>
          <a:p>
            <a:pPr>
              <a:lnSpc>
                <a:spcPct val="110000"/>
              </a:lnSpc>
            </a:pPr>
            <a:r>
              <a:rPr lang="en-US" altLang="ko-KR" sz="2000" b="1" dirty="0"/>
              <a:t>UTL_MAIL </a:t>
            </a:r>
            <a:r>
              <a:rPr lang="ko-KR" altLang="en-US" sz="2000" b="1" dirty="0"/>
              <a:t>을 이용한 메일 </a:t>
            </a:r>
            <a:r>
              <a:rPr lang="ko-KR" altLang="en-US" sz="2000" b="1" dirty="0" smtClean="0"/>
              <a:t>전송</a:t>
            </a:r>
            <a:endParaRPr lang="en-US" altLang="ko-KR" sz="2000" b="1" dirty="0"/>
          </a:p>
        </p:txBody>
      </p:sp>
      <p:grpSp>
        <p:nvGrpSpPr>
          <p:cNvPr id="33" name="그룹 32"/>
          <p:cNvGrpSpPr/>
          <p:nvPr/>
        </p:nvGrpSpPr>
        <p:grpSpPr>
          <a:xfrm>
            <a:off x="3995936" y="4465428"/>
            <a:ext cx="861642" cy="475740"/>
            <a:chOff x="395536" y="1757809"/>
            <a:chExt cx="720080" cy="507256"/>
          </a:xfrm>
        </p:grpSpPr>
        <p:sp>
          <p:nvSpPr>
            <p:cNvPr id="34" name="순서도: 처리 33"/>
            <p:cNvSpPr/>
            <p:nvPr/>
          </p:nvSpPr>
          <p:spPr>
            <a:xfrm>
              <a:off x="504056" y="1757809"/>
              <a:ext cx="539552" cy="476672"/>
            </a:xfrm>
            <a:prstGeom prst="flowChartProcess">
              <a:avLst/>
            </a:prstGeom>
            <a:solidFill>
              <a:srgbClr val="F84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95536" y="1772816"/>
              <a:ext cx="720080" cy="492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</a:rPr>
                <a:t>02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107503" y="621944"/>
            <a:ext cx="8064897" cy="523220"/>
          </a:xfrm>
          <a:prstGeom prst="rect">
            <a:avLst/>
          </a:prstGeom>
          <a:noFill/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/>
              <a:t>프로시저를 통한 </a:t>
            </a:r>
            <a:r>
              <a:rPr lang="ko-KR" altLang="en-US" sz="2800" b="1" dirty="0" err="1"/>
              <a:t>이메일</a:t>
            </a:r>
            <a:r>
              <a:rPr lang="ko-KR" altLang="en-US" sz="2800" b="1" dirty="0"/>
              <a:t> 전송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3995936" y="5113500"/>
            <a:ext cx="861642" cy="475740"/>
            <a:chOff x="395536" y="1757809"/>
            <a:chExt cx="720080" cy="507256"/>
          </a:xfrm>
        </p:grpSpPr>
        <p:sp>
          <p:nvSpPr>
            <p:cNvPr id="16" name="순서도: 처리 15"/>
            <p:cNvSpPr/>
            <p:nvPr/>
          </p:nvSpPr>
          <p:spPr>
            <a:xfrm>
              <a:off x="504056" y="1757809"/>
              <a:ext cx="539552" cy="476672"/>
            </a:xfrm>
            <a:prstGeom prst="flowChartProcess">
              <a:avLst/>
            </a:prstGeom>
            <a:solidFill>
              <a:srgbClr val="F84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95536" y="1772816"/>
              <a:ext cx="720080" cy="492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</a:rPr>
                <a:t>03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 smtClean="0"/>
              <a:t>SMPT </a:t>
            </a:r>
            <a:r>
              <a:rPr lang="ko-KR" altLang="en-US" sz="1600" b="1" dirty="0" smtClean="0"/>
              <a:t>란</a:t>
            </a:r>
            <a:r>
              <a:rPr lang="en-US" altLang="ko-KR" sz="1600" b="1" dirty="0" smtClean="0"/>
              <a:t>?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5832648" cy="5261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800" b="1" dirty="0"/>
              <a:t>SMTP </a:t>
            </a:r>
            <a:r>
              <a:rPr lang="ko-KR" altLang="en-US" sz="2800" b="1" dirty="0"/>
              <a:t>메일전송</a:t>
            </a:r>
            <a:endParaRPr lang="en-US" altLang="ko-KR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22398"/>
            <a:ext cx="817461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en-US" altLang="ko-KR" sz="1400" b="1" dirty="0"/>
              <a:t>Simple Mail Transfer Protocol</a:t>
            </a:r>
            <a:r>
              <a:rPr lang="ko-KR" altLang="en-US" sz="1400" b="1" dirty="0"/>
              <a:t>의 </a:t>
            </a:r>
            <a:r>
              <a:rPr lang="ko-KR" altLang="en-US" sz="1400" b="1" dirty="0" smtClean="0"/>
              <a:t>약자</a:t>
            </a:r>
            <a:r>
              <a:rPr lang="en-US" altLang="ko-KR" sz="1400" b="1" dirty="0" smtClean="0"/>
              <a:t>. </a:t>
            </a:r>
            <a:r>
              <a:rPr lang="ko-KR" altLang="en-US" sz="1400" b="1" dirty="0" smtClean="0"/>
              <a:t>인터넷 </a:t>
            </a:r>
            <a:r>
              <a:rPr lang="ko-KR" altLang="en-US" sz="1400" b="1" dirty="0"/>
              <a:t>상에서 메일을 주고받기 위한 </a:t>
            </a:r>
            <a:r>
              <a:rPr lang="ko-KR" altLang="en-US" sz="1400" b="1" dirty="0" smtClean="0"/>
              <a:t>규약</a:t>
            </a:r>
            <a:endParaRPr lang="en-US" altLang="ko-KR" sz="1400" b="1" dirty="0" smtClean="0"/>
          </a:p>
          <a:p>
            <a:r>
              <a:rPr lang="en-US" altLang="ko-KR" sz="1400" b="1" dirty="0" smtClean="0"/>
              <a:t> </a:t>
            </a:r>
          </a:p>
          <a:p>
            <a:r>
              <a:rPr lang="ko-KR" altLang="en-US" sz="1400" dirty="0" smtClean="0"/>
              <a:t>●</a:t>
            </a:r>
            <a:r>
              <a:rPr lang="en-US" altLang="ko-KR" sz="1400" b="1" dirty="0" smtClean="0"/>
              <a:t> SMTP : </a:t>
            </a:r>
            <a:r>
              <a:rPr lang="ko-KR" altLang="en-US" sz="1400" b="1" dirty="0" smtClean="0"/>
              <a:t>전송메일규약</a:t>
            </a:r>
            <a:r>
              <a:rPr lang="en-US" altLang="ko-KR" sz="1400" b="1" dirty="0" smtClean="0"/>
              <a:t>, POP3, IMAP : </a:t>
            </a:r>
            <a:r>
              <a:rPr lang="ko-KR" altLang="en-US" sz="1400" b="1" dirty="0" smtClean="0"/>
              <a:t>이메일을 받는 규약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ko-KR" altLang="en-US" sz="1400" dirty="0"/>
              <a:t>●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SMTP </a:t>
            </a:r>
            <a:r>
              <a:rPr lang="ko-KR" altLang="en-US" sz="1400" b="1" dirty="0" smtClean="0"/>
              <a:t>명령어를 사용해 메일 전송 가능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ko-KR" altLang="en-US" sz="1400" dirty="0"/>
              <a:t>●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SMTP </a:t>
            </a:r>
            <a:r>
              <a:rPr lang="ko-KR" altLang="en-US" sz="1400" b="1" dirty="0" smtClean="0"/>
              <a:t>사용 전 먼저 </a:t>
            </a:r>
            <a:r>
              <a:rPr lang="en-US" altLang="ko-KR" sz="1400" b="1" dirty="0" smtClean="0"/>
              <a:t>SMTP </a:t>
            </a:r>
            <a:r>
              <a:rPr lang="ko-KR" altLang="en-US" sz="1400" b="1" dirty="0" smtClean="0"/>
              <a:t>서버를 구축해야 함</a:t>
            </a:r>
            <a:endParaRPr lang="en-US" altLang="ko-KR" sz="1400" b="1" dirty="0" smtClean="0"/>
          </a:p>
          <a:p>
            <a:endParaRPr lang="en-US" altLang="ko-KR" sz="1400" b="1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33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 smtClean="0"/>
              <a:t>SMPT </a:t>
            </a:r>
            <a:r>
              <a:rPr lang="ko-KR" altLang="en-US" sz="1600" b="1" dirty="0" smtClean="0"/>
              <a:t>명령어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5832648" cy="5261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800" b="1" dirty="0"/>
              <a:t>SMTP </a:t>
            </a:r>
            <a:r>
              <a:rPr lang="ko-KR" altLang="en-US" sz="2800" b="1" dirty="0"/>
              <a:t>메일전송</a:t>
            </a:r>
            <a:endParaRPr lang="en-US" altLang="ko-KR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22398"/>
            <a:ext cx="8174610" cy="37548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en-US" altLang="ko-KR" sz="1400" b="1" dirty="0" smtClean="0"/>
              <a:t>HELO </a:t>
            </a:r>
            <a:r>
              <a:rPr lang="ko-KR" altLang="en-US" sz="1400" dirty="0" smtClean="0"/>
              <a:t>도메인명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: </a:t>
            </a:r>
            <a:r>
              <a:rPr lang="en-US" altLang="ko-KR" sz="1400" b="1" dirty="0"/>
              <a:t>SMTP </a:t>
            </a:r>
            <a:r>
              <a:rPr lang="ko-KR" altLang="ko-KR" sz="1400" b="1" dirty="0"/>
              <a:t>서버와의 대화를 위한 초기화</a:t>
            </a:r>
            <a:endParaRPr lang="en-US" altLang="ko-KR" sz="1400" b="1" dirty="0" smtClean="0"/>
          </a:p>
          <a:p>
            <a:r>
              <a:rPr lang="en-US" altLang="ko-KR" sz="1400" b="1" dirty="0" smtClean="0"/>
              <a:t> </a:t>
            </a:r>
          </a:p>
          <a:p>
            <a:r>
              <a:rPr lang="ko-KR" altLang="en-US" sz="1400" dirty="0" smtClean="0"/>
              <a:t>●</a:t>
            </a:r>
            <a:r>
              <a:rPr lang="en-US" altLang="ko-KR" sz="1400" b="1" dirty="0" smtClean="0"/>
              <a:t> MAIL (FROM): </a:t>
            </a:r>
            <a:r>
              <a:rPr lang="en-US" altLang="ko-KR" sz="1400" dirty="0"/>
              <a:t>&lt;</a:t>
            </a:r>
            <a:r>
              <a:rPr lang="ko-KR" altLang="ko-KR" sz="1400" dirty="0"/>
              <a:t>보내는주소</a:t>
            </a:r>
            <a:r>
              <a:rPr lang="en-US" altLang="ko-KR" sz="1400" dirty="0"/>
              <a:t>&gt;</a:t>
            </a:r>
            <a:r>
              <a:rPr lang="en-US" altLang="ko-KR" sz="1400" b="1" dirty="0" smtClean="0"/>
              <a:t> : </a:t>
            </a:r>
            <a:r>
              <a:rPr lang="ko-KR" altLang="ko-KR" sz="1400" b="1" dirty="0"/>
              <a:t>새로운 메일 트랜잭션이 </a:t>
            </a:r>
            <a:r>
              <a:rPr lang="ko-KR" altLang="ko-KR" sz="1400" b="1" dirty="0" smtClean="0"/>
              <a:t>시작</a:t>
            </a:r>
            <a:r>
              <a:rPr lang="en-US" altLang="ko-KR" sz="1400" b="1" dirty="0" smtClean="0"/>
              <a:t>, </a:t>
            </a:r>
            <a:r>
              <a:rPr lang="ko-KR" altLang="ko-KR" sz="1400" b="1" dirty="0" smtClean="0"/>
              <a:t>보내는 </a:t>
            </a:r>
            <a:r>
              <a:rPr lang="ko-KR" altLang="ko-KR" sz="1400" b="1" dirty="0"/>
              <a:t>메일주소를 </a:t>
            </a:r>
            <a:r>
              <a:rPr lang="ko-KR" altLang="ko-KR" sz="1400" b="1" dirty="0" smtClean="0"/>
              <a:t>확인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ko-KR" altLang="en-US" sz="1400" dirty="0"/>
              <a:t>●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RCPT (TO): </a:t>
            </a:r>
            <a:r>
              <a:rPr lang="en-US" altLang="ko-KR" sz="1400" dirty="0"/>
              <a:t>&lt;</a:t>
            </a:r>
            <a:r>
              <a:rPr lang="ko-KR" altLang="ko-KR" sz="1400" dirty="0"/>
              <a:t>받는주소</a:t>
            </a:r>
            <a:r>
              <a:rPr lang="en-US" altLang="ko-KR" sz="1400" dirty="0"/>
              <a:t>&gt;</a:t>
            </a:r>
            <a:r>
              <a:rPr lang="en-US" altLang="ko-KR" sz="1400" b="1" dirty="0" smtClean="0"/>
              <a:t> : </a:t>
            </a:r>
            <a:r>
              <a:rPr lang="ko-KR" altLang="ko-KR" sz="1400" b="1" dirty="0"/>
              <a:t>받는 메일서버에 수신자의 메일주소를 </a:t>
            </a:r>
            <a:r>
              <a:rPr lang="ko-KR" altLang="ko-KR" sz="1400" b="1" dirty="0" smtClean="0"/>
              <a:t>알</a:t>
            </a:r>
            <a:r>
              <a:rPr lang="ko-KR" altLang="en-US" sz="1400" b="1" dirty="0" smtClean="0"/>
              <a:t>림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ko-KR" altLang="en-US" sz="1400" dirty="0"/>
              <a:t>●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DATA : </a:t>
            </a:r>
            <a:r>
              <a:rPr lang="ko-KR" altLang="ko-KR" sz="1400" b="1" dirty="0"/>
              <a:t>클라이언트에서 서버로 메일 내용 </a:t>
            </a:r>
            <a:r>
              <a:rPr lang="ko-KR" altLang="ko-KR" sz="1400" b="1" dirty="0" smtClean="0"/>
              <a:t>전송</a:t>
            </a:r>
            <a:r>
              <a:rPr lang="en-US" altLang="ko-KR" sz="1400" b="1" dirty="0" smtClean="0"/>
              <a:t>. </a:t>
            </a:r>
            <a:r>
              <a:rPr lang="ko-KR" altLang="en-US" sz="1400" b="1" dirty="0" smtClean="0"/>
              <a:t>성공 시 </a:t>
            </a:r>
            <a:r>
              <a:rPr lang="en-US" altLang="ko-KR" sz="1400" b="1" dirty="0"/>
              <a:t>354 </a:t>
            </a:r>
            <a:r>
              <a:rPr lang="ko-KR" altLang="ko-KR" sz="1400" b="1" dirty="0"/>
              <a:t>응답코드가 </a:t>
            </a:r>
            <a:r>
              <a:rPr lang="ko-KR" altLang="en-US" sz="1400" b="1" dirty="0" smtClean="0"/>
              <a:t>반환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         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         </a:t>
            </a:r>
            <a:r>
              <a:rPr lang="ko-KR" altLang="ko-KR" sz="1400" b="1" dirty="0" smtClean="0"/>
              <a:t>메일 </a:t>
            </a:r>
            <a:r>
              <a:rPr lang="ko-KR" altLang="ko-KR" sz="1400" b="1" dirty="0"/>
              <a:t>내용은</a:t>
            </a:r>
            <a:r>
              <a:rPr lang="en-US" altLang="ko-KR" sz="1400" b="1" dirty="0"/>
              <a:t> &lt;CR&gt;&lt;LF&gt;</a:t>
            </a:r>
            <a:r>
              <a:rPr lang="ko-KR" altLang="ko-KR" sz="1400" b="1" dirty="0"/>
              <a:t>로 행으로 </a:t>
            </a:r>
            <a:r>
              <a:rPr lang="ko-KR" altLang="ko-KR" sz="1400" b="1" dirty="0" smtClean="0"/>
              <a:t>구분</a:t>
            </a:r>
            <a:r>
              <a:rPr lang="en-US" altLang="ko-KR" sz="1400" b="1" dirty="0" smtClean="0"/>
              <a:t>.</a:t>
            </a:r>
            <a:r>
              <a:rPr lang="ko-KR" altLang="ko-KR" sz="1400" b="1" dirty="0" smtClean="0"/>
              <a:t> </a:t>
            </a:r>
            <a:r>
              <a:rPr lang="ko-KR" altLang="ko-KR" sz="1400" b="1" dirty="0"/>
              <a:t>맨 마지막 행에 </a:t>
            </a:r>
            <a:r>
              <a:rPr lang="en-US" altLang="ko-KR" sz="1400" b="1" dirty="0"/>
              <a:t>‘.’</a:t>
            </a:r>
            <a:r>
              <a:rPr lang="ko-KR" altLang="ko-KR" sz="1400" b="1" dirty="0"/>
              <a:t>을 </a:t>
            </a:r>
            <a:r>
              <a:rPr lang="ko-KR" altLang="ko-KR" sz="1400" b="1" dirty="0" smtClean="0"/>
              <a:t>전송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시 완료</a:t>
            </a:r>
            <a:r>
              <a:rPr lang="en-US" altLang="ko-KR" sz="1400" b="1" dirty="0" smtClean="0"/>
              <a:t> </a:t>
            </a:r>
          </a:p>
          <a:p>
            <a:endParaRPr lang="en-US" altLang="ko-KR" sz="1400" b="1" dirty="0" smtClean="0"/>
          </a:p>
          <a:p>
            <a:r>
              <a:rPr lang="ko-KR" altLang="en-US" sz="1400" dirty="0"/>
              <a:t>●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RSET : </a:t>
            </a:r>
            <a:r>
              <a:rPr lang="ko-KR" altLang="ko-KR" sz="1400" b="1" dirty="0"/>
              <a:t>서버 내부상태를 리셋하고 메일 트랜잭션을 </a:t>
            </a:r>
            <a:r>
              <a:rPr lang="ko-KR" altLang="ko-KR" sz="1400" b="1" dirty="0" smtClean="0"/>
              <a:t>중단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ko-KR" altLang="en-US" sz="1400" dirty="0"/>
              <a:t>●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NOOP : </a:t>
            </a:r>
            <a:r>
              <a:rPr lang="ko-KR" altLang="ko-KR" sz="1400" b="1" dirty="0"/>
              <a:t>특정 역할을 하지 않고 이 명령어를 전송하면 서버로부터</a:t>
            </a:r>
            <a:r>
              <a:rPr lang="en-US" altLang="ko-KR" sz="1400" b="1" dirty="0"/>
              <a:t> 250 OK </a:t>
            </a:r>
            <a:r>
              <a:rPr lang="ko-KR" altLang="ko-KR" sz="1400" b="1" dirty="0"/>
              <a:t>응답코드가 돌아온다</a:t>
            </a:r>
            <a:r>
              <a:rPr lang="en-US" altLang="ko-KR" sz="1400" b="1" dirty="0"/>
              <a:t>. </a:t>
            </a:r>
            <a:r>
              <a:rPr lang="en-US" altLang="ko-KR" sz="1400" b="1" dirty="0" smtClean="0"/>
              <a:t>           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           </a:t>
            </a:r>
            <a:r>
              <a:rPr lang="ko-KR" altLang="ko-KR" sz="1400" b="1" dirty="0" smtClean="0"/>
              <a:t>서버와의 </a:t>
            </a:r>
            <a:r>
              <a:rPr lang="ko-KR" altLang="ko-KR" sz="1400" b="1" dirty="0"/>
              <a:t>연결이 끊어지지 않았는지 확인할 때 주로 사용된다</a:t>
            </a:r>
            <a:endParaRPr lang="en-US" altLang="ko-KR" sz="1400" b="1" dirty="0"/>
          </a:p>
          <a:p>
            <a:endParaRPr lang="en-US" altLang="ko-KR" sz="1400" b="1" dirty="0" smtClean="0"/>
          </a:p>
          <a:p>
            <a:r>
              <a:rPr lang="ko-KR" altLang="en-US" sz="1400" dirty="0"/>
              <a:t>●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QUIT : </a:t>
            </a:r>
            <a:r>
              <a:rPr lang="ko-KR" altLang="ko-KR" sz="1400" b="1" dirty="0"/>
              <a:t>서버로 세션 종료를 </a:t>
            </a:r>
            <a:r>
              <a:rPr lang="ko-KR" altLang="ko-KR" sz="1400" b="1" dirty="0" smtClean="0"/>
              <a:t>요청</a:t>
            </a:r>
            <a:endParaRPr lang="en-US" altLang="ko-KR" sz="1400" b="1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10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 smtClean="0"/>
              <a:t>SMPT </a:t>
            </a:r>
            <a:r>
              <a:rPr lang="ko-KR" altLang="en-US" sz="1600" b="1" dirty="0" smtClean="0"/>
              <a:t>명령어를 이용한 메일 전송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5832648" cy="5261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800" b="1" dirty="0"/>
              <a:t>SMTP </a:t>
            </a:r>
            <a:r>
              <a:rPr lang="ko-KR" altLang="en-US" sz="2800" b="1" dirty="0"/>
              <a:t>메일전송</a:t>
            </a:r>
            <a:endParaRPr lang="en-US" altLang="ko-KR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22398"/>
            <a:ext cx="8174610" cy="37548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pPr fontAlgn="base"/>
            <a:endParaRPr lang="en-US" altLang="ko-KR" sz="1400" dirty="0"/>
          </a:p>
          <a:p>
            <a:pPr fontAlgn="base"/>
            <a:endParaRPr lang="en-US" altLang="ko-KR" sz="1400" dirty="0" smtClean="0"/>
          </a:p>
          <a:p>
            <a:pPr fontAlgn="base"/>
            <a:endParaRPr lang="en-US" altLang="ko-KR" sz="1400" dirty="0"/>
          </a:p>
          <a:p>
            <a:pPr fontAlgn="base"/>
            <a:endParaRPr lang="en-US" altLang="ko-KR" sz="1400" dirty="0" smtClean="0"/>
          </a:p>
          <a:p>
            <a:pPr fontAlgn="base"/>
            <a:endParaRPr lang="en-US" altLang="ko-KR" sz="1400" dirty="0"/>
          </a:p>
          <a:p>
            <a:pPr fontAlgn="base"/>
            <a:endParaRPr lang="en-US" altLang="ko-KR" sz="1400" dirty="0" smtClean="0"/>
          </a:p>
          <a:p>
            <a:pPr fontAlgn="base"/>
            <a:endParaRPr lang="en-US" altLang="ko-KR" sz="1400" dirty="0"/>
          </a:p>
          <a:p>
            <a:pPr fontAlgn="base"/>
            <a:endParaRPr lang="en-US" altLang="ko-KR" sz="1400" dirty="0" smtClean="0"/>
          </a:p>
          <a:p>
            <a:pPr fontAlgn="base"/>
            <a:endParaRPr lang="en-US" altLang="ko-KR" sz="1400" dirty="0"/>
          </a:p>
          <a:p>
            <a:pPr fontAlgn="base"/>
            <a:endParaRPr lang="en-US" altLang="ko-KR" sz="1400" dirty="0" smtClean="0"/>
          </a:p>
          <a:p>
            <a:pPr fontAlgn="base"/>
            <a:endParaRPr lang="en-US" altLang="ko-KR" sz="1400" dirty="0"/>
          </a:p>
          <a:p>
            <a:pPr fontAlgn="base"/>
            <a:endParaRPr lang="en-US" altLang="ko-KR" sz="1400" dirty="0" smtClean="0"/>
          </a:p>
          <a:p>
            <a:pPr fontAlgn="base"/>
            <a:endParaRPr lang="en-US" altLang="ko-KR" sz="1400" dirty="0"/>
          </a:p>
          <a:p>
            <a:pPr fontAlgn="base"/>
            <a:endParaRPr lang="en-US" altLang="ko-KR" sz="1400" dirty="0" smtClean="0"/>
          </a:p>
          <a:p>
            <a:pPr fontAlgn="base"/>
            <a:endParaRPr lang="en-US" altLang="ko-KR" sz="1400" dirty="0"/>
          </a:p>
          <a:p>
            <a:pPr fontAlgn="base"/>
            <a:endParaRPr lang="en-US" altLang="ko-KR" sz="1400" dirty="0" smtClean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  <p:pic>
        <p:nvPicPr>
          <p:cNvPr id="15" name="그림 1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59" y="2204864"/>
            <a:ext cx="3534393" cy="3528392"/>
          </a:xfrm>
          <a:prstGeom prst="rect">
            <a:avLst/>
          </a:prstGeom>
        </p:spPr>
      </p:pic>
      <p:pic>
        <p:nvPicPr>
          <p:cNvPr id="16" name="그림 1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2232230"/>
            <a:ext cx="4087688" cy="350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74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 smtClean="0"/>
              <a:t>UTL_STMP </a:t>
            </a:r>
            <a:r>
              <a:rPr lang="ko-KR" altLang="en-US" sz="1600" b="1" dirty="0" smtClean="0"/>
              <a:t>패키</a:t>
            </a:r>
            <a:r>
              <a:rPr lang="ko-KR" altLang="en-US" sz="1600" b="1" dirty="0"/>
              <a:t>지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5832648" cy="5261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800" b="1" dirty="0"/>
              <a:t>UTL_SMTP</a:t>
            </a:r>
            <a:r>
              <a:rPr lang="ko-KR" altLang="en-US" sz="2800" b="1" dirty="0"/>
              <a:t>를 이용한 메일 전송</a:t>
            </a:r>
            <a:endParaRPr lang="en-US" altLang="ko-KR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22398"/>
            <a:ext cx="8174610" cy="33239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ko-KR" altLang="en-US" sz="1400" b="1" dirty="0" smtClean="0"/>
              <a:t>이 메일 전송을 위해 오라클에서는 </a:t>
            </a:r>
            <a:r>
              <a:rPr lang="en-US" altLang="ko-KR" sz="1400" b="1" dirty="0" smtClean="0"/>
              <a:t>UTL_SMTP, UTL_MAIL </a:t>
            </a:r>
            <a:r>
              <a:rPr lang="ko-KR" altLang="en-US" sz="1400" b="1" dirty="0" smtClean="0"/>
              <a:t>시스템 패키지 제공</a:t>
            </a:r>
            <a:endParaRPr lang="en-US" altLang="ko-KR" sz="1400" b="1" dirty="0" smtClean="0"/>
          </a:p>
          <a:p>
            <a:r>
              <a:rPr lang="en-US" altLang="ko-KR" sz="1400" b="1" dirty="0" smtClean="0"/>
              <a:t> </a:t>
            </a:r>
          </a:p>
          <a:p>
            <a:r>
              <a:rPr lang="ko-KR" altLang="en-US" sz="1400" dirty="0" smtClean="0"/>
              <a:t>●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메일 전송 시 사용하는 다양한 명령어와 옵션을 </a:t>
            </a:r>
            <a:r>
              <a:rPr lang="en-US" altLang="ko-KR" sz="1400" b="1" dirty="0" smtClean="0"/>
              <a:t>UTL_SMTP </a:t>
            </a:r>
            <a:r>
              <a:rPr lang="ko-KR" altLang="en-US" sz="1400" b="1" dirty="0" smtClean="0"/>
              <a:t>패키지에서 제공함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ko-KR" altLang="en-US" sz="1400" dirty="0"/>
              <a:t>●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UTL_SMTP </a:t>
            </a:r>
            <a:r>
              <a:rPr lang="ko-KR" altLang="en-US" sz="1400" b="1" dirty="0" smtClean="0"/>
              <a:t>패키지의 데이터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함수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프로시저를 사용해 메일 전송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ko-KR" altLang="en-US" sz="1400" dirty="0"/>
              <a:t>●</a:t>
            </a:r>
            <a:r>
              <a:rPr lang="en-US" altLang="ko-KR" sz="1400" b="1" dirty="0"/>
              <a:t> </a:t>
            </a:r>
            <a:r>
              <a:rPr lang="ko-KR" altLang="ko-KR" sz="1400" b="1" dirty="0"/>
              <a:t>오라클</a:t>
            </a:r>
            <a:r>
              <a:rPr lang="en-US" altLang="ko-KR" sz="1400" b="1" dirty="0"/>
              <a:t> 11g2 </a:t>
            </a:r>
            <a:r>
              <a:rPr lang="ko-KR" altLang="ko-KR" sz="1400" b="1" dirty="0"/>
              <a:t>버전 </a:t>
            </a:r>
            <a:r>
              <a:rPr lang="ko-KR" altLang="en-US" sz="1400" b="1" dirty="0" smtClean="0"/>
              <a:t>부터 </a:t>
            </a:r>
            <a:r>
              <a:rPr lang="ko-KR" altLang="ko-KR" sz="1400" b="1" dirty="0" smtClean="0"/>
              <a:t>보안이 </a:t>
            </a:r>
            <a:r>
              <a:rPr lang="ko-KR" altLang="ko-KR" sz="1400" b="1" dirty="0"/>
              <a:t>강화돼</a:t>
            </a:r>
            <a:r>
              <a:rPr lang="en-US" altLang="ko-KR" sz="1400" b="1" dirty="0"/>
              <a:t> UTL_SMTP, UTL_MAIL, UTL_TCP, UTL_HTTP </a:t>
            </a:r>
            <a:r>
              <a:rPr lang="ko-KR" altLang="ko-KR" sz="1400" b="1" dirty="0"/>
              <a:t>등 네트워크 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en-US" altLang="ko-KR" sz="1400" b="1" dirty="0" smtClean="0"/>
              <a:t>    </a:t>
            </a:r>
            <a:r>
              <a:rPr lang="ko-KR" altLang="ko-KR" sz="1400" b="1" dirty="0" smtClean="0"/>
              <a:t>통신과 </a:t>
            </a:r>
            <a:r>
              <a:rPr lang="ko-KR" altLang="ko-KR" sz="1400" b="1" dirty="0"/>
              <a:t>관련된 시스템 패키지를 사용하려면 별도로</a:t>
            </a:r>
            <a:r>
              <a:rPr lang="en-US" altLang="ko-KR" sz="1400" b="1" dirty="0"/>
              <a:t> ACL(Access Control List</a:t>
            </a:r>
            <a:r>
              <a:rPr lang="en-US" altLang="ko-KR" sz="1400" b="1" dirty="0" smtClean="0"/>
              <a:t>)</a:t>
            </a:r>
            <a:r>
              <a:rPr lang="ko-KR" altLang="en-US" sz="1400" b="1" dirty="0" smtClean="0"/>
              <a:t>을 만들어야 함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ko-KR" altLang="en-US" sz="1400" dirty="0"/>
              <a:t>●</a:t>
            </a:r>
            <a:r>
              <a:rPr lang="en-US" altLang="ko-KR" sz="1400" b="1" dirty="0"/>
              <a:t> ACL</a:t>
            </a:r>
            <a:r>
              <a:rPr lang="ko-KR" altLang="ko-KR" sz="1400" b="1" dirty="0"/>
              <a:t>에 등록되지 않은 사용자가</a:t>
            </a:r>
            <a:r>
              <a:rPr lang="en-US" altLang="ko-KR" sz="1400" b="1" dirty="0"/>
              <a:t> UTL_SMPT </a:t>
            </a:r>
            <a:r>
              <a:rPr lang="ko-KR" altLang="ko-KR" sz="1400" b="1" dirty="0"/>
              <a:t>등의 패키지를 이용해 메일 전송을 </a:t>
            </a:r>
            <a:r>
              <a:rPr lang="ko-KR" altLang="ko-KR" sz="1400" b="1" dirty="0" smtClean="0"/>
              <a:t>시도하면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en-US" altLang="ko-KR" sz="1400" b="1" dirty="0" smtClean="0"/>
              <a:t>  </a:t>
            </a:r>
            <a:r>
              <a:rPr lang="ko-KR" altLang="ko-KR" sz="1400" b="1" dirty="0" smtClean="0"/>
              <a:t> </a:t>
            </a:r>
            <a:r>
              <a:rPr lang="en-US" altLang="ko-KR" sz="1400" b="1" dirty="0"/>
              <a:t>“ORA-24247: </a:t>
            </a:r>
            <a:r>
              <a:rPr lang="ko-KR" altLang="ko-KR" sz="1400" b="1" dirty="0"/>
              <a:t>네트워크 액세스가</a:t>
            </a:r>
            <a:r>
              <a:rPr lang="en-US" altLang="ko-KR" sz="1400" b="1" dirty="0"/>
              <a:t> ACL(</a:t>
            </a:r>
            <a:r>
              <a:rPr lang="ko-KR" altLang="ko-KR" sz="1400" b="1" dirty="0"/>
              <a:t>액세스 제어 목록</a:t>
            </a:r>
            <a:r>
              <a:rPr lang="en-US" altLang="ko-KR" sz="1400" b="1" dirty="0"/>
              <a:t>)</a:t>
            </a:r>
            <a:r>
              <a:rPr lang="ko-KR" altLang="ko-KR" sz="1400" b="1" dirty="0"/>
              <a:t>에 의해 거부되었습니다</a:t>
            </a:r>
            <a:r>
              <a:rPr lang="en-US" altLang="ko-KR" sz="1400" b="1" dirty="0"/>
              <a:t>.” </a:t>
            </a:r>
            <a:r>
              <a:rPr lang="ko-KR" altLang="ko-KR" sz="1400" b="1" dirty="0" smtClean="0"/>
              <a:t>오류 발생</a:t>
            </a:r>
            <a:endParaRPr lang="en-US" altLang="ko-KR" sz="1400" b="1" dirty="0"/>
          </a:p>
          <a:p>
            <a:r>
              <a:rPr lang="ko-KR" altLang="en-US" sz="1400" b="1" dirty="0" smtClean="0"/>
              <a:t> </a:t>
            </a:r>
            <a:endParaRPr lang="en-US" altLang="ko-KR" sz="1400" b="1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61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 smtClean="0"/>
              <a:t>ACL </a:t>
            </a:r>
            <a:r>
              <a:rPr lang="ko-KR" altLang="en-US" sz="1600" b="1" dirty="0" smtClean="0"/>
              <a:t>처리</a:t>
            </a:r>
            <a:endParaRPr lang="ko-KR" altLang="en-US" sz="1600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5832648" cy="5261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800" b="1" dirty="0"/>
              <a:t>UTL_SMTP</a:t>
            </a:r>
            <a:r>
              <a:rPr lang="ko-KR" altLang="en-US" sz="2800" b="1" dirty="0"/>
              <a:t>를 이용한 메일 전송</a:t>
            </a:r>
            <a:endParaRPr lang="en-US" altLang="ko-KR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22398"/>
            <a:ext cx="8174610" cy="32316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en-US" altLang="ko-KR" sz="1400" b="1" dirty="0" smtClean="0"/>
              <a:t>DBMS_NETWORK_ACL_ADMIN</a:t>
            </a:r>
            <a:r>
              <a:rPr lang="en-US" altLang="ko-KR" sz="1400" b="1" dirty="0"/>
              <a:t>.</a:t>
            </a:r>
            <a:r>
              <a:rPr lang="en-US" altLang="ko-KR" sz="1400" b="1" dirty="0" smtClean="0"/>
              <a:t>CREATE_ACL </a:t>
            </a:r>
            <a:r>
              <a:rPr lang="ko-KR" altLang="en-US" sz="1400" b="1" dirty="0" smtClean="0"/>
              <a:t>프로시저를 이용해 등록</a:t>
            </a:r>
            <a:endParaRPr lang="en-US" altLang="ko-KR" sz="1400" b="1" dirty="0" smtClean="0"/>
          </a:p>
          <a:p>
            <a:r>
              <a:rPr lang="en-US" altLang="ko-KR" sz="1400" b="1" dirty="0" smtClean="0"/>
              <a:t> </a:t>
            </a:r>
          </a:p>
          <a:p>
            <a:r>
              <a:rPr lang="ko-KR" altLang="en-US" sz="1400" dirty="0" smtClean="0"/>
              <a:t>●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구문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en-US" altLang="ko-KR" sz="1400" dirty="0"/>
              <a:t>DBMS_NETWORK_ACL_ADMIN.</a:t>
            </a:r>
            <a:r>
              <a:rPr lang="en-US" altLang="ko-KR" sz="1400" b="1" dirty="0"/>
              <a:t>CREATE_ACL</a:t>
            </a:r>
            <a:r>
              <a:rPr lang="en-US" altLang="ko-KR" sz="1400" dirty="0"/>
              <a:t> (</a:t>
            </a:r>
            <a:endParaRPr lang="ko-KR" altLang="ko-KR" sz="1400" dirty="0"/>
          </a:p>
          <a:p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acl</a:t>
            </a:r>
            <a:r>
              <a:rPr lang="en-US" altLang="ko-KR" sz="1400" dirty="0" smtClean="0"/>
              <a:t>           </a:t>
            </a:r>
            <a:r>
              <a:rPr lang="en-US" altLang="ko-KR" sz="1400" dirty="0"/>
              <a:t>IN VARCHAR2,</a:t>
            </a:r>
            <a:endParaRPr lang="ko-KR" altLang="ko-KR" sz="1400" dirty="0"/>
          </a:p>
          <a:p>
            <a:r>
              <a:rPr lang="en-US" altLang="ko-KR" sz="1400" dirty="0" smtClean="0"/>
              <a:t>    description   </a:t>
            </a:r>
            <a:r>
              <a:rPr lang="en-US" altLang="ko-KR" sz="1400" dirty="0"/>
              <a:t>IN VARCHAR2,</a:t>
            </a:r>
            <a:endParaRPr lang="ko-KR" altLang="ko-KR" sz="1400" dirty="0"/>
          </a:p>
          <a:p>
            <a:r>
              <a:rPr lang="en-US" altLang="ko-KR" sz="1400" dirty="0" smtClean="0"/>
              <a:t>    principal    </a:t>
            </a:r>
            <a:r>
              <a:rPr lang="en-US" altLang="ko-KR" sz="1400" dirty="0"/>
              <a:t>IN VARCHAR2,</a:t>
            </a:r>
            <a:endParaRPr lang="ko-KR" altLang="ko-KR" sz="1400" dirty="0"/>
          </a:p>
          <a:p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is_grant</a:t>
            </a:r>
            <a:r>
              <a:rPr lang="en-US" altLang="ko-KR" sz="1400" dirty="0" smtClean="0"/>
              <a:t>    </a:t>
            </a:r>
            <a:r>
              <a:rPr lang="en-US" altLang="ko-KR" sz="1400" dirty="0"/>
              <a:t>IN BOOLEAN,</a:t>
            </a:r>
            <a:endParaRPr lang="ko-KR" altLang="ko-KR" sz="1400" dirty="0"/>
          </a:p>
          <a:p>
            <a:r>
              <a:rPr lang="en-US" altLang="ko-KR" sz="1400" dirty="0" smtClean="0"/>
              <a:t>    privilege    </a:t>
            </a:r>
            <a:r>
              <a:rPr lang="en-US" altLang="ko-KR" sz="1400" dirty="0"/>
              <a:t>IN VARCHAR2,</a:t>
            </a:r>
            <a:endParaRPr lang="ko-KR" altLang="ko-KR" sz="1400" dirty="0"/>
          </a:p>
          <a:p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start_date</a:t>
            </a:r>
            <a:r>
              <a:rPr lang="en-US" altLang="ko-KR" sz="1400" dirty="0" smtClean="0"/>
              <a:t>   </a:t>
            </a:r>
            <a:r>
              <a:rPr lang="en-US" altLang="ko-KR" sz="1400" dirty="0"/>
              <a:t>IN TIMESTAMP WITH TIMEZONE DEFAULT NULL,</a:t>
            </a:r>
            <a:endParaRPr lang="ko-KR" altLang="ko-KR" sz="1400" dirty="0"/>
          </a:p>
          <a:p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end_date</a:t>
            </a:r>
            <a:r>
              <a:rPr lang="en-US" altLang="ko-KR" sz="1400" dirty="0" smtClean="0"/>
              <a:t>    </a:t>
            </a:r>
            <a:r>
              <a:rPr lang="en-US" altLang="ko-KR" sz="1400" dirty="0"/>
              <a:t>IN TIMESTAMP WITH TIMEZONE DEFAULT NULL );</a:t>
            </a:r>
            <a:endParaRPr lang="ko-KR" altLang="ko-KR" sz="1400" dirty="0"/>
          </a:p>
          <a:p>
            <a:r>
              <a:rPr lang="ko-KR" altLang="en-US" sz="1400" b="1" dirty="0" smtClean="0"/>
              <a:t> </a:t>
            </a:r>
            <a:endParaRPr lang="en-US" altLang="ko-KR" sz="1400" b="1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15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 smtClean="0"/>
              <a:t>ACL </a:t>
            </a:r>
            <a:r>
              <a:rPr lang="ko-KR" altLang="en-US" sz="1600" b="1" dirty="0" smtClean="0"/>
              <a:t>처</a:t>
            </a:r>
            <a:r>
              <a:rPr lang="ko-KR" altLang="en-US" sz="1600" b="1" dirty="0"/>
              <a:t>리</a:t>
            </a:r>
            <a:endParaRPr lang="ko-KR" altLang="en-US" sz="1600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5832648" cy="5261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800" b="1" dirty="0"/>
              <a:t>UTL_SMTP</a:t>
            </a:r>
            <a:r>
              <a:rPr lang="ko-KR" altLang="en-US" sz="2800" b="1" dirty="0"/>
              <a:t>를 이용한 메일 전송</a:t>
            </a:r>
            <a:endParaRPr lang="en-US" altLang="ko-KR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22398"/>
            <a:ext cx="8174610" cy="32316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en-US" altLang="ko-KR" sz="1400" b="1" dirty="0"/>
              <a:t>ADD_PRIVILEGE </a:t>
            </a:r>
            <a:r>
              <a:rPr lang="ko-KR" altLang="ko-KR" sz="1400" b="1" dirty="0" smtClean="0"/>
              <a:t>프로시저</a:t>
            </a:r>
            <a:r>
              <a:rPr lang="en-US" altLang="ko-KR" sz="1400" b="1" dirty="0" smtClean="0"/>
              <a:t> : </a:t>
            </a:r>
            <a:r>
              <a:rPr lang="ko-KR" altLang="ko-KR" sz="1400" b="1" dirty="0"/>
              <a:t>특정 사용자에게 네트워크 접근 권한을 </a:t>
            </a:r>
            <a:r>
              <a:rPr lang="ko-KR" altLang="ko-KR" sz="1400" b="1" dirty="0" smtClean="0"/>
              <a:t>부여</a:t>
            </a:r>
            <a:endParaRPr lang="en-US" altLang="ko-KR" sz="1400" b="1" dirty="0" smtClean="0"/>
          </a:p>
          <a:p>
            <a:r>
              <a:rPr lang="en-US" altLang="ko-KR" sz="1400" b="1" dirty="0" smtClean="0"/>
              <a:t> </a:t>
            </a:r>
          </a:p>
          <a:p>
            <a:r>
              <a:rPr lang="ko-KR" altLang="en-US" sz="1400" dirty="0" smtClean="0"/>
              <a:t>●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구문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en-US" altLang="ko-KR" sz="1400" dirty="0"/>
              <a:t>DBMS_NETWORK_ACL_ADMIN.</a:t>
            </a:r>
            <a:r>
              <a:rPr lang="en-US" altLang="ko-KR" sz="1400" b="1" dirty="0"/>
              <a:t>ADD_PRIVILEGE</a:t>
            </a:r>
            <a:r>
              <a:rPr lang="en-US" altLang="ko-KR" sz="1400" dirty="0"/>
              <a:t> (</a:t>
            </a:r>
            <a:endParaRPr lang="ko-KR" altLang="ko-KR" sz="1400" dirty="0"/>
          </a:p>
          <a:p>
            <a:r>
              <a:rPr lang="en-US" altLang="ko-KR" sz="1400" dirty="0" smtClean="0"/>
              <a:t>   </a:t>
            </a:r>
            <a:r>
              <a:rPr lang="en-US" altLang="ko-KR" sz="1400" dirty="0" err="1" smtClean="0"/>
              <a:t>acl</a:t>
            </a:r>
            <a:r>
              <a:rPr lang="en-US" altLang="ko-KR" sz="1400" dirty="0" smtClean="0"/>
              <a:t>           </a:t>
            </a:r>
            <a:r>
              <a:rPr lang="en-US" altLang="ko-KR" sz="1400" dirty="0"/>
              <a:t>IN VARCHAR2,</a:t>
            </a:r>
            <a:endParaRPr lang="ko-KR" altLang="ko-KR" sz="1400" dirty="0"/>
          </a:p>
          <a:p>
            <a:r>
              <a:rPr lang="en-US" altLang="ko-KR" sz="1400" dirty="0" smtClean="0"/>
              <a:t>   principal    </a:t>
            </a:r>
            <a:r>
              <a:rPr lang="en-US" altLang="ko-KR" sz="1400" dirty="0"/>
              <a:t>IN VARCHAR2,</a:t>
            </a:r>
            <a:endParaRPr lang="ko-KR" altLang="ko-KR" sz="1400" dirty="0"/>
          </a:p>
          <a:p>
            <a:r>
              <a:rPr lang="en-US" altLang="ko-KR" sz="1400" dirty="0" smtClean="0"/>
              <a:t>   </a:t>
            </a:r>
            <a:r>
              <a:rPr lang="en-US" altLang="ko-KR" sz="1400" dirty="0" err="1" smtClean="0"/>
              <a:t>is_grant</a:t>
            </a:r>
            <a:r>
              <a:rPr lang="en-US" altLang="ko-KR" sz="1400" dirty="0" smtClean="0"/>
              <a:t>    </a:t>
            </a:r>
            <a:r>
              <a:rPr lang="en-US" altLang="ko-KR" sz="1400" dirty="0"/>
              <a:t>IN BOOLEAN,</a:t>
            </a:r>
            <a:endParaRPr lang="ko-KR" altLang="ko-KR" sz="1400" dirty="0"/>
          </a:p>
          <a:p>
            <a:r>
              <a:rPr lang="en-US" altLang="ko-KR" sz="1400" dirty="0" smtClean="0"/>
              <a:t>   privilege    </a:t>
            </a:r>
            <a:r>
              <a:rPr lang="en-US" altLang="ko-KR" sz="1400" dirty="0"/>
              <a:t>IN VARCHAR2,</a:t>
            </a:r>
            <a:endParaRPr lang="ko-KR" altLang="ko-KR" sz="1400" dirty="0"/>
          </a:p>
          <a:p>
            <a:r>
              <a:rPr lang="en-US" altLang="ko-KR" sz="1400" dirty="0" smtClean="0"/>
              <a:t>   position    </a:t>
            </a:r>
            <a:r>
              <a:rPr lang="en-US" altLang="ko-KR" sz="1400" dirty="0"/>
              <a:t>IN  PLS_INTEGER DEFAULT NULL,</a:t>
            </a:r>
            <a:endParaRPr lang="ko-KR" altLang="ko-KR" sz="1400" dirty="0"/>
          </a:p>
          <a:p>
            <a:r>
              <a:rPr lang="en-US" altLang="ko-KR" sz="1400" dirty="0" smtClean="0"/>
              <a:t>   </a:t>
            </a:r>
            <a:r>
              <a:rPr lang="en-US" altLang="ko-KR" sz="1400" dirty="0" err="1" smtClean="0"/>
              <a:t>start_date</a:t>
            </a:r>
            <a:r>
              <a:rPr lang="en-US" altLang="ko-KR" sz="1400" dirty="0" smtClean="0"/>
              <a:t>   </a:t>
            </a:r>
            <a:r>
              <a:rPr lang="en-US" altLang="ko-KR" sz="1400" dirty="0"/>
              <a:t>IN TIMESTAMP WITH TIMEZONE DEFAULT NULL,</a:t>
            </a:r>
            <a:endParaRPr lang="ko-KR" altLang="ko-KR" sz="1400" dirty="0"/>
          </a:p>
          <a:p>
            <a:r>
              <a:rPr lang="en-US" altLang="ko-KR" sz="1400" dirty="0" smtClean="0"/>
              <a:t>   </a:t>
            </a:r>
            <a:r>
              <a:rPr lang="en-US" altLang="ko-KR" sz="1400" dirty="0" err="1" smtClean="0"/>
              <a:t>end_date</a:t>
            </a:r>
            <a:r>
              <a:rPr lang="en-US" altLang="ko-KR" sz="1400" dirty="0" smtClean="0"/>
              <a:t>    </a:t>
            </a:r>
            <a:r>
              <a:rPr lang="en-US" altLang="ko-KR" sz="1400" dirty="0"/>
              <a:t>IN TIMESTAMP WITH TIMEZONE DEFAULT NULL );</a:t>
            </a:r>
            <a:endParaRPr lang="ko-KR" altLang="ko-KR" sz="1400" dirty="0"/>
          </a:p>
          <a:p>
            <a:r>
              <a:rPr lang="ko-KR" altLang="en-US" sz="1400" b="1" dirty="0" smtClean="0"/>
              <a:t> </a:t>
            </a:r>
            <a:endParaRPr lang="en-US" altLang="ko-KR" sz="1400" b="1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45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7148</TotalTime>
  <Words>1467</Words>
  <Application>Microsoft Office PowerPoint</Application>
  <PresentationFormat>화면 슬라이드 쇼(4:3)</PresentationFormat>
  <Paragraphs>390</Paragraphs>
  <Slides>26</Slides>
  <Notes>24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chongs</cp:lastModifiedBy>
  <cp:revision>594</cp:revision>
  <dcterms:created xsi:type="dcterms:W3CDTF">2006-10-05T04:04:58Z</dcterms:created>
  <dcterms:modified xsi:type="dcterms:W3CDTF">2015-05-30T11:00:02Z</dcterms:modified>
</cp:coreProperties>
</file>